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6858000" cx="12198350"/>
  <p:notesSz cx="6742100" cy="9872650"/>
  <p:embeddedFontLst>
    <p:embeddedFont>
      <p:font typeface="Source Code Pro"/>
      <p:regular r:id="rId23"/>
      <p:bold r:id="rId24"/>
      <p:italic r:id="rId25"/>
      <p:boldItalic r:id="rId26"/>
    </p:embeddedFont>
    <p:embeddedFont>
      <p:font typeface="EB Garamond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2">
          <p15:clr>
            <a:srgbClr val="A4A3A4"/>
          </p15:clr>
        </p15:guide>
      </p15:sldGuideLst>
    </p:ext>
    <p:ext uri="{2D200454-40CA-4A62-9FC3-DE9A4176ACB9}">
      <p15:notesGuideLst>
        <p15:guide id="1" orient="horz" pos="3109">
          <p15:clr>
            <a:srgbClr val="A4A3A4"/>
          </p15:clr>
        </p15:guide>
        <p15:guide id="2" pos="2100">
          <p15:clr>
            <a:srgbClr val="A4A3A4"/>
          </p15:clr>
        </p15:guide>
        <p15:guide id="3" pos="2123">
          <p15:clr>
            <a:srgbClr val="A4A3A4"/>
          </p15:clr>
        </p15:guide>
      </p15:notesGuideLst>
    </p:ext>
    <p:ext uri="GoogleSlidesCustomDataVersion2">
      <go:slidesCustomData xmlns:go="http://customooxmlschemas.google.com/" r:id="rId31" roundtripDataSignature="AMtx7mhpvo+fUrMczQC4nOm55Wg2itlj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2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3109" orient="horz"/>
        <p:guide pos="2100"/>
        <p:guide pos="2123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SourceCodePro-bold.fntdata"/><Relationship Id="rId23" Type="http://schemas.openxmlformats.org/officeDocument/2006/relationships/font" Target="fonts/SourceCodePr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SourceCodePro-boldItalic.fntdata"/><Relationship Id="rId25" Type="http://schemas.openxmlformats.org/officeDocument/2006/relationships/font" Target="fonts/SourceCodePro-italic.fntdata"/><Relationship Id="rId28" Type="http://schemas.openxmlformats.org/officeDocument/2006/relationships/font" Target="fonts/EBGaramond-bold.fntdata"/><Relationship Id="rId27" Type="http://schemas.openxmlformats.org/officeDocument/2006/relationships/font" Target="fonts/EBGaramon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EBGaramond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customschemas.google.com/relationships/presentationmetadata" Target="metadata"/><Relationship Id="rId30" Type="http://schemas.openxmlformats.org/officeDocument/2006/relationships/font" Target="fonts/EBGaramond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1"/>
            <a:ext cx="2921582" cy="4936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18971" y="1"/>
            <a:ext cx="2921582" cy="4936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7788" y="739775"/>
            <a:ext cx="6586537" cy="37036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377317"/>
            <a:ext cx="2921582" cy="4936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18971" y="9377317"/>
            <a:ext cx="2921582" cy="4936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:notes"/>
          <p:cNvSpPr txBox="1"/>
          <p:nvPr>
            <p:ph idx="1" type="body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" name="Google Shape;40;p1:notes"/>
          <p:cNvSpPr/>
          <p:nvPr>
            <p:ph idx="2" type="sldImg"/>
          </p:nvPr>
        </p:nvSpPr>
        <p:spPr>
          <a:xfrm>
            <a:off x="77788" y="739775"/>
            <a:ext cx="6586537" cy="37036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fa1a9b806f_0_1:notes"/>
          <p:cNvSpPr txBox="1"/>
          <p:nvPr>
            <p:ph idx="1" type="body"/>
          </p:nvPr>
        </p:nvSpPr>
        <p:spPr>
          <a:xfrm>
            <a:off x="674212" y="4689515"/>
            <a:ext cx="5393700" cy="44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" name="Google Shape;49;g3fa1a9b806f_0_1:notes"/>
          <p:cNvSpPr/>
          <p:nvPr>
            <p:ph idx="2" type="sldImg"/>
          </p:nvPr>
        </p:nvSpPr>
        <p:spPr>
          <a:xfrm>
            <a:off x="77788" y="739775"/>
            <a:ext cx="6586500" cy="37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fa1a9b806f_0_47:notes"/>
          <p:cNvSpPr txBox="1"/>
          <p:nvPr>
            <p:ph idx="1" type="body"/>
          </p:nvPr>
        </p:nvSpPr>
        <p:spPr>
          <a:xfrm>
            <a:off x="674212" y="4689515"/>
            <a:ext cx="5393700" cy="44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6" name="Google Shape;96;g3fa1a9b806f_0_47:notes"/>
          <p:cNvSpPr/>
          <p:nvPr>
            <p:ph idx="2" type="sldImg"/>
          </p:nvPr>
        </p:nvSpPr>
        <p:spPr>
          <a:xfrm>
            <a:off x="77788" y="739775"/>
            <a:ext cx="6586500" cy="37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fa1a9b806f_0_56:notes"/>
          <p:cNvSpPr txBox="1"/>
          <p:nvPr>
            <p:ph idx="1" type="body"/>
          </p:nvPr>
        </p:nvSpPr>
        <p:spPr>
          <a:xfrm>
            <a:off x="674212" y="4689515"/>
            <a:ext cx="5393700" cy="44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LED3 = Leiden Early Drug Discovery &amp; Development</a:t>
            </a:r>
            <a:endParaRPr/>
          </a:p>
        </p:txBody>
      </p:sp>
      <p:sp>
        <p:nvSpPr>
          <p:cNvPr id="107" name="Google Shape;107;g3fa1a9b806f_0_56:notes"/>
          <p:cNvSpPr/>
          <p:nvPr>
            <p:ph idx="2" type="sldImg"/>
          </p:nvPr>
        </p:nvSpPr>
        <p:spPr>
          <a:xfrm>
            <a:off x="77788" y="739775"/>
            <a:ext cx="6586500" cy="37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fa1a9b806f_0_104:notes"/>
          <p:cNvSpPr txBox="1"/>
          <p:nvPr>
            <p:ph idx="1" type="body"/>
          </p:nvPr>
        </p:nvSpPr>
        <p:spPr>
          <a:xfrm>
            <a:off x="674212" y="4689515"/>
            <a:ext cx="5393700" cy="44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" name="Google Shape;143;g3fa1a9b806f_0_104:notes"/>
          <p:cNvSpPr/>
          <p:nvPr>
            <p:ph idx="2" type="sldImg"/>
          </p:nvPr>
        </p:nvSpPr>
        <p:spPr>
          <a:xfrm>
            <a:off x="77788" y="739775"/>
            <a:ext cx="6586500" cy="37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fa1a9b806f_0_144:notes"/>
          <p:cNvSpPr/>
          <p:nvPr>
            <p:ph idx="2" type="sldImg"/>
          </p:nvPr>
        </p:nvSpPr>
        <p:spPr>
          <a:xfrm>
            <a:off x="77788" y="739775"/>
            <a:ext cx="6586500" cy="37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fa1a9b806f_0_144:notes"/>
          <p:cNvSpPr txBox="1"/>
          <p:nvPr>
            <p:ph idx="1" type="body"/>
          </p:nvPr>
        </p:nvSpPr>
        <p:spPr>
          <a:xfrm>
            <a:off x="674212" y="4689515"/>
            <a:ext cx="5393700" cy="4442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g3fa1a9b806f_0_144:notes"/>
          <p:cNvSpPr txBox="1"/>
          <p:nvPr>
            <p:ph idx="12" type="sldNum"/>
          </p:nvPr>
        </p:nvSpPr>
        <p:spPr>
          <a:xfrm>
            <a:off x="3818971" y="9377317"/>
            <a:ext cx="2921700" cy="493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fa1a9b806f_0_179:notes"/>
          <p:cNvSpPr/>
          <p:nvPr>
            <p:ph idx="2" type="sldImg"/>
          </p:nvPr>
        </p:nvSpPr>
        <p:spPr>
          <a:xfrm>
            <a:off x="77788" y="739775"/>
            <a:ext cx="6586500" cy="37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fa1a9b806f_0_179:notes"/>
          <p:cNvSpPr txBox="1"/>
          <p:nvPr>
            <p:ph idx="1" type="body"/>
          </p:nvPr>
        </p:nvSpPr>
        <p:spPr>
          <a:xfrm>
            <a:off x="674212" y="4689515"/>
            <a:ext cx="5393700" cy="4442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g3fa1a9b806f_0_179:notes"/>
          <p:cNvSpPr txBox="1"/>
          <p:nvPr>
            <p:ph idx="12" type="sldNum"/>
          </p:nvPr>
        </p:nvSpPr>
        <p:spPr>
          <a:xfrm>
            <a:off x="3818971" y="9377317"/>
            <a:ext cx="2921700" cy="493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fa1a9b806f_0_159:notes"/>
          <p:cNvSpPr/>
          <p:nvPr>
            <p:ph idx="2" type="sldImg"/>
          </p:nvPr>
        </p:nvSpPr>
        <p:spPr>
          <a:xfrm>
            <a:off x="77788" y="739775"/>
            <a:ext cx="6586500" cy="37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fa1a9b806f_0_159:notes"/>
          <p:cNvSpPr txBox="1"/>
          <p:nvPr>
            <p:ph idx="1" type="body"/>
          </p:nvPr>
        </p:nvSpPr>
        <p:spPr>
          <a:xfrm>
            <a:off x="674212" y="4689515"/>
            <a:ext cx="5393700" cy="4442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g3fa1a9b806f_0_159:notes"/>
          <p:cNvSpPr txBox="1"/>
          <p:nvPr>
            <p:ph idx="12" type="sldNum"/>
          </p:nvPr>
        </p:nvSpPr>
        <p:spPr>
          <a:xfrm>
            <a:off x="3818971" y="9377317"/>
            <a:ext cx="2921700" cy="493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fa1a9b806f_0_169:notes"/>
          <p:cNvSpPr/>
          <p:nvPr>
            <p:ph idx="2" type="sldImg"/>
          </p:nvPr>
        </p:nvSpPr>
        <p:spPr>
          <a:xfrm>
            <a:off x="77788" y="739775"/>
            <a:ext cx="6586500" cy="37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fa1a9b806f_0_169:notes"/>
          <p:cNvSpPr txBox="1"/>
          <p:nvPr>
            <p:ph idx="1" type="body"/>
          </p:nvPr>
        </p:nvSpPr>
        <p:spPr>
          <a:xfrm>
            <a:off x="674212" y="4689515"/>
            <a:ext cx="5393700" cy="4442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g3fa1a9b806f_0_169:notes"/>
          <p:cNvSpPr txBox="1"/>
          <p:nvPr>
            <p:ph idx="12" type="sldNum"/>
          </p:nvPr>
        </p:nvSpPr>
        <p:spPr>
          <a:xfrm>
            <a:off x="3818971" y="9377317"/>
            <a:ext cx="2921700" cy="493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fa1a9b806f_0_303:notes"/>
          <p:cNvSpPr/>
          <p:nvPr>
            <p:ph idx="2" type="sldImg"/>
          </p:nvPr>
        </p:nvSpPr>
        <p:spPr>
          <a:xfrm>
            <a:off x="77788" y="739775"/>
            <a:ext cx="6586500" cy="37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fa1a9b806f_0_303:notes"/>
          <p:cNvSpPr txBox="1"/>
          <p:nvPr>
            <p:ph idx="1" type="body"/>
          </p:nvPr>
        </p:nvSpPr>
        <p:spPr>
          <a:xfrm>
            <a:off x="674212" y="4689515"/>
            <a:ext cx="5393700" cy="4442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g3fa1a9b806f_0_303:notes"/>
          <p:cNvSpPr txBox="1"/>
          <p:nvPr>
            <p:ph idx="12" type="sldNum"/>
          </p:nvPr>
        </p:nvSpPr>
        <p:spPr>
          <a:xfrm>
            <a:off x="3818971" y="9377317"/>
            <a:ext cx="2921700" cy="493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e6c96dcf74_0_106:notes"/>
          <p:cNvSpPr txBox="1"/>
          <p:nvPr>
            <p:ph idx="1" type="body"/>
          </p:nvPr>
        </p:nvSpPr>
        <p:spPr>
          <a:xfrm>
            <a:off x="674212" y="4689515"/>
            <a:ext cx="5393700" cy="44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8" name="Google Shape;218;g2e6c96dcf74_0_106:notes"/>
          <p:cNvSpPr/>
          <p:nvPr>
            <p:ph idx="2" type="sldImg"/>
          </p:nvPr>
        </p:nvSpPr>
        <p:spPr>
          <a:xfrm>
            <a:off x="77788" y="739775"/>
            <a:ext cx="6586500" cy="37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e6c96dcf74_0_62:notes"/>
          <p:cNvSpPr/>
          <p:nvPr>
            <p:ph idx="2" type="sldImg"/>
          </p:nvPr>
        </p:nvSpPr>
        <p:spPr>
          <a:xfrm>
            <a:off x="77788" y="739775"/>
            <a:ext cx="6586500" cy="37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9" name="Google Shape;269;g2e6c96dcf74_0_62:notes"/>
          <p:cNvSpPr txBox="1"/>
          <p:nvPr>
            <p:ph idx="1" type="body"/>
          </p:nvPr>
        </p:nvSpPr>
        <p:spPr>
          <a:xfrm>
            <a:off x="674212" y="4689515"/>
            <a:ext cx="5393700" cy="44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0" name="Google Shape;270;g2e6c96dcf74_0_62:notes"/>
          <p:cNvSpPr txBox="1"/>
          <p:nvPr>
            <p:ph idx="12" type="sldNum"/>
          </p:nvPr>
        </p:nvSpPr>
        <p:spPr>
          <a:xfrm>
            <a:off x="3818971" y="9377317"/>
            <a:ext cx="29217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fe01511baa_0_146:notes"/>
          <p:cNvSpPr txBox="1"/>
          <p:nvPr>
            <p:ph idx="1" type="body"/>
          </p:nvPr>
        </p:nvSpPr>
        <p:spPr>
          <a:xfrm>
            <a:off x="674212" y="4689515"/>
            <a:ext cx="5393700" cy="44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Je moznost vygenerovat.</a:t>
            </a:r>
            <a:endParaRPr/>
          </a:p>
        </p:txBody>
      </p:sp>
      <p:sp>
        <p:nvSpPr>
          <p:cNvPr id="279" name="Google Shape;279;g2fe01511baa_0_146:notes"/>
          <p:cNvSpPr/>
          <p:nvPr>
            <p:ph idx="2" type="sldImg"/>
          </p:nvPr>
        </p:nvSpPr>
        <p:spPr>
          <a:xfrm>
            <a:off x="77788" y="739775"/>
            <a:ext cx="6586500" cy="37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fa1a9b806f_0_229:notes"/>
          <p:cNvSpPr/>
          <p:nvPr>
            <p:ph idx="2" type="sldImg"/>
          </p:nvPr>
        </p:nvSpPr>
        <p:spPr>
          <a:xfrm>
            <a:off x="77788" y="739775"/>
            <a:ext cx="6586500" cy="37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7" name="Google Shape;327;g3fa1a9b806f_0_229:notes"/>
          <p:cNvSpPr txBox="1"/>
          <p:nvPr>
            <p:ph idx="1" type="body"/>
          </p:nvPr>
        </p:nvSpPr>
        <p:spPr>
          <a:xfrm>
            <a:off x="674212" y="4689515"/>
            <a:ext cx="5393700" cy="44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8" name="Google Shape;328;g3fa1a9b806f_0_229:notes"/>
          <p:cNvSpPr txBox="1"/>
          <p:nvPr>
            <p:ph idx="12" type="sldNum"/>
          </p:nvPr>
        </p:nvSpPr>
        <p:spPr>
          <a:xfrm>
            <a:off x="3818971" y="9377317"/>
            <a:ext cx="29217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fa1a9b806f_0_191:notes"/>
          <p:cNvSpPr txBox="1"/>
          <p:nvPr>
            <p:ph idx="1" type="body"/>
          </p:nvPr>
        </p:nvSpPr>
        <p:spPr>
          <a:xfrm>
            <a:off x="674212" y="4689515"/>
            <a:ext cx="5393700" cy="44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2" name="Google Shape;342;g3fa1a9b806f_0_191:notes"/>
          <p:cNvSpPr/>
          <p:nvPr>
            <p:ph idx="2" type="sldImg"/>
          </p:nvPr>
        </p:nvSpPr>
        <p:spPr>
          <a:xfrm>
            <a:off x="77788" y="739775"/>
            <a:ext cx="6586500" cy="37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1c4a2167fb9_0_64:notes"/>
          <p:cNvSpPr txBox="1"/>
          <p:nvPr>
            <p:ph idx="1" type="body"/>
          </p:nvPr>
        </p:nvSpPr>
        <p:spPr>
          <a:xfrm>
            <a:off x="674212" y="4689515"/>
            <a:ext cx="5393700" cy="44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1" name="Google Shape;351;g1c4a2167fb9_0_64:notes"/>
          <p:cNvSpPr/>
          <p:nvPr>
            <p:ph idx="2" type="sldImg"/>
          </p:nvPr>
        </p:nvSpPr>
        <p:spPr>
          <a:xfrm>
            <a:off x="77788" y="739775"/>
            <a:ext cx="6586500" cy="37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:notes"/>
          <p:cNvSpPr txBox="1"/>
          <p:nvPr>
            <p:ph idx="1" type="body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8" name="Google Shape;368;p3:notes"/>
          <p:cNvSpPr/>
          <p:nvPr>
            <p:ph idx="2" type="sldImg"/>
          </p:nvPr>
        </p:nvSpPr>
        <p:spPr>
          <a:xfrm>
            <a:off x="77788" y="739775"/>
            <a:ext cx="6586537" cy="37036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2.jpg"/><Relationship Id="rId4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2.jpg"/><Relationship Id="rId5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dia">
  <p:cSld name="Titel dia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/>
          <p:nvPr>
            <p:ph idx="1" type="body"/>
          </p:nvPr>
        </p:nvSpPr>
        <p:spPr>
          <a:xfrm>
            <a:off x="2" y="0"/>
            <a:ext cx="12198349" cy="4521941"/>
          </a:xfrm>
          <a:prstGeom prst="rect">
            <a:avLst/>
          </a:prstGeom>
          <a:solidFill>
            <a:srgbClr val="F46E3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00"/>
              <a:buNone/>
              <a:defRPr sz="1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D8B1D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None/>
              <a:defRPr/>
            </a:lvl9pPr>
          </a:lstStyle>
          <a:p/>
        </p:txBody>
      </p:sp>
      <p:sp>
        <p:nvSpPr>
          <p:cNvPr id="15" name="Google Shape;15;p5"/>
          <p:cNvSpPr txBox="1"/>
          <p:nvPr>
            <p:ph idx="2" type="body"/>
          </p:nvPr>
        </p:nvSpPr>
        <p:spPr>
          <a:xfrm>
            <a:off x="1" y="1"/>
            <a:ext cx="12198350" cy="371933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00"/>
              <a:buNone/>
              <a:defRPr sz="1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D8B1D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None/>
              <a:defRPr/>
            </a:lvl9pPr>
          </a:lstStyle>
          <a:p/>
        </p:txBody>
      </p:sp>
      <p:sp>
        <p:nvSpPr>
          <p:cNvPr id="16" name="Google Shape;16;p5"/>
          <p:cNvSpPr txBox="1"/>
          <p:nvPr>
            <p:ph type="title"/>
          </p:nvPr>
        </p:nvSpPr>
        <p:spPr>
          <a:xfrm>
            <a:off x="1511300" y="1052736"/>
            <a:ext cx="10298858" cy="1656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EB Garamond"/>
              <a:buNone/>
              <a:defRPr sz="5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3" type="body"/>
          </p:nvPr>
        </p:nvSpPr>
        <p:spPr>
          <a:xfrm>
            <a:off x="1511300" y="3934610"/>
            <a:ext cx="5828311" cy="3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D8B1D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None/>
              <a:defRPr/>
            </a:lvl9pPr>
          </a:lstStyle>
          <a:p/>
        </p:txBody>
      </p:sp>
      <p:pic>
        <p:nvPicPr>
          <p:cNvPr descr="Logo-UniversiteitLeiden-CMYK_2" id="18" name="Google Shape;18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14599" y="5048861"/>
            <a:ext cx="2673350" cy="113347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5"/>
          <p:cNvSpPr txBox="1"/>
          <p:nvPr>
            <p:ph idx="10" type="dt"/>
          </p:nvPr>
        </p:nvSpPr>
        <p:spPr>
          <a:xfrm>
            <a:off x="7467327" y="3934684"/>
            <a:ext cx="4326359" cy="39412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pic>
        <p:nvPicPr>
          <p:cNvPr id="20" name="Google Shape;2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03431" y="5167791"/>
            <a:ext cx="2673350" cy="81377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5"/>
          <p:cNvSpPr txBox="1"/>
          <p:nvPr>
            <p:ph idx="12" type="sldNum"/>
          </p:nvPr>
        </p:nvSpPr>
        <p:spPr>
          <a:xfrm>
            <a:off x="11414987" y="6333134"/>
            <a:ext cx="7320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eeld 100%">
  <p:cSld name="Beeld 100%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/>
          <p:nvPr>
            <p:ph idx="1" type="body"/>
          </p:nvPr>
        </p:nvSpPr>
        <p:spPr>
          <a:xfrm>
            <a:off x="1" y="1"/>
            <a:ext cx="12198350" cy="86409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00"/>
              <a:buNone/>
              <a:defRPr sz="1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D8B1D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None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type="title"/>
          </p:nvPr>
        </p:nvSpPr>
        <p:spPr>
          <a:xfrm>
            <a:off x="338535" y="227481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EB Garamond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2" type="body"/>
          </p:nvPr>
        </p:nvSpPr>
        <p:spPr>
          <a:xfrm>
            <a:off x="489063" y="1424236"/>
            <a:ext cx="11370752" cy="41650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D8B1D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None/>
              <a:defRPr/>
            </a:lvl9pPr>
          </a:lstStyle>
          <a:p/>
        </p:txBody>
      </p:sp>
      <p:pic>
        <p:nvPicPr>
          <p:cNvPr descr="Logo-UniversiteitLeiden-CMYK_2" id="26" name="Google Shape;26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91011" y="6114808"/>
            <a:ext cx="1216326" cy="515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66585" y="6130532"/>
            <a:ext cx="1593230" cy="484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27064" y="6088839"/>
            <a:ext cx="3011951" cy="568375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11414987" y="6333134"/>
            <a:ext cx="7320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fsluiting">
  <p:cSld name="Afsluiting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idx="1" type="body"/>
          </p:nvPr>
        </p:nvSpPr>
        <p:spPr>
          <a:xfrm>
            <a:off x="1" y="1"/>
            <a:ext cx="12198350" cy="452193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00"/>
              <a:buNone/>
              <a:defRPr sz="100">
                <a:solidFill>
                  <a:schemeClr val="l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D8B1D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-"/>
              <a:defRPr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type="title"/>
          </p:nvPr>
        </p:nvSpPr>
        <p:spPr>
          <a:xfrm>
            <a:off x="1511300" y="1052736"/>
            <a:ext cx="10298858" cy="1656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EB Garamond"/>
              <a:buNone/>
              <a:defRPr sz="5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Logo-UniversiteitLeiden-CMYK_2" id="33" name="Google Shape;33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21286" y="4926605"/>
            <a:ext cx="2673350" cy="113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12000" y="6543376"/>
            <a:ext cx="2846250" cy="2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03431" y="5167791"/>
            <a:ext cx="2673350" cy="813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86404" y="5188991"/>
            <a:ext cx="4087626" cy="771375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11414987" y="6333134"/>
            <a:ext cx="7320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>
            <p:ph type="title"/>
          </p:nvPr>
        </p:nvSpPr>
        <p:spPr>
          <a:xfrm>
            <a:off x="404662" y="404664"/>
            <a:ext cx="11389024" cy="432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EB Garamond"/>
              <a:buNone/>
              <a:defRPr b="1" i="0" sz="40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4"/>
          <p:cNvSpPr txBox="1"/>
          <p:nvPr>
            <p:ph idx="1" type="body"/>
          </p:nvPr>
        </p:nvSpPr>
        <p:spPr>
          <a:xfrm>
            <a:off x="404662" y="1252836"/>
            <a:ext cx="11389023" cy="4795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81000" lvl="0" marL="457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indent="-355600" lvl="1" marL="9144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-"/>
              <a:defRPr b="0" i="0" sz="20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600"/>
              <a:buFont typeface="Arial"/>
              <a:buNone/>
              <a:defRPr b="1" i="0" sz="26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D8B1D"/>
              </a:buClr>
              <a:buSzPts val="2600"/>
              <a:buFont typeface="Arial"/>
              <a:buNone/>
              <a:defRPr b="1" i="0" sz="2600" u="none" cap="none" strike="noStrike">
                <a:solidFill>
                  <a:srgbClr val="AD8B1D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indent="-330200" lvl="6" marL="32004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-"/>
              <a:defRPr b="0" i="0" sz="16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sp>
        <p:nvSpPr>
          <p:cNvPr id="12" name="Google Shape;12;p4"/>
          <p:cNvSpPr txBox="1"/>
          <p:nvPr>
            <p:ph idx="12" type="sldNum"/>
          </p:nvPr>
        </p:nvSpPr>
        <p:spPr>
          <a:xfrm>
            <a:off x="11414987" y="6333134"/>
            <a:ext cx="7320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</p:sldLayoutIdLst>
  <p:transition spd="med">
    <p:push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Martin.Sicho@vscht.cz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oi.org/10.1038/s41597-022-01710-x" TargetMode="External"/><Relationship Id="rId4" Type="http://schemas.openxmlformats.org/officeDocument/2006/relationships/image" Target="../media/image19.png"/><Relationship Id="rId5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13.png"/><Relationship Id="rId13" Type="http://schemas.openxmlformats.org/officeDocument/2006/relationships/image" Target="../media/image8.png"/><Relationship Id="rId1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hyperlink" Target="https://github.com/CDDLeiden/DrugEx" TargetMode="External"/><Relationship Id="rId9" Type="http://schemas.openxmlformats.org/officeDocument/2006/relationships/image" Target="../media/image6.png"/><Relationship Id="rId15" Type="http://schemas.openxmlformats.org/officeDocument/2006/relationships/image" Target="../media/image14.png"/><Relationship Id="rId14" Type="http://schemas.openxmlformats.org/officeDocument/2006/relationships/image" Target="../media/image5.png"/><Relationship Id="rId17" Type="http://schemas.openxmlformats.org/officeDocument/2006/relationships/hyperlink" Target="https://doi.org/10.1186/s13321-024-00908-y" TargetMode="External"/><Relationship Id="rId16" Type="http://schemas.openxmlformats.org/officeDocument/2006/relationships/image" Target="../media/image24.png"/><Relationship Id="rId5" Type="http://schemas.openxmlformats.org/officeDocument/2006/relationships/hyperlink" Target="https://github.com/AlanHassen/led3_score" TargetMode="External"/><Relationship Id="rId6" Type="http://schemas.openxmlformats.org/officeDocument/2006/relationships/hyperlink" Target="https://github.com/CDDLeiden/QSPRPred" TargetMode="External"/><Relationship Id="rId18" Type="http://schemas.openxmlformats.org/officeDocument/2006/relationships/image" Target="../media/image21.png"/><Relationship Id="rId7" Type="http://schemas.openxmlformats.org/officeDocument/2006/relationships/hyperlink" Target="https://github.com/CDDLeiden/spock" TargetMode="External"/><Relationship Id="rId8" Type="http://schemas.openxmlformats.org/officeDocument/2006/relationships/hyperlink" Target="https://github.com/martin-sicho/genui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Relationship Id="rId4" Type="http://schemas.openxmlformats.org/officeDocument/2006/relationships/image" Target="../media/image20.png"/><Relationship Id="rId5" Type="http://schemas.openxmlformats.org/officeDocument/2006/relationships/hyperlink" Target="https://github.com/CDDLeiden/" TargetMode="External"/><Relationship Id="rId6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Relationship Id="rId4" Type="http://schemas.openxmlformats.org/officeDocument/2006/relationships/image" Target="../media/image18.png"/><Relationship Id="rId5" Type="http://schemas.openxmlformats.org/officeDocument/2006/relationships/image" Target="../media/image17.png"/><Relationship Id="rId6" Type="http://schemas.openxmlformats.org/officeDocument/2006/relationships/image" Target="../media/image23.png"/><Relationship Id="rId7" Type="http://schemas.openxmlformats.org/officeDocument/2006/relationships/image" Target="../media/image3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5.png"/><Relationship Id="rId4" Type="http://schemas.openxmlformats.org/officeDocument/2006/relationships/hyperlink" Target="https://github.com/martin-sicho/papyrus-scaffold-visualizer" TargetMode="External"/><Relationship Id="rId5" Type="http://schemas.openxmlformats.org/officeDocument/2006/relationships/image" Target="../media/image33.png"/><Relationship Id="rId6" Type="http://schemas.openxmlformats.org/officeDocument/2006/relationships/image" Target="../media/image28.png"/><Relationship Id="rId7" Type="http://schemas.openxmlformats.org/officeDocument/2006/relationships/image" Target="../media/image26.png"/><Relationship Id="rId8" Type="http://schemas.openxmlformats.org/officeDocument/2006/relationships/hyperlink" Target="https://cddleiden.github.io/QSPRpred/docs-dev/features.html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7.png"/><Relationship Id="rId4" Type="http://schemas.openxmlformats.org/officeDocument/2006/relationships/image" Target="../media/image34.png"/><Relationship Id="rId5" Type="http://schemas.openxmlformats.org/officeDocument/2006/relationships/image" Target="../media/image2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6.png"/><Relationship Id="rId6" Type="http://schemas.openxmlformats.org/officeDocument/2006/relationships/image" Target="../media/image3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0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45.png"/><Relationship Id="rId10" Type="http://schemas.openxmlformats.org/officeDocument/2006/relationships/image" Target="../media/image41.png"/><Relationship Id="rId13" Type="http://schemas.openxmlformats.org/officeDocument/2006/relationships/image" Target="../media/image49.png"/><Relationship Id="rId1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5.png"/><Relationship Id="rId4" Type="http://schemas.openxmlformats.org/officeDocument/2006/relationships/image" Target="../media/image37.png"/><Relationship Id="rId9" Type="http://schemas.openxmlformats.org/officeDocument/2006/relationships/image" Target="../media/image44.png"/><Relationship Id="rId14" Type="http://schemas.openxmlformats.org/officeDocument/2006/relationships/image" Target="../media/image47.png"/><Relationship Id="rId5" Type="http://schemas.openxmlformats.org/officeDocument/2006/relationships/image" Target="../media/image39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image" Target="../media/image4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6.png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image" Target="../media/image56.png"/><Relationship Id="rId10" Type="http://schemas.openxmlformats.org/officeDocument/2006/relationships/image" Target="../media/image49.png"/><Relationship Id="rId13" Type="http://schemas.openxmlformats.org/officeDocument/2006/relationships/image" Target="../media/image51.png"/><Relationship Id="rId1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50.png"/><Relationship Id="rId5" Type="http://schemas.openxmlformats.org/officeDocument/2006/relationships/image" Target="../media/image41.png"/><Relationship Id="rId6" Type="http://schemas.openxmlformats.org/officeDocument/2006/relationships/image" Target="../media/image45.png"/><Relationship Id="rId7" Type="http://schemas.openxmlformats.org/officeDocument/2006/relationships/image" Target="../media/image42.png"/><Relationship Id="rId8" Type="http://schemas.openxmlformats.org/officeDocument/2006/relationships/image" Target="../media/image4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2.png"/><Relationship Id="rId4" Type="http://schemas.openxmlformats.org/officeDocument/2006/relationships/image" Target="../media/image5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3.png"/><Relationship Id="rId4" Type="http://schemas.openxmlformats.org/officeDocument/2006/relationships/image" Target="../media/image58.png"/><Relationship Id="rId5" Type="http://schemas.openxmlformats.org/officeDocument/2006/relationships/image" Target="../media/image60.png"/><Relationship Id="rId6" Type="http://schemas.openxmlformats.org/officeDocument/2006/relationships/image" Target="../media/image59.png"/><Relationship Id="rId7" Type="http://schemas.openxmlformats.org/officeDocument/2006/relationships/image" Target="../media/image55.png"/><Relationship Id="rId8" Type="http://schemas.openxmlformats.org/officeDocument/2006/relationships/image" Target="../media/image5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"/>
          <p:cNvSpPr txBox="1"/>
          <p:nvPr>
            <p:ph idx="1" type="body"/>
          </p:nvPr>
        </p:nvSpPr>
        <p:spPr>
          <a:xfrm>
            <a:off x="2" y="0"/>
            <a:ext cx="12198349" cy="4521941"/>
          </a:xfrm>
          <a:prstGeom prst="rect">
            <a:avLst/>
          </a:prstGeom>
          <a:solidFill>
            <a:srgbClr val="F46E3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"/>
              <a:buNone/>
            </a:pPr>
            <a:r>
              <a:t/>
            </a:r>
            <a:endParaRPr/>
          </a:p>
        </p:txBody>
      </p:sp>
      <p:sp>
        <p:nvSpPr>
          <p:cNvPr id="43" name="Google Shape;43;p1"/>
          <p:cNvSpPr txBox="1"/>
          <p:nvPr>
            <p:ph idx="2" type="body"/>
          </p:nvPr>
        </p:nvSpPr>
        <p:spPr>
          <a:xfrm>
            <a:off x="1" y="1"/>
            <a:ext cx="12198350" cy="371933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"/>
              <a:buNone/>
            </a:pPr>
            <a:r>
              <a:t/>
            </a:r>
            <a:endParaRPr/>
          </a:p>
        </p:txBody>
      </p:sp>
      <p:sp>
        <p:nvSpPr>
          <p:cNvPr id="44" name="Google Shape;44;p1"/>
          <p:cNvSpPr txBox="1"/>
          <p:nvPr>
            <p:ph type="title"/>
          </p:nvPr>
        </p:nvSpPr>
        <p:spPr>
          <a:xfrm>
            <a:off x="949750" y="1031574"/>
            <a:ext cx="10299000" cy="165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800"/>
              <a:t>Development of software tools for the open source cheminformatics ecosystem</a:t>
            </a:r>
            <a:endParaRPr sz="4800"/>
          </a:p>
        </p:txBody>
      </p:sp>
      <p:sp>
        <p:nvSpPr>
          <p:cNvPr id="45" name="Google Shape;45;p1"/>
          <p:cNvSpPr txBox="1"/>
          <p:nvPr>
            <p:ph idx="3" type="body"/>
          </p:nvPr>
        </p:nvSpPr>
        <p:spPr>
          <a:xfrm>
            <a:off x="1435100" y="3934600"/>
            <a:ext cx="92115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Martin Šícho (</a:t>
            </a:r>
            <a:r>
              <a:rPr lang="en-US" u="sng">
                <a:solidFill>
                  <a:schemeClr val="hlink"/>
                </a:solidFill>
                <a:hlinkClick r:id="rId3"/>
              </a:rPr>
              <a:t>Martin.Sicho@vscht.cz</a:t>
            </a:r>
            <a:r>
              <a:rPr lang="en-US"/>
              <a:t>) – CECEC – 2026-09-07</a:t>
            </a:r>
            <a:endParaRPr/>
          </a:p>
        </p:txBody>
      </p:sp>
      <p:pic>
        <p:nvPicPr>
          <p:cNvPr id="46" name="Google Shape;4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61675" y="5217025"/>
            <a:ext cx="4275001" cy="80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a1a9b806f_0_1"/>
          <p:cNvSpPr txBox="1"/>
          <p:nvPr>
            <p:ph idx="1" type="body"/>
          </p:nvPr>
        </p:nvSpPr>
        <p:spPr>
          <a:xfrm>
            <a:off x="1" y="1"/>
            <a:ext cx="12198300" cy="86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"/>
              <a:buNone/>
            </a:pPr>
            <a:r>
              <a:t/>
            </a:r>
            <a:endParaRPr/>
          </a:p>
        </p:txBody>
      </p:sp>
      <p:sp>
        <p:nvSpPr>
          <p:cNvPr id="52" name="Google Shape;52;g3fa1a9b806f_0_1"/>
          <p:cNvSpPr txBox="1"/>
          <p:nvPr>
            <p:ph idx="12" type="sldNum"/>
          </p:nvPr>
        </p:nvSpPr>
        <p:spPr>
          <a:xfrm>
            <a:off x="11414987" y="6333134"/>
            <a:ext cx="7320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3" name="Google Shape;53;g3fa1a9b806f_0_1"/>
          <p:cNvSpPr txBox="1"/>
          <p:nvPr>
            <p:ph type="title"/>
          </p:nvPr>
        </p:nvSpPr>
        <p:spPr>
          <a:xfrm>
            <a:off x="338535" y="227481"/>
            <a:ext cx="113889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EB Garamond"/>
              <a:buNone/>
            </a:pPr>
            <a:r>
              <a:rPr lang="en-US"/>
              <a:t>Cheminformatics Workflows are Complex</a:t>
            </a:r>
            <a:endParaRPr/>
          </a:p>
        </p:txBody>
      </p:sp>
      <p:sp>
        <p:nvSpPr>
          <p:cNvPr id="54" name="Google Shape;54;g3fa1a9b806f_0_1"/>
          <p:cNvSpPr/>
          <p:nvPr/>
        </p:nvSpPr>
        <p:spPr>
          <a:xfrm>
            <a:off x="124700" y="1198950"/>
            <a:ext cx="796100" cy="1093450"/>
          </a:xfrm>
          <a:prstGeom prst="flowChartMagneticDisk">
            <a:avLst/>
          </a:prstGeom>
          <a:solidFill>
            <a:schemeClr val="accent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Data Source</a:t>
            </a:r>
            <a:endParaRPr b="0" i="0" sz="1400" u="none" cap="none" strike="noStrike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5" name="Google Shape;55;g3fa1a9b806f_0_1"/>
          <p:cNvSpPr/>
          <p:nvPr/>
        </p:nvSpPr>
        <p:spPr>
          <a:xfrm>
            <a:off x="1083300" y="1358500"/>
            <a:ext cx="2436250" cy="774350"/>
          </a:xfrm>
          <a:prstGeom prst="flowChartInputOutput">
            <a:avLst/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Structure Processing</a:t>
            </a:r>
            <a:endParaRPr b="0" i="0" sz="1400" u="none" cap="none" strike="noStrike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6" name="Google Shape;56;g3fa1a9b806f_0_1"/>
          <p:cNvSpPr/>
          <p:nvPr/>
        </p:nvSpPr>
        <p:spPr>
          <a:xfrm>
            <a:off x="2944600" y="2089875"/>
            <a:ext cx="2474625" cy="652250"/>
          </a:xfrm>
          <a:prstGeom prst="flowChartInputOutput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Exploratory Analysis</a:t>
            </a:r>
            <a:endParaRPr b="0" i="0" sz="1400" u="none" cap="none" strike="noStrike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7" name="Google Shape;57;g3fa1a9b806f_0_1"/>
          <p:cNvSpPr/>
          <p:nvPr/>
        </p:nvSpPr>
        <p:spPr>
          <a:xfrm>
            <a:off x="3452425" y="1245650"/>
            <a:ext cx="2474625" cy="652250"/>
          </a:xfrm>
          <a:prstGeom prst="flowChartInputOutput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Machine Learning</a:t>
            </a:r>
            <a:endParaRPr b="0" i="0" sz="1400" u="none" cap="none" strike="noStrike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8" name="Google Shape;58;g3fa1a9b806f_0_1"/>
          <p:cNvSpPr/>
          <p:nvPr/>
        </p:nvSpPr>
        <p:spPr>
          <a:xfrm>
            <a:off x="6279050" y="2230388"/>
            <a:ext cx="1630500" cy="575400"/>
          </a:xfrm>
          <a:prstGeom prst="flowChartAlternateProcess">
            <a:avLst/>
          </a:prstGeom>
          <a:solidFill>
            <a:srgbClr val="35873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QSAR Model</a:t>
            </a:r>
            <a:endParaRPr b="0" i="0" sz="1400" u="none" cap="none" strike="noStrike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9" name="Google Shape;59;g3fa1a9b806f_0_1"/>
          <p:cNvSpPr/>
          <p:nvPr/>
        </p:nvSpPr>
        <p:spPr>
          <a:xfrm>
            <a:off x="3605863" y="4320525"/>
            <a:ext cx="1630500" cy="575400"/>
          </a:xfrm>
          <a:prstGeom prst="flowChartAlternateProcess">
            <a:avLst/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Molecular Docking</a:t>
            </a:r>
            <a:endParaRPr b="0" i="0" sz="1400" u="none" cap="none" strike="noStrike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0" name="Google Shape;60;g3fa1a9b806f_0_1"/>
          <p:cNvSpPr/>
          <p:nvPr/>
        </p:nvSpPr>
        <p:spPr>
          <a:xfrm>
            <a:off x="8769409" y="1010700"/>
            <a:ext cx="1378525" cy="1295950"/>
          </a:xfrm>
          <a:prstGeom prst="flowChartMagneticDisk">
            <a:avLst/>
          </a:prstGeom>
          <a:solidFill>
            <a:schemeClr val="accent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Generated Library</a:t>
            </a:r>
            <a:endParaRPr b="0" i="0" sz="1400" u="none" cap="none" strike="noStrike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1" name="Google Shape;61;g3fa1a9b806f_0_1"/>
          <p:cNvSpPr/>
          <p:nvPr/>
        </p:nvSpPr>
        <p:spPr>
          <a:xfrm>
            <a:off x="6275388" y="1083300"/>
            <a:ext cx="1630500" cy="575400"/>
          </a:xfrm>
          <a:prstGeom prst="flowChartAlternateProcess">
            <a:avLst/>
          </a:prstGeom>
          <a:solidFill>
            <a:srgbClr val="35873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Generative Model</a:t>
            </a:r>
            <a:endParaRPr b="0" i="0" sz="1400" u="none" cap="none" strike="noStrike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2" name="Google Shape;62;g3fa1a9b806f_0_1"/>
          <p:cNvSpPr/>
          <p:nvPr/>
        </p:nvSpPr>
        <p:spPr>
          <a:xfrm>
            <a:off x="6279075" y="3417800"/>
            <a:ext cx="1630500" cy="575400"/>
          </a:xfrm>
          <a:prstGeom prst="flowChartAlternateProcess">
            <a:avLst/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Pharmacophore Model</a:t>
            </a:r>
            <a:endParaRPr b="0" i="0" sz="1400" u="none" cap="none" strike="noStrike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3" name="Google Shape;63;g3fa1a9b806f_0_1"/>
          <p:cNvSpPr/>
          <p:nvPr/>
        </p:nvSpPr>
        <p:spPr>
          <a:xfrm>
            <a:off x="10387284" y="966250"/>
            <a:ext cx="1378525" cy="1295950"/>
          </a:xfrm>
          <a:prstGeom prst="flowChartMagneticDisk">
            <a:avLst/>
          </a:prstGeom>
          <a:solidFill>
            <a:schemeClr val="accent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Virtual Screening Library</a:t>
            </a:r>
            <a:endParaRPr b="0" i="0" sz="1400" u="none" cap="none" strike="noStrike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4" name="Google Shape;64;g3fa1a9b806f_0_1"/>
          <p:cNvSpPr/>
          <p:nvPr/>
        </p:nvSpPr>
        <p:spPr>
          <a:xfrm>
            <a:off x="9147275" y="2657875"/>
            <a:ext cx="2436250" cy="774350"/>
          </a:xfrm>
          <a:prstGeom prst="flowChartInputOutput">
            <a:avLst/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Structure Processing</a:t>
            </a:r>
            <a:endParaRPr b="0" i="0" sz="1400" u="none" cap="none" strike="noStrike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65" name="Google Shape;65;g3fa1a9b806f_0_1"/>
          <p:cNvCxnSpPr>
            <a:stCxn id="54" idx="4"/>
            <a:endCxn id="55" idx="2"/>
          </p:cNvCxnSpPr>
          <p:nvPr/>
        </p:nvCxnSpPr>
        <p:spPr>
          <a:xfrm>
            <a:off x="920800" y="1745675"/>
            <a:ext cx="406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66" name="Google Shape;66;g3fa1a9b806f_0_1"/>
          <p:cNvCxnSpPr>
            <a:stCxn id="55" idx="5"/>
            <a:endCxn id="57" idx="2"/>
          </p:cNvCxnSpPr>
          <p:nvPr/>
        </p:nvCxnSpPr>
        <p:spPr>
          <a:xfrm flipH="1" rot="10800000">
            <a:off x="3275925" y="1571675"/>
            <a:ext cx="423900" cy="174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67" name="Google Shape;67;g3fa1a9b806f_0_1"/>
          <p:cNvCxnSpPr>
            <a:stCxn id="55" idx="5"/>
            <a:endCxn id="56" idx="2"/>
          </p:cNvCxnSpPr>
          <p:nvPr/>
        </p:nvCxnSpPr>
        <p:spPr>
          <a:xfrm flipH="1">
            <a:off x="3191925" y="1745675"/>
            <a:ext cx="84000" cy="67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68" name="Google Shape;68;g3fa1a9b806f_0_1"/>
          <p:cNvCxnSpPr>
            <a:stCxn id="57" idx="5"/>
            <a:endCxn id="61" idx="1"/>
          </p:cNvCxnSpPr>
          <p:nvPr/>
        </p:nvCxnSpPr>
        <p:spPr>
          <a:xfrm flipH="1" rot="10800000">
            <a:off x="5679588" y="1371075"/>
            <a:ext cx="595800" cy="200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69" name="Google Shape;69;g3fa1a9b806f_0_1"/>
          <p:cNvCxnSpPr>
            <a:stCxn id="57" idx="5"/>
            <a:endCxn id="58" idx="1"/>
          </p:cNvCxnSpPr>
          <p:nvPr/>
        </p:nvCxnSpPr>
        <p:spPr>
          <a:xfrm>
            <a:off x="5679588" y="1571775"/>
            <a:ext cx="599400" cy="946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70" name="Google Shape;70;g3fa1a9b806f_0_1"/>
          <p:cNvCxnSpPr>
            <a:stCxn id="60" idx="3"/>
            <a:endCxn id="64" idx="1"/>
          </p:cNvCxnSpPr>
          <p:nvPr/>
        </p:nvCxnSpPr>
        <p:spPr>
          <a:xfrm>
            <a:off x="9458672" y="2306650"/>
            <a:ext cx="906600" cy="351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71" name="Google Shape;71;g3fa1a9b806f_0_1"/>
          <p:cNvCxnSpPr>
            <a:stCxn id="63" idx="3"/>
            <a:endCxn id="64" idx="0"/>
          </p:cNvCxnSpPr>
          <p:nvPr/>
        </p:nvCxnSpPr>
        <p:spPr>
          <a:xfrm flipH="1">
            <a:off x="10609147" y="2262200"/>
            <a:ext cx="467400" cy="395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72" name="Google Shape;72;g3fa1a9b806f_0_1"/>
          <p:cNvCxnSpPr>
            <a:stCxn id="61" idx="3"/>
            <a:endCxn id="60" idx="2"/>
          </p:cNvCxnSpPr>
          <p:nvPr/>
        </p:nvCxnSpPr>
        <p:spPr>
          <a:xfrm>
            <a:off x="7905888" y="1371000"/>
            <a:ext cx="863400" cy="28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73" name="Google Shape;73;g3fa1a9b806f_0_1"/>
          <p:cNvSpPr/>
          <p:nvPr/>
        </p:nvSpPr>
        <p:spPr>
          <a:xfrm>
            <a:off x="124700" y="3318325"/>
            <a:ext cx="2915850" cy="774350"/>
          </a:xfrm>
          <a:prstGeom prst="flowChartInputOutput">
            <a:avLst/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Tautomers/Protomers</a:t>
            </a:r>
            <a:endParaRPr b="0" i="0" sz="1400" u="none" cap="none" strike="noStrike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74" name="Google Shape;74;g3fa1a9b806f_0_1"/>
          <p:cNvSpPr/>
          <p:nvPr/>
        </p:nvSpPr>
        <p:spPr>
          <a:xfrm>
            <a:off x="3275913" y="3297550"/>
            <a:ext cx="2436250" cy="774350"/>
          </a:xfrm>
          <a:prstGeom prst="flowChartInputOutput">
            <a:avLst/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Conformer Generation</a:t>
            </a:r>
            <a:endParaRPr b="0" i="0" sz="1400" u="none" cap="none" strike="noStrike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75" name="Google Shape;75;g3fa1a9b806f_0_1"/>
          <p:cNvCxnSpPr>
            <a:stCxn id="55" idx="3"/>
            <a:endCxn id="73" idx="1"/>
          </p:cNvCxnSpPr>
          <p:nvPr/>
        </p:nvCxnSpPr>
        <p:spPr>
          <a:xfrm flipH="1">
            <a:off x="1582600" y="2132850"/>
            <a:ext cx="475200" cy="1185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76" name="Google Shape;76;g3fa1a9b806f_0_1"/>
          <p:cNvCxnSpPr>
            <a:stCxn id="73" idx="5"/>
            <a:endCxn id="74" idx="2"/>
          </p:cNvCxnSpPr>
          <p:nvPr/>
        </p:nvCxnSpPr>
        <p:spPr>
          <a:xfrm flipH="1" rot="10800000">
            <a:off x="2748965" y="3684800"/>
            <a:ext cx="770700" cy="20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77" name="Google Shape;77;g3fa1a9b806f_0_1"/>
          <p:cNvCxnSpPr>
            <a:stCxn id="74" idx="5"/>
            <a:endCxn id="62" idx="1"/>
          </p:cNvCxnSpPr>
          <p:nvPr/>
        </p:nvCxnSpPr>
        <p:spPr>
          <a:xfrm>
            <a:off x="5468538" y="3684725"/>
            <a:ext cx="810600" cy="20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78" name="Google Shape;78;g3fa1a9b806f_0_1"/>
          <p:cNvCxnSpPr>
            <a:stCxn id="73" idx="4"/>
            <a:endCxn id="59" idx="1"/>
          </p:cNvCxnSpPr>
          <p:nvPr/>
        </p:nvCxnSpPr>
        <p:spPr>
          <a:xfrm>
            <a:off x="1582625" y="4092675"/>
            <a:ext cx="2023200" cy="515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79" name="Google Shape;79;g3fa1a9b806f_0_1"/>
          <p:cNvCxnSpPr>
            <a:stCxn id="58" idx="0"/>
            <a:endCxn id="61" idx="2"/>
          </p:cNvCxnSpPr>
          <p:nvPr/>
        </p:nvCxnSpPr>
        <p:spPr>
          <a:xfrm rot="10800000">
            <a:off x="7090700" y="1658588"/>
            <a:ext cx="3600" cy="57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80" name="Google Shape;80;g3fa1a9b806f_0_1"/>
          <p:cNvCxnSpPr>
            <a:stCxn id="58" idx="3"/>
            <a:endCxn id="64" idx="2"/>
          </p:cNvCxnSpPr>
          <p:nvPr/>
        </p:nvCxnSpPr>
        <p:spPr>
          <a:xfrm>
            <a:off x="7909550" y="2518088"/>
            <a:ext cx="1481400" cy="527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81" name="Google Shape;81;g3fa1a9b806f_0_1"/>
          <p:cNvSpPr/>
          <p:nvPr/>
        </p:nvSpPr>
        <p:spPr>
          <a:xfrm>
            <a:off x="8940338" y="3668263"/>
            <a:ext cx="2474625" cy="652250"/>
          </a:xfrm>
          <a:prstGeom prst="flowChartInputOutput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Results Analysis and Processing</a:t>
            </a:r>
            <a:endParaRPr b="0" i="0" sz="1400" u="none" cap="none" strike="noStrike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2" name="Google Shape;82;g3fa1a9b806f_0_1"/>
          <p:cNvSpPr/>
          <p:nvPr/>
        </p:nvSpPr>
        <p:spPr>
          <a:xfrm>
            <a:off x="7613650" y="4528087"/>
            <a:ext cx="3058650" cy="652250"/>
          </a:xfrm>
          <a:prstGeom prst="flowChartInputOutput">
            <a:avLst/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Tautomers/Protomers</a:t>
            </a:r>
            <a:endParaRPr b="0" i="0" sz="1400" u="none" cap="none" strike="noStrike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3" name="Google Shape;83;g3fa1a9b806f_0_1"/>
          <p:cNvSpPr/>
          <p:nvPr/>
        </p:nvSpPr>
        <p:spPr>
          <a:xfrm>
            <a:off x="6954688" y="5355275"/>
            <a:ext cx="2436250" cy="774350"/>
          </a:xfrm>
          <a:prstGeom prst="flowChartInputOutput">
            <a:avLst/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Conformer Generation</a:t>
            </a:r>
            <a:endParaRPr b="0" i="0" sz="1400" u="none" cap="none" strike="noStrike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84" name="Google Shape;84;g3fa1a9b806f_0_1"/>
          <p:cNvCxnSpPr>
            <a:stCxn id="62" idx="3"/>
            <a:endCxn id="61" idx="3"/>
          </p:cNvCxnSpPr>
          <p:nvPr/>
        </p:nvCxnSpPr>
        <p:spPr>
          <a:xfrm rot="10800000">
            <a:off x="7905975" y="1370900"/>
            <a:ext cx="3600" cy="2334600"/>
          </a:xfrm>
          <a:prstGeom prst="bentConnector3">
            <a:avLst>
              <a:gd fmla="val -6614583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85" name="Google Shape;85;g3fa1a9b806f_0_1"/>
          <p:cNvCxnSpPr>
            <a:stCxn id="64" idx="4"/>
            <a:endCxn id="81" idx="1"/>
          </p:cNvCxnSpPr>
          <p:nvPr/>
        </p:nvCxnSpPr>
        <p:spPr>
          <a:xfrm flipH="1">
            <a:off x="10177600" y="3432225"/>
            <a:ext cx="187800" cy="236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86" name="Google Shape;86;g3fa1a9b806f_0_1"/>
          <p:cNvCxnSpPr>
            <a:stCxn id="64" idx="5"/>
            <a:endCxn id="82" idx="5"/>
          </p:cNvCxnSpPr>
          <p:nvPr/>
        </p:nvCxnSpPr>
        <p:spPr>
          <a:xfrm flipH="1">
            <a:off x="10366400" y="3045050"/>
            <a:ext cx="973500" cy="1809300"/>
          </a:xfrm>
          <a:prstGeom prst="bentConnector3">
            <a:avLst>
              <a:gd fmla="val -49486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87" name="Google Shape;87;g3fa1a9b806f_0_1"/>
          <p:cNvCxnSpPr>
            <a:stCxn id="59" idx="3"/>
            <a:endCxn id="61" idx="1"/>
          </p:cNvCxnSpPr>
          <p:nvPr/>
        </p:nvCxnSpPr>
        <p:spPr>
          <a:xfrm flipH="1" rot="10800000">
            <a:off x="5236363" y="1370925"/>
            <a:ext cx="1038900" cy="3237300"/>
          </a:xfrm>
          <a:prstGeom prst="bentConnector3">
            <a:avLst>
              <a:gd fmla="val 50006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88" name="Google Shape;88;g3fa1a9b806f_0_1"/>
          <p:cNvCxnSpPr>
            <a:stCxn id="82" idx="3"/>
            <a:endCxn id="83" idx="0"/>
          </p:cNvCxnSpPr>
          <p:nvPr/>
        </p:nvCxnSpPr>
        <p:spPr>
          <a:xfrm flipH="1">
            <a:off x="8416510" y="5180337"/>
            <a:ext cx="420600" cy="17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89" name="Google Shape;89;g3fa1a9b806f_0_1"/>
          <p:cNvSpPr/>
          <p:nvPr/>
        </p:nvSpPr>
        <p:spPr>
          <a:xfrm>
            <a:off x="9562713" y="5387863"/>
            <a:ext cx="2474625" cy="652250"/>
          </a:xfrm>
          <a:prstGeom prst="flowChartInputOutput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Results Analysis and Processing</a:t>
            </a:r>
            <a:endParaRPr b="0" i="0" sz="1400" u="none" cap="none" strike="noStrike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90" name="Google Shape;90;g3fa1a9b806f_0_1"/>
          <p:cNvCxnSpPr>
            <a:stCxn id="83" idx="5"/>
            <a:endCxn id="89" idx="2"/>
          </p:cNvCxnSpPr>
          <p:nvPr/>
        </p:nvCxnSpPr>
        <p:spPr>
          <a:xfrm flipH="1" rot="10800000">
            <a:off x="9147313" y="5713950"/>
            <a:ext cx="663000" cy="28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91" name="Google Shape;91;g3fa1a9b806f_0_1"/>
          <p:cNvCxnSpPr>
            <a:stCxn id="62" idx="2"/>
            <a:endCxn id="83" idx="2"/>
          </p:cNvCxnSpPr>
          <p:nvPr/>
        </p:nvCxnSpPr>
        <p:spPr>
          <a:xfrm>
            <a:off x="7094325" y="3993200"/>
            <a:ext cx="104100" cy="174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92" name="Google Shape;92;g3fa1a9b806f_0_1"/>
          <p:cNvCxnSpPr>
            <a:stCxn id="59" idx="3"/>
            <a:endCxn id="82" idx="2"/>
          </p:cNvCxnSpPr>
          <p:nvPr/>
        </p:nvCxnSpPr>
        <p:spPr>
          <a:xfrm>
            <a:off x="5236363" y="4608225"/>
            <a:ext cx="2683200" cy="246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93" name="Google Shape;93;g3fa1a9b806f_0_1"/>
          <p:cNvCxnSpPr>
            <a:stCxn id="82" idx="5"/>
            <a:endCxn id="89" idx="1"/>
          </p:cNvCxnSpPr>
          <p:nvPr/>
        </p:nvCxnSpPr>
        <p:spPr>
          <a:xfrm>
            <a:off x="10366435" y="4854212"/>
            <a:ext cx="433500" cy="533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fa1a9b806f_0_47"/>
          <p:cNvSpPr txBox="1"/>
          <p:nvPr>
            <p:ph idx="1" type="body"/>
          </p:nvPr>
        </p:nvSpPr>
        <p:spPr>
          <a:xfrm>
            <a:off x="1" y="1"/>
            <a:ext cx="12198300" cy="86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"/>
              <a:buNone/>
            </a:pPr>
            <a:r>
              <a:t/>
            </a:r>
            <a:endParaRPr/>
          </a:p>
        </p:txBody>
      </p:sp>
      <p:sp>
        <p:nvSpPr>
          <p:cNvPr id="99" name="Google Shape;99;g3fa1a9b806f_0_47"/>
          <p:cNvSpPr txBox="1"/>
          <p:nvPr>
            <p:ph idx="12" type="sldNum"/>
          </p:nvPr>
        </p:nvSpPr>
        <p:spPr>
          <a:xfrm>
            <a:off x="11414987" y="6333134"/>
            <a:ext cx="7320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0" name="Google Shape;100;g3fa1a9b806f_0_47"/>
          <p:cNvSpPr txBox="1"/>
          <p:nvPr>
            <p:ph type="title"/>
          </p:nvPr>
        </p:nvSpPr>
        <p:spPr>
          <a:xfrm>
            <a:off x="338535" y="227481"/>
            <a:ext cx="113889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EB Garamond"/>
              <a:buNone/>
            </a:pPr>
            <a:r>
              <a:rPr lang="en-US"/>
              <a:t>Problems with Scientific Software and Data</a:t>
            </a:r>
            <a:endParaRPr/>
          </a:p>
        </p:txBody>
      </p:sp>
      <p:sp>
        <p:nvSpPr>
          <p:cNvPr id="101" name="Google Shape;101;g3fa1a9b806f_0_47"/>
          <p:cNvSpPr txBox="1"/>
          <p:nvPr/>
        </p:nvSpPr>
        <p:spPr>
          <a:xfrm>
            <a:off x="338525" y="5554938"/>
            <a:ext cx="111552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AutoNum type="arabicPeriod"/>
            </a:pPr>
            <a:r>
              <a:rPr b="0" i="0" lang="en-US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Barker, M., Chue Hong, N.P., Katz, D.S. et al. Introducing the FAIR Principles for research software. Sci Data 9, 622 (2022). </a:t>
            </a:r>
            <a:r>
              <a:rPr b="0" i="0" lang="en-US" sz="13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https://doi.org/10.1038/s41597-022-01710-x</a:t>
            </a:r>
            <a:r>
              <a:rPr b="0" i="0" lang="en-US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3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" name="Google Shape;102;g3fa1a9b806f_0_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28300" y="968564"/>
            <a:ext cx="4614624" cy="4636599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g3fa1a9b806f_0_47"/>
          <p:cNvSpPr txBox="1"/>
          <p:nvPr/>
        </p:nvSpPr>
        <p:spPr>
          <a:xfrm>
            <a:off x="141800" y="940275"/>
            <a:ext cx="6586500" cy="45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EB Garamond"/>
              <a:buChar char="●"/>
            </a:pPr>
            <a:r>
              <a:rPr lang="en-US" sz="23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Common problems:</a:t>
            </a:r>
            <a:r>
              <a:rPr b="0" i="0" lang="en-US" sz="2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 data management and software development practices</a:t>
            </a:r>
            <a:endParaRPr b="0" i="0" sz="2300" u="none" cap="none" strike="noStrike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746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EB Garamond"/>
              <a:buChar char="○"/>
            </a:pPr>
            <a:r>
              <a:rPr b="1" i="0" lang="en-US" sz="2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poorly documented</a:t>
            </a:r>
            <a:endParaRPr b="1" i="0" sz="2300" u="none" cap="none" strike="noStrike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746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EB Garamond"/>
              <a:buChar char="○"/>
            </a:pPr>
            <a:r>
              <a:rPr b="1" lang="en-US" sz="23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poorly structured </a:t>
            </a:r>
            <a:r>
              <a:rPr lang="en-US" sz="23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(i.e. lack of encapsulation, no installable package, no standardized data storage)</a:t>
            </a:r>
            <a:endParaRPr sz="23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746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EB Garamond"/>
              <a:buChar char="○"/>
            </a:pPr>
            <a:r>
              <a:rPr b="1" lang="en-US" sz="23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improperly tested</a:t>
            </a:r>
            <a:r>
              <a:rPr lang="en-US" sz="23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 (published code contains bugs)</a:t>
            </a:r>
            <a:endParaRPr sz="23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746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EB Garamond"/>
              <a:buChar char="○"/>
            </a:pPr>
            <a:r>
              <a:rPr lang="en-US" sz="23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→ not reusable and interoperable</a:t>
            </a:r>
            <a:endParaRPr sz="23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EB Garamond"/>
              <a:buChar char="●"/>
            </a:pPr>
            <a:r>
              <a:rPr lang="en-US" sz="23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Practical complications</a:t>
            </a:r>
            <a:endParaRPr sz="23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746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EB Garamond"/>
              <a:buChar char="○"/>
            </a:pPr>
            <a:r>
              <a:rPr lang="en-US" sz="23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steep learning curve for newcomers (i.e. students)</a:t>
            </a:r>
            <a:endParaRPr sz="23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746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EB Garamond"/>
              <a:buChar char="○"/>
            </a:pPr>
            <a:r>
              <a:rPr lang="en-US" sz="23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reinventing the wheel (wasted effort/tokens)</a:t>
            </a:r>
            <a:endParaRPr sz="23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746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EB Garamond"/>
              <a:buChar char="○"/>
            </a:pPr>
            <a:r>
              <a:rPr lang="en-US" sz="23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code is isolated and unmaintained</a:t>
            </a:r>
            <a:endParaRPr sz="23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04" name="Google Shape;104;g3fa1a9b806f_0_47"/>
          <p:cNvPicPr preferRelativeResize="0"/>
          <p:nvPr/>
        </p:nvPicPr>
        <p:blipFill rotWithShape="1">
          <a:blip r:embed="rId5">
            <a:alphaModFix/>
          </a:blip>
          <a:srcRect b="6235" l="0" r="0" t="0"/>
          <a:stretch/>
        </p:blipFill>
        <p:spPr>
          <a:xfrm>
            <a:off x="6255375" y="1705650"/>
            <a:ext cx="5692725" cy="323177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fa1a9b806f_0_56"/>
          <p:cNvSpPr txBox="1"/>
          <p:nvPr>
            <p:ph idx="1" type="body"/>
          </p:nvPr>
        </p:nvSpPr>
        <p:spPr>
          <a:xfrm>
            <a:off x="1" y="1"/>
            <a:ext cx="12198300" cy="86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"/>
              <a:buNone/>
            </a:pPr>
            <a:r>
              <a:t/>
            </a:r>
            <a:endParaRPr/>
          </a:p>
        </p:txBody>
      </p:sp>
      <p:sp>
        <p:nvSpPr>
          <p:cNvPr id="110" name="Google Shape;110;g3fa1a9b806f_0_56"/>
          <p:cNvSpPr txBox="1"/>
          <p:nvPr>
            <p:ph type="title"/>
          </p:nvPr>
        </p:nvSpPr>
        <p:spPr>
          <a:xfrm>
            <a:off x="338535" y="227481"/>
            <a:ext cx="113889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EB Garamond"/>
              <a:buNone/>
            </a:pPr>
            <a:r>
              <a:rPr lang="en-US" sz="3900"/>
              <a:t>Connecting Our Tools</a:t>
            </a:r>
            <a:endParaRPr sz="3900"/>
          </a:p>
        </p:txBody>
      </p:sp>
      <p:sp>
        <p:nvSpPr>
          <p:cNvPr id="111" name="Google Shape;111;g3fa1a9b806f_0_56"/>
          <p:cNvSpPr txBox="1"/>
          <p:nvPr>
            <p:ph idx="12" type="sldNum"/>
          </p:nvPr>
        </p:nvSpPr>
        <p:spPr>
          <a:xfrm>
            <a:off x="11414987" y="6333134"/>
            <a:ext cx="7320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12" name="Google Shape;112;g3fa1a9b806f_0_56"/>
          <p:cNvGrpSpPr/>
          <p:nvPr/>
        </p:nvGrpSpPr>
        <p:grpSpPr>
          <a:xfrm>
            <a:off x="243875" y="1013938"/>
            <a:ext cx="11483700" cy="5088288"/>
            <a:chOff x="695750" y="1018050"/>
            <a:chExt cx="11483700" cy="5088288"/>
          </a:xfrm>
        </p:grpSpPr>
        <p:pic>
          <p:nvPicPr>
            <p:cNvPr id="113" name="Google Shape;113;g3fa1a9b806f_0_5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745650" y="4159625"/>
              <a:ext cx="598650" cy="7714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g3fa1a9b806f_0_56"/>
            <p:cNvSpPr txBox="1"/>
            <p:nvPr/>
          </p:nvSpPr>
          <p:spPr>
            <a:xfrm>
              <a:off x="5828075" y="1390150"/>
              <a:ext cx="5586900" cy="363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3556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2"/>
                </a:buClr>
                <a:buSzPts val="2000"/>
                <a:buFont typeface="EB Garamond"/>
                <a:buChar char="●"/>
              </a:pPr>
              <a:r>
                <a:rPr b="0" i="0" lang="en-US" sz="2000" u="none" cap="none" strike="noStrike">
                  <a:solidFill>
                    <a:schemeClr val="lt2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DrugEx (Molecular Generation)</a:t>
              </a:r>
              <a:r>
                <a:rPr b="0" baseline="30000" i="0" lang="en-US" sz="2000" u="none" cap="none" strike="noStrike">
                  <a:solidFill>
                    <a:schemeClr val="lt2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1</a:t>
              </a:r>
              <a:endParaRPr b="0" i="0" sz="20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-355600" lvl="1" marL="9144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2"/>
                </a:buClr>
                <a:buSzPts val="2000"/>
                <a:buFont typeface="EB Garamond"/>
                <a:buChar char="○"/>
              </a:pPr>
              <a:r>
                <a:rPr b="0" i="0" lang="en-US" sz="2000" u="sng" cap="none" strike="noStrike">
                  <a:solidFill>
                    <a:schemeClr val="hlink"/>
                  </a:solidFill>
                  <a:latin typeface="EB Garamond"/>
                  <a:ea typeface="EB Garamond"/>
                  <a:cs typeface="EB Garamond"/>
                  <a:sym typeface="EB Garamond"/>
                  <a:hlinkClick r:id="rId4"/>
                </a:rPr>
                <a:t>https://github.com/CDDLeiden/DrugEx</a:t>
              </a:r>
              <a:r>
                <a:rPr b="0" i="0" lang="en-US" sz="2000" u="none" cap="none" strike="noStrike">
                  <a:solidFill>
                    <a:schemeClr val="lt2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 </a:t>
              </a:r>
              <a:endParaRPr b="0" i="0" sz="20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-3556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2"/>
                </a:buClr>
                <a:buSzPts val="2000"/>
                <a:buFont typeface="EB Garamond"/>
                <a:buChar char="●"/>
              </a:pPr>
              <a:r>
                <a:rPr b="0" i="0" lang="en-US" sz="2000" u="none" cap="none" strike="noStrike">
                  <a:solidFill>
                    <a:schemeClr val="lt2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LED3Score (SA Scoring)</a:t>
              </a:r>
              <a:r>
                <a:rPr b="0" baseline="30000" i="0" lang="en-US" sz="2000" u="none" cap="none" strike="noStrike">
                  <a:solidFill>
                    <a:schemeClr val="lt2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2</a:t>
              </a:r>
              <a:endParaRPr b="0" i="0" sz="20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-355600" lvl="1" marL="9144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2"/>
                </a:buClr>
                <a:buSzPts val="2000"/>
                <a:buFont typeface="EB Garamond"/>
                <a:buChar char="○"/>
              </a:pPr>
              <a:r>
                <a:rPr b="0" i="0" lang="en-US" sz="2000" u="sng" cap="none" strike="noStrike">
                  <a:solidFill>
                    <a:schemeClr val="hlink"/>
                  </a:solidFill>
                  <a:latin typeface="EB Garamond"/>
                  <a:ea typeface="EB Garamond"/>
                  <a:cs typeface="EB Garamond"/>
                  <a:sym typeface="EB Garamond"/>
                  <a:hlinkClick r:id="rId5"/>
                </a:rPr>
                <a:t>https://github.com/AlanHassen/led3_score</a:t>
              </a:r>
              <a:r>
                <a:rPr b="0" i="0" lang="en-US" sz="2000" u="none" cap="none" strike="noStrike">
                  <a:solidFill>
                    <a:schemeClr val="lt2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 </a:t>
              </a:r>
              <a:endParaRPr b="0" i="0" sz="20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-3556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2"/>
                </a:buClr>
                <a:buSzPts val="2000"/>
                <a:buFont typeface="EB Garamond"/>
                <a:buChar char="●"/>
              </a:pPr>
              <a:r>
                <a:rPr b="0" i="0" lang="en-US" sz="2000" u="none" cap="none" strike="noStrike">
                  <a:solidFill>
                    <a:schemeClr val="lt2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QSPRPred (QSPR Modelling)</a:t>
              </a:r>
              <a:r>
                <a:rPr b="0" baseline="30000" i="0" lang="en-US" sz="2000" u="none" cap="none" strike="noStrike">
                  <a:solidFill>
                    <a:schemeClr val="lt2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3</a:t>
              </a:r>
              <a:endParaRPr b="0" baseline="30000" i="0" sz="20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-355600" lvl="1" marL="9144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2"/>
                </a:buClr>
                <a:buSzPts val="2000"/>
                <a:buFont typeface="EB Garamond"/>
                <a:buChar char="○"/>
              </a:pPr>
              <a:r>
                <a:rPr b="0" i="0" lang="en-US" sz="2000" u="sng" cap="none" strike="noStrike">
                  <a:solidFill>
                    <a:schemeClr val="hlink"/>
                  </a:solidFill>
                  <a:latin typeface="EB Garamond"/>
                  <a:ea typeface="EB Garamond"/>
                  <a:cs typeface="EB Garamond"/>
                  <a:sym typeface="EB Garamond"/>
                  <a:hlinkClick r:id="rId6"/>
                </a:rPr>
                <a:t>https://github.com/CDDLeiden/QSPRPred</a:t>
              </a:r>
              <a:r>
                <a:rPr b="0" i="0" lang="en-US" sz="2000" u="none" cap="none" strike="noStrike">
                  <a:solidFill>
                    <a:schemeClr val="lt2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 </a:t>
              </a:r>
              <a:endParaRPr b="0" i="0" sz="20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-3556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2"/>
                </a:buClr>
                <a:buSzPts val="2000"/>
                <a:buFont typeface="EB Garamond"/>
                <a:buChar char="●"/>
              </a:pPr>
              <a:r>
                <a:rPr b="0" i="0" lang="en-US" sz="2000" u="none" cap="none" strike="noStrike">
                  <a:solidFill>
                    <a:schemeClr val="lt2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Spock (Molecular Docking/SBDD)</a:t>
              </a:r>
              <a:r>
                <a:rPr b="0" baseline="30000" i="0" lang="en-US" sz="2000" u="none" cap="none" strike="noStrike">
                  <a:solidFill>
                    <a:schemeClr val="lt2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4</a:t>
              </a:r>
              <a:endParaRPr b="0" baseline="30000" i="0" sz="20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-355600" lvl="1" marL="9144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2"/>
                </a:buClr>
                <a:buSzPts val="2000"/>
                <a:buFont typeface="EB Garamond"/>
                <a:buChar char="○"/>
              </a:pPr>
              <a:r>
                <a:rPr b="0" i="0" lang="en-US" sz="2000" u="sng" cap="none" strike="noStrike">
                  <a:solidFill>
                    <a:schemeClr val="hlink"/>
                  </a:solidFill>
                  <a:latin typeface="EB Garamond"/>
                  <a:ea typeface="EB Garamond"/>
                  <a:cs typeface="EB Garamond"/>
                  <a:sym typeface="EB Garamond"/>
                  <a:hlinkClick r:id="rId7"/>
                </a:rPr>
                <a:t>https://github.com/CDDLeiden/spock</a:t>
              </a:r>
              <a:r>
                <a:rPr b="0" i="0" lang="en-US" sz="2000" u="none" cap="none" strike="noStrike">
                  <a:solidFill>
                    <a:schemeClr val="lt2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  </a:t>
              </a:r>
              <a:endParaRPr b="0" i="0" sz="20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-3556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2"/>
                </a:buClr>
                <a:buSzPts val="2000"/>
                <a:buFont typeface="EB Garamond"/>
                <a:buChar char="●"/>
              </a:pPr>
              <a:r>
                <a:rPr b="0" i="0" lang="en-US" sz="2000" u="none" cap="none" strike="noStrike">
                  <a:solidFill>
                    <a:schemeClr val="lt2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GenUI (GUI)</a:t>
              </a:r>
              <a:endParaRPr b="0" i="0" sz="20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-355600" lvl="1" marL="9144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2"/>
                </a:buClr>
                <a:buSzPts val="2000"/>
                <a:buFont typeface="EB Garamond"/>
                <a:buChar char="○"/>
              </a:pPr>
              <a:r>
                <a:rPr b="0" i="0" lang="en-US" sz="2000" u="sng" cap="none" strike="noStrike">
                  <a:solidFill>
                    <a:schemeClr val="hlink"/>
                  </a:solidFill>
                  <a:latin typeface="EB Garamond"/>
                  <a:ea typeface="EB Garamond"/>
                  <a:cs typeface="EB Garamond"/>
                  <a:sym typeface="EB Garamond"/>
                  <a:hlinkClick r:id="rId8"/>
                </a:rPr>
                <a:t>https://github.com/martin-sicho/genui</a:t>
              </a:r>
              <a:endParaRPr b="0" i="0" sz="20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pic>
          <p:nvPicPr>
            <p:cNvPr id="115" name="Google Shape;115;g3fa1a9b806f_0_56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0834300" y="3542870"/>
              <a:ext cx="580675" cy="580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6" name="Google Shape;116;g3fa1a9b806f_0_56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1414974" y="2730075"/>
              <a:ext cx="648150" cy="6535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" name="Google Shape;117;g3fa1a9b806f_0_56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1243951" y="1997525"/>
              <a:ext cx="648150" cy="648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" name="Google Shape;118;g3fa1a9b806f_0_56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393810" y="1080488"/>
              <a:ext cx="648150" cy="648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" name="Google Shape;119;g3fa1a9b806f_0_56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9688275" y="1114250"/>
              <a:ext cx="580675" cy="580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0" name="Google Shape;120;g3fa1a9b806f_0_56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11481649" y="3524875"/>
              <a:ext cx="598650" cy="5986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g3fa1a9b806f_0_56"/>
            <p:cNvPicPr preferRelativeResize="0"/>
            <p:nvPr/>
          </p:nvPicPr>
          <p:blipFill rotWithShape="1">
            <a:blip r:embed="rId15">
              <a:alphaModFix/>
            </a:blip>
            <a:srcRect b="0" l="0" r="0" t="0"/>
            <a:stretch/>
          </p:blipFill>
          <p:spPr>
            <a:xfrm>
              <a:off x="11414975" y="4171188"/>
              <a:ext cx="598650" cy="748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" name="Google Shape;122;g3fa1a9b806f_0_56"/>
            <p:cNvPicPr preferRelativeResize="0"/>
            <p:nvPr/>
          </p:nvPicPr>
          <p:blipFill rotWithShape="1">
            <a:blip r:embed="rId16">
              <a:alphaModFix/>
            </a:blip>
            <a:srcRect b="45575" l="48400" r="26146" t="0"/>
            <a:stretch/>
          </p:blipFill>
          <p:spPr>
            <a:xfrm>
              <a:off x="11207275" y="1018050"/>
              <a:ext cx="598651" cy="8519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" name="Google Shape;123;g3fa1a9b806f_0_56"/>
            <p:cNvSpPr txBox="1"/>
            <p:nvPr/>
          </p:nvSpPr>
          <p:spPr>
            <a:xfrm>
              <a:off x="695750" y="5358138"/>
              <a:ext cx="11483700" cy="74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en-US" sz="800" u="none" cap="none" strike="noStrike">
                  <a:solidFill>
                    <a:schemeClr val="lt2"/>
                  </a:solidFill>
                  <a:latin typeface="Arial"/>
                  <a:ea typeface="Arial"/>
                  <a:cs typeface="Arial"/>
                  <a:sym typeface="Arial"/>
                </a:rPr>
                <a:t>1. </a:t>
              </a:r>
              <a:r>
                <a:rPr lang="en-US" sz="800">
                  <a:solidFill>
                    <a:schemeClr val="lt2"/>
                  </a:solidFill>
                </a:rPr>
                <a:t>Šícho M, Luukkonen S, van den Maagdenberg HW, Schoenmaker L, Béquignon OJM, van Westen GJP. DrugEx: Deep Learning Models and Tools for Exploration of Drug-Like Chemical Space. J Chem Inf Model. 2023 Jun 26;63(12):3629-3636. doi: 10.1021/acs.jcim.3c00434. Epub 2023 Jun 5. PMID: 37272707; PMCID: PMC10306259.</a:t>
              </a:r>
              <a:endParaRPr b="0" i="0" sz="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en-US" sz="800" u="none" cap="none" strike="noStrike">
                  <a:solidFill>
                    <a:schemeClr val="lt2"/>
                  </a:solidFill>
                  <a:latin typeface="Arial"/>
                  <a:ea typeface="Arial"/>
                  <a:cs typeface="Arial"/>
                  <a:sym typeface="Arial"/>
                </a:rPr>
                <a:t>2. </a:t>
              </a:r>
              <a:r>
                <a:rPr lang="en-US" sz="800">
                  <a:solidFill>
                    <a:schemeClr val="lt2"/>
                  </a:solidFill>
                </a:rPr>
                <a:t>Hassen, A.K., Šícho, M., van Aalst, Y.J. et al. Generate what you can make: achieving in-house synthesizability with readily available resources in de novo drug design. J Cheminform 17, 41 (2025). https://doi.org/10.1186/s13321-024-00910-4</a:t>
              </a:r>
              <a:endParaRPr b="0" i="0" sz="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0" i="0" lang="en-US" sz="800" u="none" cap="none" strike="noStrike">
                  <a:solidFill>
                    <a:schemeClr val="lt2"/>
                  </a:solidFill>
                  <a:latin typeface="Arial"/>
                  <a:ea typeface="Arial"/>
                  <a:cs typeface="Arial"/>
                  <a:sym typeface="Arial"/>
                </a:rPr>
                <a:t>3. </a:t>
              </a:r>
              <a:r>
                <a:rPr lang="en-US" sz="800">
                  <a:solidFill>
                    <a:schemeClr val="lt2"/>
                  </a:solidFill>
                </a:rPr>
                <a:t>van den Maagdenberg, H.W., Šícho, M., Araripe, D.A. et al. QSPRpred: a Flexible Open-Source Quantitative Structure-Property Relationship Modelling Tool. J Cheminform 16, 128 (2024). </a:t>
              </a:r>
              <a:r>
                <a:rPr lang="en-US" sz="800" u="sng">
                  <a:solidFill>
                    <a:schemeClr val="hlink"/>
                  </a:solidFill>
                  <a:hlinkClick r:id="rId17"/>
                </a:rPr>
                <a:t>https://doi.org/10.1186/s13321-024-00908-y</a:t>
              </a:r>
              <a:endParaRPr sz="800">
                <a:solidFill>
                  <a:schemeClr val="lt2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 sz="800">
                  <a:solidFill>
                    <a:schemeClr val="lt2"/>
                  </a:solidFill>
                </a:rPr>
                <a:t>4. In preparation</a:t>
              </a:r>
              <a:endParaRPr sz="800">
                <a:solidFill>
                  <a:schemeClr val="lt2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b="0" i="0" sz="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t/>
              </a:r>
              <a:endParaRPr b="0" i="0" sz="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4" name="Google Shape;124;g3fa1a9b806f_0_56"/>
          <p:cNvGrpSpPr/>
          <p:nvPr/>
        </p:nvGrpSpPr>
        <p:grpSpPr>
          <a:xfrm>
            <a:off x="616700" y="907775"/>
            <a:ext cx="4194875" cy="4353725"/>
            <a:chOff x="616700" y="907775"/>
            <a:chExt cx="4194875" cy="4353725"/>
          </a:xfrm>
        </p:grpSpPr>
        <p:sp>
          <p:nvSpPr>
            <p:cNvPr id="125" name="Google Shape;125;g3fa1a9b806f_0_56"/>
            <p:cNvSpPr/>
            <p:nvPr/>
          </p:nvSpPr>
          <p:spPr>
            <a:xfrm>
              <a:off x="616700" y="2413925"/>
              <a:ext cx="796100" cy="1341425"/>
            </a:xfrm>
            <a:prstGeom prst="flowChartMagneticDisk">
              <a:avLst/>
            </a:prstGeom>
            <a:solidFill>
              <a:schemeClr val="accent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>
                  <a:latin typeface="EB Garamond"/>
                  <a:ea typeface="EB Garamond"/>
                  <a:cs typeface="EB Garamond"/>
                  <a:sym typeface="EB Garamond"/>
                </a:rPr>
                <a:t>Central Data Storage</a:t>
              </a:r>
              <a:endParaRPr b="0" i="0" sz="14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126" name="Google Shape;126;g3fa1a9b806f_0_56"/>
            <p:cNvSpPr/>
            <p:nvPr/>
          </p:nvSpPr>
          <p:spPr>
            <a:xfrm>
              <a:off x="616700" y="907775"/>
              <a:ext cx="796100" cy="1093450"/>
            </a:xfrm>
            <a:prstGeom prst="flowChartMagneticDisk">
              <a:avLst/>
            </a:prstGeom>
            <a:solidFill>
              <a:schemeClr val="accent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>
                  <a:latin typeface="EB Garamond"/>
                  <a:ea typeface="EB Garamond"/>
                  <a:cs typeface="EB Garamond"/>
                  <a:sym typeface="EB Garamond"/>
                </a:rPr>
                <a:t>Public Data</a:t>
              </a:r>
              <a:endParaRPr b="0" i="0" sz="14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127" name="Google Shape;127;g3fa1a9b806f_0_56"/>
            <p:cNvSpPr/>
            <p:nvPr/>
          </p:nvSpPr>
          <p:spPr>
            <a:xfrm>
              <a:off x="616700" y="4168050"/>
              <a:ext cx="796100" cy="1093450"/>
            </a:xfrm>
            <a:prstGeom prst="flowChartMagneticDisk">
              <a:avLst/>
            </a:prstGeom>
            <a:solidFill>
              <a:schemeClr val="accent3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>
                  <a:latin typeface="EB Garamond"/>
                  <a:ea typeface="EB Garamond"/>
                  <a:cs typeface="EB Garamond"/>
                  <a:sym typeface="EB Garamond"/>
                </a:rPr>
                <a:t>Internal Data</a:t>
              </a:r>
              <a:endParaRPr b="0" i="0" sz="14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cxnSp>
          <p:nvCxnSpPr>
            <p:cNvPr id="128" name="Google Shape;128;g3fa1a9b806f_0_56"/>
            <p:cNvCxnSpPr>
              <a:stCxn id="126" idx="3"/>
              <a:endCxn id="125" idx="1"/>
            </p:cNvCxnSpPr>
            <p:nvPr/>
          </p:nvCxnSpPr>
          <p:spPr>
            <a:xfrm>
              <a:off x="1014750" y="2001225"/>
              <a:ext cx="0" cy="412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29" name="Google Shape;129;g3fa1a9b806f_0_56"/>
            <p:cNvCxnSpPr>
              <a:stCxn id="127" idx="1"/>
              <a:endCxn id="125" idx="3"/>
            </p:cNvCxnSpPr>
            <p:nvPr/>
          </p:nvCxnSpPr>
          <p:spPr>
            <a:xfrm rot="10800000">
              <a:off x="1014750" y="3755250"/>
              <a:ext cx="0" cy="412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grpSp>
          <p:nvGrpSpPr>
            <p:cNvPr id="130" name="Google Shape;130;g3fa1a9b806f_0_56"/>
            <p:cNvGrpSpPr/>
            <p:nvPr/>
          </p:nvGrpSpPr>
          <p:grpSpPr>
            <a:xfrm>
              <a:off x="2491975" y="983388"/>
              <a:ext cx="2319600" cy="1937700"/>
              <a:chOff x="2419875" y="1395700"/>
              <a:chExt cx="2319600" cy="1937700"/>
            </a:xfrm>
          </p:grpSpPr>
          <p:sp>
            <p:nvSpPr>
              <p:cNvPr id="131" name="Google Shape;131;g3fa1a9b806f_0_56"/>
              <p:cNvSpPr/>
              <p:nvPr/>
            </p:nvSpPr>
            <p:spPr>
              <a:xfrm>
                <a:off x="2419875" y="1395700"/>
                <a:ext cx="2319600" cy="1937700"/>
              </a:xfrm>
              <a:prstGeom prst="rect">
                <a:avLst/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chemeClr val="lt1"/>
                    </a:solidFill>
                    <a:latin typeface="EB Garamond"/>
                    <a:ea typeface="EB Garamond"/>
                    <a:cs typeface="EB Garamond"/>
                    <a:sym typeface="EB Garamond"/>
                  </a:rPr>
                  <a:t>Project #1</a:t>
                </a:r>
                <a:endParaRPr b="1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endParaRPr>
              </a:p>
            </p:txBody>
          </p:sp>
          <p:sp>
            <p:nvSpPr>
              <p:cNvPr id="132" name="Google Shape;132;g3fa1a9b806f_0_56"/>
              <p:cNvSpPr/>
              <p:nvPr/>
            </p:nvSpPr>
            <p:spPr>
              <a:xfrm>
                <a:off x="2719763" y="1838625"/>
                <a:ext cx="1630500" cy="575400"/>
              </a:xfrm>
              <a:prstGeom prst="flowChartAlternateProcess">
                <a:avLst/>
              </a:prstGeom>
              <a:solidFill>
                <a:srgbClr val="00FF00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-US">
                    <a:latin typeface="EB Garamond"/>
                    <a:ea typeface="EB Garamond"/>
                    <a:cs typeface="EB Garamond"/>
                    <a:sym typeface="EB Garamond"/>
                  </a:rPr>
                  <a:t>DrugEx</a:t>
                </a:r>
                <a:endParaRPr b="0" i="0" sz="1400" u="none" cap="none" strike="noStrike">
                  <a:solidFill>
                    <a:srgbClr val="000000"/>
                  </a:solidFill>
                  <a:latin typeface="EB Garamond"/>
                  <a:ea typeface="EB Garamond"/>
                  <a:cs typeface="EB Garamond"/>
                  <a:sym typeface="EB Garamond"/>
                </a:endParaRPr>
              </a:p>
            </p:txBody>
          </p:sp>
          <p:sp>
            <p:nvSpPr>
              <p:cNvPr id="133" name="Google Shape;133;g3fa1a9b806f_0_56"/>
              <p:cNvSpPr/>
              <p:nvPr/>
            </p:nvSpPr>
            <p:spPr>
              <a:xfrm>
                <a:off x="2719763" y="2533225"/>
                <a:ext cx="1630500" cy="575400"/>
              </a:xfrm>
              <a:prstGeom prst="flowChartAlternateProcess">
                <a:avLst/>
              </a:prstGeom>
              <a:solidFill>
                <a:srgbClr val="FF9900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-US">
                    <a:latin typeface="EB Garamond"/>
                    <a:ea typeface="EB Garamond"/>
                    <a:cs typeface="EB Garamond"/>
                    <a:sym typeface="EB Garamond"/>
                  </a:rPr>
                  <a:t>QSPRPred</a:t>
                </a:r>
                <a:endParaRPr b="0" i="0" sz="1400" u="none" cap="none" strike="noStrike">
                  <a:solidFill>
                    <a:srgbClr val="000000"/>
                  </a:solidFill>
                  <a:latin typeface="EB Garamond"/>
                  <a:ea typeface="EB Garamond"/>
                  <a:cs typeface="EB Garamond"/>
                  <a:sym typeface="EB Garamond"/>
                </a:endParaRPr>
              </a:p>
            </p:txBody>
          </p:sp>
        </p:grpSp>
        <p:grpSp>
          <p:nvGrpSpPr>
            <p:cNvPr id="134" name="Google Shape;134;g3fa1a9b806f_0_56"/>
            <p:cNvGrpSpPr/>
            <p:nvPr/>
          </p:nvGrpSpPr>
          <p:grpSpPr>
            <a:xfrm>
              <a:off x="2491975" y="3245025"/>
              <a:ext cx="2319600" cy="1937700"/>
              <a:chOff x="2419875" y="1395700"/>
              <a:chExt cx="2319600" cy="1937700"/>
            </a:xfrm>
          </p:grpSpPr>
          <p:sp>
            <p:nvSpPr>
              <p:cNvPr id="135" name="Google Shape;135;g3fa1a9b806f_0_56"/>
              <p:cNvSpPr/>
              <p:nvPr/>
            </p:nvSpPr>
            <p:spPr>
              <a:xfrm>
                <a:off x="2419875" y="1395700"/>
                <a:ext cx="2319600" cy="1937700"/>
              </a:xfrm>
              <a:prstGeom prst="rect">
                <a:avLst/>
              </a:prstGeom>
              <a:solidFill>
                <a:schemeClr val="l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>
                    <a:solidFill>
                      <a:schemeClr val="lt1"/>
                    </a:solidFill>
                    <a:latin typeface="EB Garamond"/>
                    <a:ea typeface="EB Garamond"/>
                    <a:cs typeface="EB Garamond"/>
                    <a:sym typeface="EB Garamond"/>
                  </a:rPr>
                  <a:t>Project #2</a:t>
                </a:r>
                <a:endParaRPr b="1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endParaRPr>
              </a:p>
            </p:txBody>
          </p:sp>
          <p:sp>
            <p:nvSpPr>
              <p:cNvPr id="136" name="Google Shape;136;g3fa1a9b806f_0_56"/>
              <p:cNvSpPr/>
              <p:nvPr/>
            </p:nvSpPr>
            <p:spPr>
              <a:xfrm>
                <a:off x="2719763" y="1838625"/>
                <a:ext cx="1630500" cy="575400"/>
              </a:xfrm>
              <a:prstGeom prst="flowChartAlternateProcess">
                <a:avLst/>
              </a:prstGeom>
              <a:solidFill>
                <a:srgbClr val="FF00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-US">
                    <a:latin typeface="EB Garamond"/>
                    <a:ea typeface="EB Garamond"/>
                    <a:cs typeface="EB Garamond"/>
                    <a:sym typeface="EB Garamond"/>
                  </a:rPr>
                  <a:t>Spock</a:t>
                </a:r>
                <a:endParaRPr b="0" i="0" sz="1400" u="none" cap="none" strike="noStrike">
                  <a:solidFill>
                    <a:srgbClr val="000000"/>
                  </a:solidFill>
                  <a:latin typeface="EB Garamond"/>
                  <a:ea typeface="EB Garamond"/>
                  <a:cs typeface="EB Garamond"/>
                  <a:sym typeface="EB Garamond"/>
                </a:endParaRPr>
              </a:p>
            </p:txBody>
          </p:sp>
          <p:sp>
            <p:nvSpPr>
              <p:cNvPr id="137" name="Google Shape;137;g3fa1a9b806f_0_56"/>
              <p:cNvSpPr/>
              <p:nvPr/>
            </p:nvSpPr>
            <p:spPr>
              <a:xfrm>
                <a:off x="2719763" y="2533225"/>
                <a:ext cx="1630500" cy="575400"/>
              </a:xfrm>
              <a:prstGeom prst="flowChartAlternateProcess">
                <a:avLst/>
              </a:prstGeom>
              <a:solidFill>
                <a:srgbClr val="FF9900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-US">
                    <a:latin typeface="EB Garamond"/>
                    <a:ea typeface="EB Garamond"/>
                    <a:cs typeface="EB Garamond"/>
                    <a:sym typeface="EB Garamond"/>
                  </a:rPr>
                  <a:t>QSPRPred</a:t>
                </a:r>
                <a:endParaRPr b="0" i="0" sz="1400" u="none" cap="none" strike="noStrike">
                  <a:solidFill>
                    <a:srgbClr val="000000"/>
                  </a:solidFill>
                  <a:latin typeface="EB Garamond"/>
                  <a:ea typeface="EB Garamond"/>
                  <a:cs typeface="EB Garamond"/>
                  <a:sym typeface="EB Garamond"/>
                </a:endParaRPr>
              </a:p>
            </p:txBody>
          </p:sp>
        </p:grpSp>
        <p:cxnSp>
          <p:nvCxnSpPr>
            <p:cNvPr id="138" name="Google Shape;138;g3fa1a9b806f_0_56"/>
            <p:cNvCxnSpPr>
              <a:stCxn id="125" idx="4"/>
              <a:endCxn id="131" idx="1"/>
            </p:cNvCxnSpPr>
            <p:nvPr/>
          </p:nvCxnSpPr>
          <p:spPr>
            <a:xfrm flipH="1" rot="10800000">
              <a:off x="1412800" y="1952137"/>
              <a:ext cx="1079100" cy="1132500"/>
            </a:xfrm>
            <a:prstGeom prst="bentConnector3">
              <a:avLst>
                <a:gd fmla="val 50003" name="adj1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stealth"/>
              <a:tailEnd len="med" w="med" type="stealth"/>
            </a:ln>
          </p:spPr>
        </p:cxnSp>
        <p:cxnSp>
          <p:nvCxnSpPr>
            <p:cNvPr id="139" name="Google Shape;139;g3fa1a9b806f_0_56"/>
            <p:cNvCxnSpPr>
              <a:stCxn id="125" idx="4"/>
              <a:endCxn id="135" idx="1"/>
            </p:cNvCxnSpPr>
            <p:nvPr/>
          </p:nvCxnSpPr>
          <p:spPr>
            <a:xfrm>
              <a:off x="1412800" y="3084637"/>
              <a:ext cx="1079100" cy="1129200"/>
            </a:xfrm>
            <a:prstGeom prst="bentConnector3">
              <a:avLst>
                <a:gd fmla="val 50003" name="adj1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stealth"/>
            </a:ln>
          </p:spPr>
        </p:cxnSp>
      </p:grpSp>
      <p:pic>
        <p:nvPicPr>
          <p:cNvPr id="140" name="Google Shape;140;g3fa1a9b806f_0_56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493125" y="2545075"/>
            <a:ext cx="1079101" cy="1079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fa1a9b806f_0_104"/>
          <p:cNvSpPr txBox="1"/>
          <p:nvPr>
            <p:ph idx="1" type="body"/>
          </p:nvPr>
        </p:nvSpPr>
        <p:spPr>
          <a:xfrm>
            <a:off x="1" y="1"/>
            <a:ext cx="12198300" cy="86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"/>
              <a:buNone/>
            </a:pPr>
            <a:r>
              <a:t/>
            </a:r>
            <a:endParaRPr/>
          </a:p>
        </p:txBody>
      </p:sp>
      <p:sp>
        <p:nvSpPr>
          <p:cNvPr id="146" name="Google Shape;146;g3fa1a9b806f_0_104"/>
          <p:cNvSpPr txBox="1"/>
          <p:nvPr>
            <p:ph idx="12" type="sldNum"/>
          </p:nvPr>
        </p:nvSpPr>
        <p:spPr>
          <a:xfrm>
            <a:off x="11414987" y="6333134"/>
            <a:ext cx="7320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7" name="Google Shape;147;g3fa1a9b806f_0_104"/>
          <p:cNvSpPr txBox="1"/>
          <p:nvPr>
            <p:ph type="title"/>
          </p:nvPr>
        </p:nvSpPr>
        <p:spPr>
          <a:xfrm>
            <a:off x="338535" y="227481"/>
            <a:ext cx="113889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EB Garamond"/>
              <a:buNone/>
            </a:pPr>
            <a:r>
              <a:rPr lang="en-US"/>
              <a:t>FAIR Features of our Software Stack</a:t>
            </a:r>
            <a:endParaRPr/>
          </a:p>
        </p:txBody>
      </p:sp>
      <p:pic>
        <p:nvPicPr>
          <p:cNvPr id="148" name="Google Shape;148;g3fa1a9b806f_0_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525" y="1454901"/>
            <a:ext cx="6838950" cy="451485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3fa1a9b806f_0_104"/>
          <p:cNvSpPr txBox="1"/>
          <p:nvPr/>
        </p:nvSpPr>
        <p:spPr>
          <a:xfrm>
            <a:off x="7177475" y="949575"/>
            <a:ext cx="4769400" cy="42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EB Garamond"/>
              <a:buChar char="●"/>
            </a:pPr>
            <a:r>
              <a:rPr b="1"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F</a:t>
            </a:r>
            <a:r>
              <a:rPr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indable</a:t>
            </a:r>
            <a:endParaRPr sz="21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EB Garamond"/>
              <a:buChar char="○"/>
            </a:pPr>
            <a:r>
              <a:rPr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unique and persistent identifiers</a:t>
            </a:r>
            <a:endParaRPr sz="21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EB Garamond"/>
              <a:buChar char="○"/>
            </a:pPr>
            <a:r>
              <a:rPr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rich metadata</a:t>
            </a:r>
            <a:endParaRPr sz="21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EB Garamond"/>
              <a:buChar char="○"/>
            </a:pPr>
            <a:r>
              <a:rPr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searchable</a:t>
            </a:r>
            <a:endParaRPr sz="21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EB Garamond"/>
              <a:buChar char="●"/>
            </a:pPr>
            <a:r>
              <a:rPr b="1"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A</a:t>
            </a:r>
            <a:r>
              <a:rPr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ccessible</a:t>
            </a:r>
            <a:endParaRPr sz="21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EB Garamond"/>
              <a:buChar char="○"/>
            </a:pPr>
            <a:r>
              <a:rPr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retrievable using a protocol (i.e. JSON for metadata)</a:t>
            </a:r>
            <a:endParaRPr sz="21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EB Garamond"/>
              <a:buChar char="○"/>
            </a:pPr>
            <a:r>
              <a:rPr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metadata is persistent and always readable</a:t>
            </a:r>
            <a:endParaRPr sz="21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EB Garamond"/>
              <a:buChar char="●"/>
            </a:pPr>
            <a:r>
              <a:rPr b="1"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I</a:t>
            </a:r>
            <a:r>
              <a:rPr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nteroperable</a:t>
            </a:r>
            <a:endParaRPr sz="21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EB Garamond"/>
              <a:buChar char="○"/>
            </a:pPr>
            <a:r>
              <a:rPr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modular encapsulated code with documented APIs (not only for data access)</a:t>
            </a:r>
            <a:endParaRPr sz="21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EB Garamond"/>
              <a:buChar char="●"/>
            </a:pPr>
            <a:r>
              <a:rPr b="1"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R</a:t>
            </a:r>
            <a:r>
              <a:rPr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eusable</a:t>
            </a:r>
            <a:endParaRPr sz="21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EB Garamond"/>
              <a:buChar char="○"/>
            </a:pPr>
            <a:r>
              <a:rPr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installable packages</a:t>
            </a:r>
            <a:endParaRPr sz="21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EB Garamond"/>
              <a:buChar char="○"/>
            </a:pPr>
            <a:r>
              <a:rPr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automatic and transparent testing (GitHub actions)</a:t>
            </a:r>
            <a:endParaRPr sz="21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50" name="Google Shape;150;g3fa1a9b806f_0_10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32000" y="2403800"/>
            <a:ext cx="604275" cy="60427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3fa1a9b806f_0_104"/>
          <p:cNvSpPr txBox="1"/>
          <p:nvPr/>
        </p:nvSpPr>
        <p:spPr>
          <a:xfrm>
            <a:off x="298700" y="949575"/>
            <a:ext cx="6918600" cy="3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sng" cap="none" strike="noStrike">
                <a:solidFill>
                  <a:schemeClr val="hlink"/>
                </a:solidFill>
                <a:latin typeface="EB Garamond"/>
                <a:ea typeface="EB Garamond"/>
                <a:cs typeface="EB Garamond"/>
                <a:sym typeface="EB Garamond"/>
                <a:hlinkClick r:id="rId5"/>
              </a:rPr>
              <a:t>https://github.com/CDDLeiden/</a:t>
            </a:r>
            <a:r>
              <a:rPr b="0" i="0" lang="en-US" sz="24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 </a:t>
            </a:r>
            <a:endParaRPr b="0" i="0" sz="2400" u="none" cap="none" strike="noStrike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52" name="Google Shape;152;g3fa1a9b806f_0_10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51000" y="3008075"/>
            <a:ext cx="362400" cy="36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fa1a9b806f_0_144"/>
          <p:cNvSpPr txBox="1"/>
          <p:nvPr>
            <p:ph idx="1" type="body"/>
          </p:nvPr>
        </p:nvSpPr>
        <p:spPr>
          <a:xfrm>
            <a:off x="1" y="1"/>
            <a:ext cx="12198300" cy="86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g3fa1a9b806f_0_144"/>
          <p:cNvSpPr txBox="1"/>
          <p:nvPr>
            <p:ph type="title"/>
          </p:nvPr>
        </p:nvSpPr>
        <p:spPr>
          <a:xfrm>
            <a:off x="338535" y="227481"/>
            <a:ext cx="11388900" cy="43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>
                <a:latin typeface="Source Code Pro"/>
                <a:ea typeface="Source Code Pro"/>
                <a:cs typeface="Source Code Pro"/>
                <a:sym typeface="Source Code Pro"/>
              </a:rPr>
              <a:t>ChemStore</a:t>
            </a:r>
            <a:r>
              <a:rPr lang="en-US"/>
              <a:t> Data Storage</a:t>
            </a:r>
            <a:endParaRPr/>
          </a:p>
        </p:txBody>
      </p:sp>
      <p:sp>
        <p:nvSpPr>
          <p:cNvPr id="160" name="Google Shape;160;g3fa1a9b806f_0_144"/>
          <p:cNvSpPr txBox="1"/>
          <p:nvPr>
            <p:ph idx="12" type="sldNum"/>
          </p:nvPr>
        </p:nvSpPr>
        <p:spPr>
          <a:xfrm>
            <a:off x="11414987" y="6333134"/>
            <a:ext cx="732000" cy="5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61" name="Google Shape;161;g3fa1a9b806f_0_144"/>
          <p:cNvPicPr preferRelativeResize="0"/>
          <p:nvPr/>
        </p:nvPicPr>
        <p:blipFill rotWithShape="1">
          <a:blip r:embed="rId3">
            <a:alphaModFix/>
          </a:blip>
          <a:srcRect b="0" l="0" r="0" t="29736"/>
          <a:stretch/>
        </p:blipFill>
        <p:spPr>
          <a:xfrm>
            <a:off x="243124" y="1271850"/>
            <a:ext cx="11240825" cy="405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g3fa1a9b806f_0_1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84788" y="1352525"/>
            <a:ext cx="4953000" cy="163830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163" name="Google Shape;163;g3fa1a9b806f_0_144"/>
          <p:cNvGrpSpPr/>
          <p:nvPr/>
        </p:nvGrpSpPr>
        <p:grpSpPr>
          <a:xfrm>
            <a:off x="1134600" y="5231450"/>
            <a:ext cx="6767795" cy="993225"/>
            <a:chOff x="1134600" y="5231450"/>
            <a:chExt cx="6767795" cy="993225"/>
          </a:xfrm>
        </p:grpSpPr>
        <p:pic>
          <p:nvPicPr>
            <p:cNvPr id="164" name="Google Shape;164;g3fa1a9b806f_0_14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864500" y="5365625"/>
              <a:ext cx="6037895" cy="859050"/>
            </a:xfrm>
            <a:prstGeom prst="rect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pic>
        <p:cxnSp>
          <p:nvCxnSpPr>
            <p:cNvPr id="165" name="Google Shape;165;g3fa1a9b806f_0_144"/>
            <p:cNvCxnSpPr>
              <a:endCxn id="164" idx="1"/>
            </p:cNvCxnSpPr>
            <p:nvPr/>
          </p:nvCxnSpPr>
          <p:spPr>
            <a:xfrm>
              <a:off x="1134600" y="5231450"/>
              <a:ext cx="729900" cy="56370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166" name="Google Shape;166;g3fa1a9b806f_0_144"/>
          <p:cNvGrpSpPr/>
          <p:nvPr/>
        </p:nvGrpSpPr>
        <p:grpSpPr>
          <a:xfrm>
            <a:off x="7054250" y="3344703"/>
            <a:ext cx="5014076" cy="2450447"/>
            <a:chOff x="7054250" y="3344703"/>
            <a:chExt cx="5014076" cy="2450447"/>
          </a:xfrm>
        </p:grpSpPr>
        <p:pic>
          <p:nvPicPr>
            <p:cNvPr id="167" name="Google Shape;167;g3fa1a9b806f_0_144"/>
            <p:cNvPicPr preferRelativeResize="0"/>
            <p:nvPr/>
          </p:nvPicPr>
          <p:blipFill rotWithShape="1">
            <a:blip r:embed="rId6">
              <a:alphaModFix/>
            </a:blip>
            <a:srcRect b="0" l="0" r="45355" t="0"/>
            <a:stretch/>
          </p:blipFill>
          <p:spPr>
            <a:xfrm>
              <a:off x="7054250" y="3344703"/>
              <a:ext cx="5014076" cy="1863725"/>
            </a:xfrm>
            <a:prstGeom prst="rect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pic>
        <p:cxnSp>
          <p:nvCxnSpPr>
            <p:cNvPr id="168" name="Google Shape;168;g3fa1a9b806f_0_144"/>
            <p:cNvCxnSpPr>
              <a:stCxn id="164" idx="3"/>
              <a:endCxn id="167" idx="2"/>
            </p:cNvCxnSpPr>
            <p:nvPr/>
          </p:nvCxnSpPr>
          <p:spPr>
            <a:xfrm flipH="1" rot="10800000">
              <a:off x="7902395" y="5208350"/>
              <a:ext cx="1659000" cy="586800"/>
            </a:xfrm>
            <a:prstGeom prst="bentConnector2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pic>
        <p:nvPicPr>
          <p:cNvPr id="169" name="Google Shape;169;g3fa1a9b806f_0_1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21359" y="1793975"/>
            <a:ext cx="4322500" cy="311735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fa1a9b806f_0_179"/>
          <p:cNvSpPr txBox="1"/>
          <p:nvPr>
            <p:ph idx="1" type="body"/>
          </p:nvPr>
        </p:nvSpPr>
        <p:spPr>
          <a:xfrm>
            <a:off x="1" y="1"/>
            <a:ext cx="12198300" cy="86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3fa1a9b806f_0_179"/>
          <p:cNvSpPr txBox="1"/>
          <p:nvPr>
            <p:ph type="title"/>
          </p:nvPr>
        </p:nvSpPr>
        <p:spPr>
          <a:xfrm>
            <a:off x="338535" y="227481"/>
            <a:ext cx="11388900" cy="43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QSPRpred – Main Features</a:t>
            </a:r>
            <a:endParaRPr/>
          </a:p>
        </p:txBody>
      </p:sp>
      <p:sp>
        <p:nvSpPr>
          <p:cNvPr id="177" name="Google Shape;177;g3fa1a9b806f_0_179"/>
          <p:cNvSpPr txBox="1"/>
          <p:nvPr>
            <p:ph idx="12" type="sldNum"/>
          </p:nvPr>
        </p:nvSpPr>
        <p:spPr>
          <a:xfrm>
            <a:off x="11414987" y="6333134"/>
            <a:ext cx="732000" cy="5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78" name="Google Shape;178;g3fa1a9b806f_0_1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01200" y="3576246"/>
            <a:ext cx="3613775" cy="253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g3fa1a9b806f_0_179"/>
          <p:cNvSpPr txBox="1"/>
          <p:nvPr/>
        </p:nvSpPr>
        <p:spPr>
          <a:xfrm>
            <a:off x="147750" y="973950"/>
            <a:ext cx="6660000" cy="49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●"/>
            </a:pPr>
            <a:r>
              <a:rPr b="1" lang="en-US" sz="24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Model training</a:t>
            </a:r>
            <a:endParaRPr b="1" sz="24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○"/>
            </a:pPr>
            <a:r>
              <a:rPr lang="en-US" sz="24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Descriptor Calculation</a:t>
            </a:r>
            <a:endParaRPr sz="24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○"/>
            </a:pPr>
            <a:r>
              <a:rPr lang="en-US" sz="24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Full scikit-learn integration</a:t>
            </a:r>
            <a:endParaRPr sz="24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○"/>
            </a:pPr>
            <a:r>
              <a:rPr lang="en-US" sz="24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ChemProp and other deep learning models</a:t>
            </a:r>
            <a:endParaRPr sz="24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○"/>
            </a:pPr>
            <a:r>
              <a:rPr lang="en-US" sz="24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Custom splits</a:t>
            </a:r>
            <a:endParaRPr sz="24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■"/>
            </a:pPr>
            <a:r>
              <a:rPr lang="en-US" sz="24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Time split</a:t>
            </a:r>
            <a:endParaRPr sz="24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■"/>
            </a:pPr>
            <a:r>
              <a:rPr lang="en-US" sz="24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Cluster split</a:t>
            </a:r>
            <a:endParaRPr sz="24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■"/>
            </a:pPr>
            <a:r>
              <a:rPr lang="en-US" sz="24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Scaffold split</a:t>
            </a:r>
            <a:endParaRPr sz="24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●"/>
            </a:pPr>
            <a:r>
              <a:rPr b="1" lang="en-US" sz="24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Model usage</a:t>
            </a:r>
            <a:endParaRPr b="1" sz="24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○"/>
            </a:pPr>
            <a:r>
              <a:rPr lang="en-US" sz="24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Full model serialization</a:t>
            </a:r>
            <a:endParaRPr sz="24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○"/>
            </a:pPr>
            <a:r>
              <a:rPr lang="en-US" sz="24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Applicability domain definition</a:t>
            </a:r>
            <a:endParaRPr sz="24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○"/>
            </a:pPr>
            <a:r>
              <a:rPr lang="en-US" sz="24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Interactive visualization (via </a:t>
            </a:r>
            <a:r>
              <a:rPr lang="en-US" sz="2400" u="sng">
                <a:solidFill>
                  <a:schemeClr val="hlink"/>
                </a:solidFill>
                <a:latin typeface="EB Garamond"/>
                <a:ea typeface="EB Garamond"/>
                <a:cs typeface="EB Garamond"/>
                <a:sym typeface="EB Garamond"/>
                <a:hlinkClick r:id="rId4"/>
              </a:rPr>
              <a:t>scaffviz</a:t>
            </a:r>
            <a:r>
              <a:rPr lang="en-US" sz="24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 package)</a:t>
            </a:r>
            <a:endParaRPr sz="24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80" name="Google Shape;180;g3fa1a9b806f_0_17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50425" y="902072"/>
            <a:ext cx="4864786" cy="2636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g3fa1a9b806f_0_17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30075" y="2665338"/>
            <a:ext cx="7970244" cy="1999225"/>
          </a:xfrm>
          <a:prstGeom prst="rect">
            <a:avLst/>
          </a:prstGeom>
          <a:noFill/>
          <a:ln cap="flat" cmpd="sng" w="28575">
            <a:solidFill>
              <a:srgbClr val="35873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2" name="Google Shape;182;g3fa1a9b806f_0_17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10200" y="2756075"/>
            <a:ext cx="8866499" cy="1817775"/>
          </a:xfrm>
          <a:prstGeom prst="rect">
            <a:avLst/>
          </a:prstGeom>
          <a:noFill/>
          <a:ln cap="flat" cmpd="sng" w="28575">
            <a:solidFill>
              <a:srgbClr val="358737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83" name="Google Shape;183;g3fa1a9b806f_0_179"/>
          <p:cNvSpPr txBox="1"/>
          <p:nvPr/>
        </p:nvSpPr>
        <p:spPr>
          <a:xfrm>
            <a:off x="240975" y="5653075"/>
            <a:ext cx="6858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8"/>
              </a:rPr>
              <a:t>https://cddleiden.github.io/QSPRpred/docs-dev/features.html</a:t>
            </a:r>
            <a:r>
              <a:rPr lang="en-US"/>
              <a:t>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fa1a9b806f_0_159"/>
          <p:cNvSpPr txBox="1"/>
          <p:nvPr>
            <p:ph idx="1" type="body"/>
          </p:nvPr>
        </p:nvSpPr>
        <p:spPr>
          <a:xfrm>
            <a:off x="1" y="1"/>
            <a:ext cx="12198300" cy="86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g3fa1a9b806f_0_159"/>
          <p:cNvSpPr txBox="1"/>
          <p:nvPr>
            <p:ph type="title"/>
          </p:nvPr>
        </p:nvSpPr>
        <p:spPr>
          <a:xfrm>
            <a:off x="338535" y="227481"/>
            <a:ext cx="11388900" cy="43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Hierarchical Representations of Molecules</a:t>
            </a:r>
            <a:endParaRPr/>
          </a:p>
        </p:txBody>
      </p:sp>
      <p:sp>
        <p:nvSpPr>
          <p:cNvPr id="191" name="Google Shape;191;g3fa1a9b806f_0_159"/>
          <p:cNvSpPr txBox="1"/>
          <p:nvPr>
            <p:ph idx="12" type="sldNum"/>
          </p:nvPr>
        </p:nvSpPr>
        <p:spPr>
          <a:xfrm>
            <a:off x="11414987" y="6333134"/>
            <a:ext cx="732000" cy="5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92" name="Google Shape;192;g3fa1a9b806f_0_159"/>
          <p:cNvPicPr preferRelativeResize="0"/>
          <p:nvPr/>
        </p:nvPicPr>
        <p:blipFill rotWithShape="1">
          <a:blip r:embed="rId3">
            <a:alphaModFix/>
          </a:blip>
          <a:srcRect b="0" l="0" r="0" t="13637"/>
          <a:stretch/>
        </p:blipFill>
        <p:spPr>
          <a:xfrm>
            <a:off x="172212" y="1165013"/>
            <a:ext cx="11555224" cy="452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g3fa1a9b806f_0_1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95807" y="1406375"/>
            <a:ext cx="5534169" cy="452795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4" name="Google Shape;194;g3fa1a9b806f_0_1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33825" y="946475"/>
            <a:ext cx="6092699" cy="4587826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fa1a9b806f_0_169"/>
          <p:cNvSpPr txBox="1"/>
          <p:nvPr>
            <p:ph idx="1" type="body"/>
          </p:nvPr>
        </p:nvSpPr>
        <p:spPr>
          <a:xfrm>
            <a:off x="1" y="1"/>
            <a:ext cx="12198300" cy="86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g3fa1a9b806f_0_169"/>
          <p:cNvSpPr txBox="1"/>
          <p:nvPr>
            <p:ph type="title"/>
          </p:nvPr>
        </p:nvSpPr>
        <p:spPr>
          <a:xfrm>
            <a:off x="338535" y="227481"/>
            <a:ext cx="11388900" cy="43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Docking with Spock</a:t>
            </a:r>
            <a:endParaRPr/>
          </a:p>
        </p:txBody>
      </p:sp>
      <p:sp>
        <p:nvSpPr>
          <p:cNvPr id="202" name="Google Shape;202;g3fa1a9b806f_0_169"/>
          <p:cNvSpPr txBox="1"/>
          <p:nvPr>
            <p:ph idx="12" type="sldNum"/>
          </p:nvPr>
        </p:nvSpPr>
        <p:spPr>
          <a:xfrm>
            <a:off x="11414987" y="6333134"/>
            <a:ext cx="732000" cy="5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03" name="Google Shape;203;g3fa1a9b806f_0_169"/>
          <p:cNvPicPr preferRelativeResize="0"/>
          <p:nvPr/>
        </p:nvPicPr>
        <p:blipFill rotWithShape="1">
          <a:blip r:embed="rId3">
            <a:alphaModFix/>
          </a:blip>
          <a:srcRect b="2438" l="1454" r="4135" t="36923"/>
          <a:stretch/>
        </p:blipFill>
        <p:spPr>
          <a:xfrm>
            <a:off x="148875" y="1054300"/>
            <a:ext cx="9592768" cy="4750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g3fa1a9b806f_0_1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62425" y="983550"/>
            <a:ext cx="4214499" cy="244545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5" name="Google Shape;205;g3fa1a9b806f_0_1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62728" y="2197800"/>
            <a:ext cx="5645624" cy="360695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6" name="Google Shape;206;g3fa1a9b806f_0_16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98075" y="955374"/>
            <a:ext cx="5916900" cy="5021222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fa1a9b806f_0_303"/>
          <p:cNvSpPr txBox="1"/>
          <p:nvPr>
            <p:ph idx="1" type="body"/>
          </p:nvPr>
        </p:nvSpPr>
        <p:spPr>
          <a:xfrm>
            <a:off x="1" y="1"/>
            <a:ext cx="12198300" cy="86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g3fa1a9b806f_0_303"/>
          <p:cNvSpPr txBox="1"/>
          <p:nvPr>
            <p:ph type="title"/>
          </p:nvPr>
        </p:nvSpPr>
        <p:spPr>
          <a:xfrm>
            <a:off x="338535" y="227481"/>
            <a:ext cx="11388900" cy="43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GenUI Platform</a:t>
            </a:r>
            <a:endParaRPr/>
          </a:p>
        </p:txBody>
      </p:sp>
      <p:sp>
        <p:nvSpPr>
          <p:cNvPr id="214" name="Google Shape;214;g3fa1a9b806f_0_303"/>
          <p:cNvSpPr txBox="1"/>
          <p:nvPr>
            <p:ph idx="12" type="sldNum"/>
          </p:nvPr>
        </p:nvSpPr>
        <p:spPr>
          <a:xfrm>
            <a:off x="11414987" y="6333134"/>
            <a:ext cx="732000" cy="5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15" name="Google Shape;215;g3fa1a9b806f_0_3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6950" y="976250"/>
            <a:ext cx="9346373" cy="4819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Google Shape;220;g2e6c96dcf74_0_106"/>
          <p:cNvGrpSpPr/>
          <p:nvPr/>
        </p:nvGrpSpPr>
        <p:grpSpPr>
          <a:xfrm>
            <a:off x="4155175" y="874044"/>
            <a:ext cx="3697988" cy="1440356"/>
            <a:chOff x="4155175" y="874044"/>
            <a:chExt cx="3697988" cy="1440356"/>
          </a:xfrm>
        </p:grpSpPr>
        <p:pic>
          <p:nvPicPr>
            <p:cNvPr id="221" name="Google Shape;221;g2e6c96dcf74_0_10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rot="10800000">
              <a:off x="5166966" y="1024878"/>
              <a:ext cx="548700" cy="548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" name="Google Shape;222;g2e6c96dcf74_0_10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236753" y="986903"/>
              <a:ext cx="548700" cy="5487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23" name="Google Shape;223;g2e6c96dcf74_0_106"/>
            <p:cNvGrpSpPr/>
            <p:nvPr/>
          </p:nvGrpSpPr>
          <p:grpSpPr>
            <a:xfrm>
              <a:off x="5699363" y="874044"/>
              <a:ext cx="554750" cy="850369"/>
              <a:chOff x="5699350" y="741719"/>
              <a:chExt cx="554750" cy="850369"/>
            </a:xfrm>
          </p:grpSpPr>
          <p:pic>
            <p:nvPicPr>
              <p:cNvPr id="224" name="Google Shape;224;g2e6c96dcf74_0_106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5699350" y="741719"/>
                <a:ext cx="554750" cy="55473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25" name="Google Shape;225;g2e6c96dcf74_0_106"/>
              <p:cNvSpPr txBox="1"/>
              <p:nvPr/>
            </p:nvSpPr>
            <p:spPr>
              <a:xfrm>
                <a:off x="5816300" y="884088"/>
                <a:ext cx="4209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400"/>
                  <a:buFont typeface="Arial"/>
                  <a:buNone/>
                </a:pPr>
                <a:r>
                  <a:rPr b="0" i="0" lang="en-US" sz="3400" u="none" cap="none" strike="noStrike">
                    <a:solidFill>
                      <a:srgbClr val="000000"/>
                    </a:solidFill>
                    <a:latin typeface="EB Garamond"/>
                    <a:ea typeface="EB Garamond"/>
                    <a:cs typeface="EB Garamond"/>
                    <a:sym typeface="EB Garamond"/>
                  </a:rPr>
                  <a:t>ε</a:t>
                </a:r>
                <a:endParaRPr b="0" i="0" sz="3400" u="none" cap="none" strike="noStrike">
                  <a:solidFill>
                    <a:srgbClr val="000000"/>
                  </a:solidFill>
                  <a:latin typeface="EB Garamond"/>
                  <a:ea typeface="EB Garamond"/>
                  <a:cs typeface="EB Garamond"/>
                  <a:sym typeface="EB Garamond"/>
                </a:endParaRPr>
              </a:p>
            </p:txBody>
          </p:sp>
        </p:grpSp>
        <p:pic>
          <p:nvPicPr>
            <p:cNvPr id="226" name="Google Shape;226;g2e6c96dcf74_0_10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044648" y="1006373"/>
              <a:ext cx="554760" cy="585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7" name="Google Shape;227;g2e6c96dcf74_0_10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408948" y="1006373"/>
              <a:ext cx="554760" cy="5857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8" name="Google Shape;228;g2e6c96dcf74_0_106"/>
            <p:cNvSpPr txBox="1"/>
            <p:nvPr/>
          </p:nvSpPr>
          <p:spPr>
            <a:xfrm>
              <a:off x="4155175" y="1500200"/>
              <a:ext cx="10623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pretrained</a:t>
              </a:r>
              <a:endParaRPr b="0" i="0" sz="14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(agent)</a:t>
              </a:r>
              <a:endParaRPr b="0" i="0" sz="14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229" name="Google Shape;229;g2e6c96dcf74_0_106"/>
            <p:cNvSpPr txBox="1"/>
            <p:nvPr/>
          </p:nvSpPr>
          <p:spPr>
            <a:xfrm>
              <a:off x="6790863" y="1500200"/>
              <a:ext cx="10623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finetuned</a:t>
              </a:r>
              <a:endParaRPr b="0" i="0" sz="14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(prior)</a:t>
              </a:r>
              <a:endParaRPr b="0" i="0" sz="14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cxnSp>
          <p:nvCxnSpPr>
            <p:cNvPr id="230" name="Google Shape;230;g2e6c96dcf74_0_106"/>
            <p:cNvCxnSpPr>
              <a:stCxn id="228" idx="2"/>
            </p:cNvCxnSpPr>
            <p:nvPr/>
          </p:nvCxnSpPr>
          <p:spPr>
            <a:xfrm flipH="1" rot="-5400000">
              <a:off x="4833925" y="1968200"/>
              <a:ext cx="198600" cy="493800"/>
            </a:xfrm>
            <a:prstGeom prst="bentConnector2">
              <a:avLst/>
            </a:prstGeom>
            <a:noFill/>
            <a:ln cap="flat" cmpd="sng" w="9525">
              <a:solidFill>
                <a:srgbClr val="8592BC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cxnSp>
          <p:nvCxnSpPr>
            <p:cNvPr id="231" name="Google Shape;231;g2e6c96dcf74_0_106"/>
            <p:cNvCxnSpPr>
              <a:stCxn id="229" idx="2"/>
              <a:endCxn id="232" idx="3"/>
            </p:cNvCxnSpPr>
            <p:nvPr/>
          </p:nvCxnSpPr>
          <p:spPr>
            <a:xfrm rot="5400000">
              <a:off x="6948363" y="1940750"/>
              <a:ext cx="198600" cy="548700"/>
            </a:xfrm>
            <a:prstGeom prst="bentConnector2">
              <a:avLst/>
            </a:prstGeom>
            <a:noFill/>
            <a:ln cap="flat" cmpd="sng" w="9525">
              <a:solidFill>
                <a:srgbClr val="8592BC"/>
              </a:solidFill>
              <a:prstDash val="solid"/>
              <a:round/>
              <a:headEnd len="sm" w="sm" type="none"/>
              <a:tailEnd len="med" w="med" type="stealth"/>
            </a:ln>
          </p:spPr>
        </p:cxnSp>
      </p:grpSp>
      <p:sp>
        <p:nvSpPr>
          <p:cNvPr id="233" name="Google Shape;233;g2e6c96dcf74_0_106"/>
          <p:cNvSpPr txBox="1"/>
          <p:nvPr>
            <p:ph idx="1" type="body"/>
          </p:nvPr>
        </p:nvSpPr>
        <p:spPr>
          <a:xfrm>
            <a:off x="1" y="1"/>
            <a:ext cx="12198300" cy="86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"/>
              <a:buNone/>
            </a:pPr>
            <a:r>
              <a:t/>
            </a:r>
            <a:endParaRPr/>
          </a:p>
        </p:txBody>
      </p:sp>
      <p:sp>
        <p:nvSpPr>
          <p:cNvPr id="234" name="Google Shape;234;g2e6c96dcf74_0_106"/>
          <p:cNvSpPr txBox="1"/>
          <p:nvPr>
            <p:ph type="title"/>
          </p:nvPr>
        </p:nvSpPr>
        <p:spPr>
          <a:xfrm>
            <a:off x="338535" y="227481"/>
            <a:ext cx="113889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EB Garamond"/>
              <a:buNone/>
            </a:pPr>
            <a:r>
              <a:rPr lang="en-US" sz="3000"/>
              <a:t>De Novo Drug Design Case Study (Monoglyceride Lipase, MGLL)</a:t>
            </a:r>
            <a:endParaRPr/>
          </a:p>
        </p:txBody>
      </p:sp>
      <p:sp>
        <p:nvSpPr>
          <p:cNvPr id="235" name="Google Shape;235;g2e6c96dcf74_0_106"/>
          <p:cNvSpPr txBox="1"/>
          <p:nvPr>
            <p:ph idx="12" type="sldNum"/>
          </p:nvPr>
        </p:nvSpPr>
        <p:spPr>
          <a:xfrm>
            <a:off x="11414987" y="6333134"/>
            <a:ext cx="7320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32" name="Google Shape;232;g2e6c96dcf74_0_10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80163" y="1473400"/>
            <a:ext cx="1593148" cy="16820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6" name="Google Shape;236;g2e6c96dcf74_0_106"/>
          <p:cNvGrpSpPr/>
          <p:nvPr/>
        </p:nvGrpSpPr>
        <p:grpSpPr>
          <a:xfrm>
            <a:off x="4554030" y="2536599"/>
            <a:ext cx="2713991" cy="2216184"/>
            <a:chOff x="473563" y="1029"/>
            <a:chExt cx="3988231" cy="3122705"/>
          </a:xfrm>
        </p:grpSpPr>
        <p:sp>
          <p:nvSpPr>
            <p:cNvPr id="237" name="Google Shape;237;g2e6c96dcf74_0_106"/>
            <p:cNvSpPr/>
            <p:nvPr/>
          </p:nvSpPr>
          <p:spPr>
            <a:xfrm>
              <a:off x="1805537" y="1029"/>
              <a:ext cx="1517700" cy="986400"/>
            </a:xfrm>
            <a:prstGeom prst="roundRect">
              <a:avLst>
                <a:gd fmla="val 16667" name="adj"/>
              </a:avLst>
            </a:prstGeom>
            <a:solidFill>
              <a:srgbClr val="9EBA2E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g2e6c96dcf74_0_106"/>
            <p:cNvSpPr txBox="1"/>
            <p:nvPr/>
          </p:nvSpPr>
          <p:spPr>
            <a:xfrm>
              <a:off x="1853690" y="49182"/>
              <a:ext cx="1421100" cy="89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300"/>
                <a:buFont typeface="EB Garamond"/>
                <a:buNone/>
              </a:pPr>
              <a:r>
                <a:rPr b="0" i="0" lang="en-US" sz="1300" u="none" cap="none" strike="noStrike">
                  <a:solidFill>
                    <a:srgbClr val="FFFFFF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DrugEx</a:t>
              </a:r>
              <a:endParaRPr b="0" i="0" sz="13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239" name="Google Shape;239;g2e6c96dcf74_0_106"/>
            <p:cNvSpPr/>
            <p:nvPr/>
          </p:nvSpPr>
          <p:spPr>
            <a:xfrm>
              <a:off x="1249622" y="494234"/>
              <a:ext cx="2629500" cy="2629500"/>
            </a:xfrm>
            <a:custGeom>
              <a:rect b="b" l="l" r="r" t="t"/>
              <a:pathLst>
                <a:path extrusionOk="0" h="120000" w="120000">
                  <a:moveTo>
                    <a:pt x="103910" y="19111"/>
                  </a:moveTo>
                  <a:lnTo>
                    <a:pt x="103910" y="19111"/>
                  </a:lnTo>
                  <a:cubicBezTo>
                    <a:pt x="113117" y="28998"/>
                    <a:pt x="118717" y="41703"/>
                    <a:pt x="119805" y="55169"/>
                  </a:cubicBezTo>
                </a:path>
              </a:pathLst>
            </a:custGeom>
            <a:noFill/>
            <a:ln cap="flat" cmpd="sng" w="25400">
              <a:solidFill>
                <a:srgbClr val="0C257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g2e6c96dcf74_0_106"/>
            <p:cNvSpPr/>
            <p:nvPr/>
          </p:nvSpPr>
          <p:spPr>
            <a:xfrm>
              <a:off x="2944094" y="1973067"/>
              <a:ext cx="1517700" cy="986400"/>
            </a:xfrm>
            <a:prstGeom prst="roundRect">
              <a:avLst>
                <a:gd fmla="val 16667" name="adj"/>
              </a:avLst>
            </a:prstGeom>
            <a:solidFill>
              <a:srgbClr val="9EBA2E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g2e6c96dcf74_0_106"/>
            <p:cNvSpPr txBox="1"/>
            <p:nvPr/>
          </p:nvSpPr>
          <p:spPr>
            <a:xfrm>
              <a:off x="2992247" y="2021220"/>
              <a:ext cx="1421100" cy="89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300"/>
                <a:buFont typeface="EB Garamond"/>
                <a:buNone/>
              </a:pPr>
              <a:r>
                <a:rPr b="0" i="0" lang="en-US" sz="1300" u="none" cap="none" strike="noStrike">
                  <a:solidFill>
                    <a:srgbClr val="FFFFFF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Compounds</a:t>
              </a:r>
              <a:endParaRPr b="0" i="0" sz="13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242" name="Google Shape;242;g2e6c96dcf74_0_106"/>
            <p:cNvSpPr/>
            <p:nvPr/>
          </p:nvSpPr>
          <p:spPr>
            <a:xfrm>
              <a:off x="1249622" y="494234"/>
              <a:ext cx="2629500" cy="2629500"/>
            </a:xfrm>
            <a:custGeom>
              <a:rect b="b" l="l" r="r" t="t"/>
              <a:pathLst>
                <a:path extrusionOk="0" h="120000" w="120000">
                  <a:moveTo>
                    <a:pt x="78390" y="117112"/>
                  </a:moveTo>
                  <a:lnTo>
                    <a:pt x="78390" y="117112"/>
                  </a:lnTo>
                  <a:cubicBezTo>
                    <a:pt x="66432" y="120962"/>
                    <a:pt x="53568" y="120962"/>
                    <a:pt x="41610" y="117112"/>
                  </a:cubicBezTo>
                </a:path>
              </a:pathLst>
            </a:custGeom>
            <a:noFill/>
            <a:ln cap="flat" cmpd="sng" w="25400">
              <a:solidFill>
                <a:srgbClr val="0C257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g2e6c96dcf74_0_106"/>
            <p:cNvSpPr/>
            <p:nvPr/>
          </p:nvSpPr>
          <p:spPr>
            <a:xfrm>
              <a:off x="666981" y="1973067"/>
              <a:ext cx="1517700" cy="986400"/>
            </a:xfrm>
            <a:prstGeom prst="roundRect">
              <a:avLst>
                <a:gd fmla="val 16667" name="adj"/>
              </a:avLst>
            </a:prstGeom>
            <a:solidFill>
              <a:srgbClr val="9EBA2E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g2e6c96dcf74_0_106"/>
            <p:cNvSpPr txBox="1"/>
            <p:nvPr/>
          </p:nvSpPr>
          <p:spPr>
            <a:xfrm>
              <a:off x="473563" y="2175639"/>
              <a:ext cx="1812300" cy="73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300"/>
                <a:buFont typeface="EB Garamond"/>
                <a:buNone/>
              </a:pPr>
              <a:r>
                <a:rPr b="0" i="0" lang="en-US" sz="1300" u="none" cap="none" strike="noStrike">
                  <a:solidFill>
                    <a:srgbClr val="FFFFFF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Scoring environment</a:t>
              </a:r>
              <a:endParaRPr b="0" i="0" sz="10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1" marL="57150" marR="0" rtl="0" algn="ctr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EB Garamond"/>
                <a:buNone/>
              </a:pPr>
              <a:r>
                <a:t/>
              </a:r>
              <a:endParaRPr b="0" i="0" sz="10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245" name="Google Shape;245;g2e6c96dcf74_0_106"/>
            <p:cNvSpPr/>
            <p:nvPr/>
          </p:nvSpPr>
          <p:spPr>
            <a:xfrm>
              <a:off x="1249622" y="494234"/>
              <a:ext cx="2629500" cy="2629500"/>
            </a:xfrm>
            <a:custGeom>
              <a:rect b="b" l="l" r="r" t="t"/>
              <a:pathLst>
                <a:path extrusionOk="0" h="120000" w="120000">
                  <a:moveTo>
                    <a:pt x="195" y="55169"/>
                  </a:moveTo>
                  <a:lnTo>
                    <a:pt x="195" y="55169"/>
                  </a:lnTo>
                  <a:cubicBezTo>
                    <a:pt x="1283" y="41703"/>
                    <a:pt x="6883" y="28998"/>
                    <a:pt x="16090" y="19111"/>
                  </a:cubicBezTo>
                </a:path>
              </a:pathLst>
            </a:custGeom>
            <a:noFill/>
            <a:ln cap="flat" cmpd="sng" w="25400">
              <a:solidFill>
                <a:srgbClr val="0C257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Badge 1 outline" id="246" name="Google Shape;246;g2e6c96dcf74_0_10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62202" y="3554634"/>
            <a:ext cx="311108" cy="32449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g2e6c96dcf74_0_106"/>
          <p:cNvSpPr/>
          <p:nvPr/>
        </p:nvSpPr>
        <p:spPr>
          <a:xfrm>
            <a:off x="9170956" y="4695259"/>
            <a:ext cx="781800" cy="320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248" name="Google Shape;248;g2e6c96dcf74_0_10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41675" y="3801281"/>
            <a:ext cx="912348" cy="951592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g2e6c96dcf74_0_106"/>
          <p:cNvSpPr txBox="1"/>
          <p:nvPr/>
        </p:nvSpPr>
        <p:spPr>
          <a:xfrm>
            <a:off x="4408350" y="4989275"/>
            <a:ext cx="3136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C2577"/>
                </a:solidFill>
                <a:latin typeface="EB Garamond"/>
                <a:ea typeface="EB Garamond"/>
                <a:cs typeface="EB Garamond"/>
                <a:sym typeface="EB Garamond"/>
              </a:rPr>
              <a:t>Reinforcement Learning Loop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0" name="Google Shape;250;g2e6c96dcf74_0_106"/>
          <p:cNvGrpSpPr/>
          <p:nvPr/>
        </p:nvGrpSpPr>
        <p:grpSpPr>
          <a:xfrm>
            <a:off x="-109139" y="3306711"/>
            <a:ext cx="4206988" cy="2797541"/>
            <a:chOff x="-109139" y="3306711"/>
            <a:chExt cx="4206988" cy="2797541"/>
          </a:xfrm>
        </p:grpSpPr>
        <p:sp>
          <p:nvSpPr>
            <p:cNvPr id="251" name="Google Shape;251;g2e6c96dcf74_0_106"/>
            <p:cNvSpPr txBox="1"/>
            <p:nvPr/>
          </p:nvSpPr>
          <p:spPr>
            <a:xfrm>
              <a:off x="-109139" y="3306711"/>
              <a:ext cx="3674100" cy="126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358737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QSAR Model</a:t>
              </a:r>
              <a:endParaRPr b="1" i="0" sz="2400" u="none" cap="none" strike="noStrike">
                <a:solidFill>
                  <a:srgbClr val="358737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-US" sz="1900" u="none" cap="none" strike="noStrike">
                  <a:solidFill>
                    <a:schemeClr val="dk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Is the generated compound likely to bind?</a:t>
              </a:r>
              <a:endParaRPr b="1" i="0" sz="19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pic>
          <p:nvPicPr>
            <p:cNvPr id="252" name="Google Shape;252;g2e6c96dcf74_0_106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959038" y="4568800"/>
              <a:ext cx="1537725" cy="1535452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53" name="Google Shape;253;g2e6c96dcf74_0_106"/>
            <p:cNvCxnSpPr>
              <a:endCxn id="248" idx="2"/>
            </p:cNvCxnSpPr>
            <p:nvPr/>
          </p:nvCxnSpPr>
          <p:spPr>
            <a:xfrm flipH="1" rot="10800000">
              <a:off x="2517149" y="4752873"/>
              <a:ext cx="1580700" cy="842100"/>
            </a:xfrm>
            <a:prstGeom prst="straightConnector1">
              <a:avLst/>
            </a:prstGeom>
            <a:noFill/>
            <a:ln cap="flat" cmpd="sng" w="28575">
              <a:solidFill>
                <a:schemeClr val="lt2"/>
              </a:solidFill>
              <a:prstDash val="solid"/>
              <a:round/>
              <a:headEnd len="sm" w="sm" type="none"/>
              <a:tailEnd len="med" w="med" type="triangle"/>
            </a:ln>
          </p:spPr>
        </p:cxnSp>
      </p:grpSp>
      <p:grpSp>
        <p:nvGrpSpPr>
          <p:cNvPr id="254" name="Google Shape;254;g2e6c96dcf74_0_106"/>
          <p:cNvGrpSpPr/>
          <p:nvPr/>
        </p:nvGrpSpPr>
        <p:grpSpPr>
          <a:xfrm>
            <a:off x="-109150" y="986900"/>
            <a:ext cx="4200900" cy="3050704"/>
            <a:chOff x="-109150" y="986900"/>
            <a:chExt cx="4200900" cy="3050704"/>
          </a:xfrm>
        </p:grpSpPr>
        <p:pic>
          <p:nvPicPr>
            <p:cNvPr descr="Chemistry lab" id="255" name="Google Shape;255;g2e6c96dcf74_0_106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848923" y="1870677"/>
              <a:ext cx="1875500" cy="1875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6" name="Google Shape;256;g2e6c96dcf74_0_106"/>
            <p:cNvSpPr txBox="1"/>
            <p:nvPr/>
          </p:nvSpPr>
          <p:spPr>
            <a:xfrm>
              <a:off x="-109150" y="986900"/>
              <a:ext cx="4200900" cy="113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358737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LED3Score </a:t>
              </a:r>
              <a:endParaRPr b="1" i="0" sz="2400" u="none" cap="none" strike="noStrike">
                <a:solidFill>
                  <a:srgbClr val="358737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en-US" sz="1500" u="none" cap="none" strike="noStrike">
                  <a:solidFill>
                    <a:schemeClr val="dk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Given a set of building blocks, can we find a synthetic route to the given compound?</a:t>
              </a:r>
              <a:endParaRPr b="1" i="0" sz="15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cxnSp>
          <p:nvCxnSpPr>
            <p:cNvPr id="257" name="Google Shape;257;g2e6c96dcf74_0_106"/>
            <p:cNvCxnSpPr/>
            <p:nvPr/>
          </p:nvCxnSpPr>
          <p:spPr>
            <a:xfrm>
              <a:off x="2517051" y="3059004"/>
              <a:ext cx="1062300" cy="978600"/>
            </a:xfrm>
            <a:prstGeom prst="straightConnector1">
              <a:avLst/>
            </a:prstGeom>
            <a:noFill/>
            <a:ln cap="flat" cmpd="sng" w="28575">
              <a:solidFill>
                <a:schemeClr val="lt2"/>
              </a:solidFill>
              <a:prstDash val="solid"/>
              <a:round/>
              <a:headEnd len="sm" w="sm" type="none"/>
              <a:tailEnd len="med" w="med" type="triangle"/>
            </a:ln>
          </p:spPr>
        </p:cxnSp>
      </p:grpSp>
      <p:sp>
        <p:nvSpPr>
          <p:cNvPr id="258" name="Google Shape;258;g2e6c96dcf74_0_106"/>
          <p:cNvSpPr txBox="1"/>
          <p:nvPr/>
        </p:nvSpPr>
        <p:spPr>
          <a:xfrm>
            <a:off x="3451650" y="5358575"/>
            <a:ext cx="47238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DrugEx</a:t>
            </a: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b="0" i="1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J. Chem. Inf. Model.</a:t>
            </a: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2023, 63, 12, 3629–3636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LED3Score</a:t>
            </a: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b="0" i="1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lang="en-US" sz="1100">
                <a:solidFill>
                  <a:schemeClr val="dk1"/>
                </a:solidFill>
              </a:rPr>
              <a:t>J Cheminform 17, 41 (2025).</a:t>
            </a:r>
            <a:endParaRPr i="1" sz="11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1" lang="en-US" sz="1100">
                <a:solidFill>
                  <a:schemeClr val="dk1"/>
                </a:solidFill>
              </a:rPr>
              <a:t>QSPRpred</a:t>
            </a:r>
            <a:r>
              <a:rPr i="1" lang="en-US" sz="1100">
                <a:solidFill>
                  <a:schemeClr val="dk1"/>
                </a:solidFill>
              </a:rPr>
              <a:t>: Cheminform 16, 128 (2024).</a:t>
            </a:r>
            <a:endParaRPr i="1" sz="1100">
              <a:solidFill>
                <a:schemeClr val="dk1"/>
              </a:solidFill>
            </a:endParaRPr>
          </a:p>
        </p:txBody>
      </p:sp>
      <p:grpSp>
        <p:nvGrpSpPr>
          <p:cNvPr id="259" name="Google Shape;259;g2e6c96dcf74_0_106"/>
          <p:cNvGrpSpPr/>
          <p:nvPr/>
        </p:nvGrpSpPr>
        <p:grpSpPr>
          <a:xfrm>
            <a:off x="6712435" y="1237327"/>
            <a:ext cx="5808846" cy="4905435"/>
            <a:chOff x="6712435" y="1237327"/>
            <a:chExt cx="5808846" cy="4905435"/>
          </a:xfrm>
        </p:grpSpPr>
        <p:pic>
          <p:nvPicPr>
            <p:cNvPr descr="Line arrow: Counter-clockwise curve outline" id="260" name="Google Shape;260;g2e6c96dcf74_0_106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 rot="5328495">
              <a:off x="6701827" y="2626980"/>
              <a:ext cx="1381219" cy="13315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Badge outline" id="261" name="Google Shape;261;g2e6c96dcf74_0_106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7044639" y="3059010"/>
              <a:ext cx="353858" cy="3690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2" name="Google Shape;262;g2e6c96dcf74_0_106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8175438" y="3486150"/>
              <a:ext cx="3295549" cy="26566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g2e6c96dcf74_0_106"/>
            <p:cNvSpPr/>
            <p:nvPr/>
          </p:nvSpPr>
          <p:spPr>
            <a:xfrm>
              <a:off x="11606525" y="1712150"/>
              <a:ext cx="420900" cy="369300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ine arrow: Counter-clockwise curve outline" id="264" name="Google Shape;264;g2e6c96dcf74_0_106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 flipH="1" rot="-10728495">
              <a:off x="11126365" y="2140230"/>
              <a:ext cx="1381219" cy="13315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5" name="Google Shape;265;g2e6c96dcf74_0_106"/>
            <p:cNvPicPr preferRelativeResize="0"/>
            <p:nvPr/>
          </p:nvPicPr>
          <p:blipFill rotWithShape="1">
            <a:blip r:embed="rId13">
              <a:alphaModFix/>
            </a:blip>
            <a:srcRect b="37592" l="6531" r="63699" t="50982"/>
            <a:stretch/>
          </p:blipFill>
          <p:spPr>
            <a:xfrm>
              <a:off x="9097625" y="3644900"/>
              <a:ext cx="2714000" cy="5857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6" name="Google Shape;266;g2e6c96dcf74_0_106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8058500" y="1237327"/>
              <a:ext cx="3428751" cy="187549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e6c96dcf74_0_62"/>
          <p:cNvSpPr txBox="1"/>
          <p:nvPr>
            <p:ph idx="1" type="body"/>
          </p:nvPr>
        </p:nvSpPr>
        <p:spPr>
          <a:xfrm>
            <a:off x="1" y="1"/>
            <a:ext cx="12198300" cy="86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00"/>
              <a:buNone/>
            </a:pPr>
            <a:r>
              <a:t/>
            </a:r>
            <a:endParaRPr/>
          </a:p>
        </p:txBody>
      </p:sp>
      <p:sp>
        <p:nvSpPr>
          <p:cNvPr id="273" name="Google Shape;273;g2e6c96dcf74_0_62"/>
          <p:cNvSpPr txBox="1"/>
          <p:nvPr>
            <p:ph type="title"/>
          </p:nvPr>
        </p:nvSpPr>
        <p:spPr>
          <a:xfrm>
            <a:off x="338535" y="227481"/>
            <a:ext cx="113889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Q3: Experimental Validation</a:t>
            </a:r>
            <a:endParaRPr/>
          </a:p>
        </p:txBody>
      </p:sp>
      <p:sp>
        <p:nvSpPr>
          <p:cNvPr id="274" name="Google Shape;274;g2e6c96dcf74_0_62"/>
          <p:cNvSpPr txBox="1"/>
          <p:nvPr>
            <p:ph idx="12" type="sldNum"/>
          </p:nvPr>
        </p:nvSpPr>
        <p:spPr>
          <a:xfrm>
            <a:off x="11414987" y="6333134"/>
            <a:ext cx="7320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75" name="Google Shape;275;g2e6c96dcf74_0_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296776"/>
            <a:ext cx="11893550" cy="4264433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g2e6c96dcf74_0_62"/>
          <p:cNvSpPr/>
          <p:nvPr/>
        </p:nvSpPr>
        <p:spPr>
          <a:xfrm>
            <a:off x="4098075" y="1433725"/>
            <a:ext cx="1899600" cy="1565100"/>
          </a:xfrm>
          <a:prstGeom prst="rect">
            <a:avLst/>
          </a:prstGeom>
          <a:noFill/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fe01511baa_0_146"/>
          <p:cNvSpPr txBox="1"/>
          <p:nvPr>
            <p:ph idx="1" type="body"/>
          </p:nvPr>
        </p:nvSpPr>
        <p:spPr>
          <a:xfrm>
            <a:off x="1" y="1"/>
            <a:ext cx="12198300" cy="86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"/>
              <a:buNone/>
            </a:pPr>
            <a:r>
              <a:t/>
            </a:r>
            <a:endParaRPr/>
          </a:p>
        </p:txBody>
      </p:sp>
      <p:sp>
        <p:nvSpPr>
          <p:cNvPr id="282" name="Google Shape;282;g2fe01511baa_0_146"/>
          <p:cNvSpPr txBox="1"/>
          <p:nvPr>
            <p:ph type="title"/>
          </p:nvPr>
        </p:nvSpPr>
        <p:spPr>
          <a:xfrm>
            <a:off x="338535" y="227481"/>
            <a:ext cx="113889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EB Garamond"/>
              <a:buNone/>
            </a:pPr>
            <a:r>
              <a:rPr lang="en-US" sz="2200"/>
              <a:t>Molecular Docking in De Novo Drug Design</a:t>
            </a:r>
            <a:r>
              <a:rPr lang="en-US" sz="2200"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 </a:t>
            </a:r>
            <a:r>
              <a:rPr lang="en-US" sz="2200"/>
              <a:t>Towards Intracellular Allosteric Ligands of CCR2</a:t>
            </a:r>
            <a:endParaRPr sz="2200"/>
          </a:p>
        </p:txBody>
      </p:sp>
      <p:sp>
        <p:nvSpPr>
          <p:cNvPr id="283" name="Google Shape;283;g2fe01511baa_0_146"/>
          <p:cNvSpPr txBox="1"/>
          <p:nvPr>
            <p:ph idx="12" type="sldNum"/>
          </p:nvPr>
        </p:nvSpPr>
        <p:spPr>
          <a:xfrm>
            <a:off x="11414987" y="6333134"/>
            <a:ext cx="7320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Chemistry lab" id="284" name="Google Shape;284;g2fe01511baa_0_1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8923" y="1870677"/>
            <a:ext cx="1875500" cy="187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g2fe01511baa_0_1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80163" y="1473400"/>
            <a:ext cx="1593148" cy="16820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6" name="Google Shape;286;g2fe01511baa_0_146"/>
          <p:cNvGrpSpPr/>
          <p:nvPr/>
        </p:nvGrpSpPr>
        <p:grpSpPr>
          <a:xfrm>
            <a:off x="4554030" y="2536599"/>
            <a:ext cx="2713991" cy="2216184"/>
            <a:chOff x="473563" y="1029"/>
            <a:chExt cx="3988231" cy="3122705"/>
          </a:xfrm>
        </p:grpSpPr>
        <p:sp>
          <p:nvSpPr>
            <p:cNvPr id="287" name="Google Shape;287;g2fe01511baa_0_146"/>
            <p:cNvSpPr/>
            <p:nvPr/>
          </p:nvSpPr>
          <p:spPr>
            <a:xfrm>
              <a:off x="1805537" y="1029"/>
              <a:ext cx="1517700" cy="986400"/>
            </a:xfrm>
            <a:prstGeom prst="roundRect">
              <a:avLst>
                <a:gd fmla="val 16667" name="adj"/>
              </a:avLst>
            </a:prstGeom>
            <a:solidFill>
              <a:srgbClr val="9EBA2E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g2fe01511baa_0_146"/>
            <p:cNvSpPr txBox="1"/>
            <p:nvPr/>
          </p:nvSpPr>
          <p:spPr>
            <a:xfrm>
              <a:off x="1665290" y="49185"/>
              <a:ext cx="1812300" cy="89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300"/>
                <a:buFont typeface="EB Garamond"/>
                <a:buNone/>
              </a:pPr>
              <a:r>
                <a:rPr b="0" i="0" lang="en-US" sz="1300" u="none" cap="none" strike="noStrike">
                  <a:solidFill>
                    <a:srgbClr val="FFFFFF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DrugEx</a:t>
              </a:r>
              <a:endParaRPr b="0" i="0" sz="13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300"/>
                <a:buFont typeface="EB Garamond"/>
                <a:buNone/>
              </a:pPr>
              <a:r>
                <a:rPr b="0" i="0" lang="en-US" sz="1300" u="none" cap="none" strike="noStrike">
                  <a:solidFill>
                    <a:srgbClr val="FFFFFF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(generative NN)</a:t>
              </a:r>
              <a:endParaRPr b="0" i="0" sz="13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289" name="Google Shape;289;g2fe01511baa_0_146"/>
            <p:cNvSpPr/>
            <p:nvPr/>
          </p:nvSpPr>
          <p:spPr>
            <a:xfrm>
              <a:off x="1249622" y="494234"/>
              <a:ext cx="2629500" cy="2629500"/>
            </a:xfrm>
            <a:custGeom>
              <a:rect b="b" l="l" r="r" t="t"/>
              <a:pathLst>
                <a:path extrusionOk="0" h="120000" w="120000">
                  <a:moveTo>
                    <a:pt x="103910" y="19111"/>
                  </a:moveTo>
                  <a:lnTo>
                    <a:pt x="103910" y="19111"/>
                  </a:lnTo>
                  <a:cubicBezTo>
                    <a:pt x="113117" y="28998"/>
                    <a:pt x="118717" y="41703"/>
                    <a:pt x="119805" y="55169"/>
                  </a:cubicBezTo>
                </a:path>
              </a:pathLst>
            </a:custGeom>
            <a:noFill/>
            <a:ln cap="flat" cmpd="sng" w="25400">
              <a:solidFill>
                <a:srgbClr val="0C257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g2fe01511baa_0_146"/>
            <p:cNvSpPr/>
            <p:nvPr/>
          </p:nvSpPr>
          <p:spPr>
            <a:xfrm>
              <a:off x="2944094" y="1973067"/>
              <a:ext cx="1517700" cy="986400"/>
            </a:xfrm>
            <a:prstGeom prst="roundRect">
              <a:avLst>
                <a:gd fmla="val 16667" name="adj"/>
              </a:avLst>
            </a:prstGeom>
            <a:solidFill>
              <a:srgbClr val="9EBA2E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g2fe01511baa_0_146"/>
            <p:cNvSpPr txBox="1"/>
            <p:nvPr/>
          </p:nvSpPr>
          <p:spPr>
            <a:xfrm>
              <a:off x="2992247" y="2021220"/>
              <a:ext cx="1421100" cy="89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300"/>
                <a:buFont typeface="EB Garamond"/>
                <a:buNone/>
              </a:pPr>
              <a:r>
                <a:rPr b="0" i="0" lang="en-US" sz="1300" u="none" cap="none" strike="noStrike">
                  <a:solidFill>
                    <a:srgbClr val="FFFFFF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Compounds</a:t>
              </a:r>
              <a:endParaRPr b="0" i="0" sz="13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292" name="Google Shape;292;g2fe01511baa_0_146"/>
            <p:cNvSpPr/>
            <p:nvPr/>
          </p:nvSpPr>
          <p:spPr>
            <a:xfrm>
              <a:off x="1249622" y="494234"/>
              <a:ext cx="2629500" cy="2629500"/>
            </a:xfrm>
            <a:custGeom>
              <a:rect b="b" l="l" r="r" t="t"/>
              <a:pathLst>
                <a:path extrusionOk="0" h="120000" w="120000">
                  <a:moveTo>
                    <a:pt x="78390" y="117112"/>
                  </a:moveTo>
                  <a:lnTo>
                    <a:pt x="78390" y="117112"/>
                  </a:lnTo>
                  <a:cubicBezTo>
                    <a:pt x="66432" y="120962"/>
                    <a:pt x="53568" y="120962"/>
                    <a:pt x="41610" y="117112"/>
                  </a:cubicBezTo>
                </a:path>
              </a:pathLst>
            </a:custGeom>
            <a:noFill/>
            <a:ln cap="flat" cmpd="sng" w="25400">
              <a:solidFill>
                <a:srgbClr val="0C257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g2fe01511baa_0_146"/>
            <p:cNvSpPr/>
            <p:nvPr/>
          </p:nvSpPr>
          <p:spPr>
            <a:xfrm>
              <a:off x="666981" y="1973067"/>
              <a:ext cx="1517700" cy="986400"/>
            </a:xfrm>
            <a:prstGeom prst="roundRect">
              <a:avLst>
                <a:gd fmla="val 16667" name="adj"/>
              </a:avLst>
            </a:prstGeom>
            <a:solidFill>
              <a:srgbClr val="9EBA2E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g2fe01511baa_0_146"/>
            <p:cNvSpPr txBox="1"/>
            <p:nvPr/>
          </p:nvSpPr>
          <p:spPr>
            <a:xfrm>
              <a:off x="473563" y="2175639"/>
              <a:ext cx="1812300" cy="73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300"/>
                <a:buFont typeface="EB Garamond"/>
                <a:buNone/>
              </a:pPr>
              <a:r>
                <a:rPr b="0" i="0" lang="en-US" sz="1300" u="none" cap="none" strike="noStrike">
                  <a:solidFill>
                    <a:srgbClr val="FFFFFF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Scoring environment</a:t>
              </a:r>
              <a:endParaRPr b="0" i="0" sz="10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1" marL="57150" marR="0" rtl="0" algn="ctr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EB Garamond"/>
                <a:buNone/>
              </a:pPr>
              <a:r>
                <a:t/>
              </a:r>
              <a:endParaRPr b="0" i="0" sz="10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295" name="Google Shape;295;g2fe01511baa_0_146"/>
            <p:cNvSpPr/>
            <p:nvPr/>
          </p:nvSpPr>
          <p:spPr>
            <a:xfrm>
              <a:off x="1249622" y="494234"/>
              <a:ext cx="2629500" cy="2629500"/>
            </a:xfrm>
            <a:custGeom>
              <a:rect b="b" l="l" r="r" t="t"/>
              <a:pathLst>
                <a:path extrusionOk="0" h="120000" w="120000">
                  <a:moveTo>
                    <a:pt x="195" y="55169"/>
                  </a:moveTo>
                  <a:lnTo>
                    <a:pt x="195" y="55169"/>
                  </a:lnTo>
                  <a:cubicBezTo>
                    <a:pt x="1283" y="41703"/>
                    <a:pt x="6883" y="28998"/>
                    <a:pt x="16090" y="19111"/>
                  </a:cubicBezTo>
                </a:path>
              </a:pathLst>
            </a:custGeom>
            <a:noFill/>
            <a:ln cap="flat" cmpd="sng" w="25400">
              <a:solidFill>
                <a:srgbClr val="0C257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Line arrow: Counter-clockwise curve outline" id="296" name="Google Shape;296;g2fe01511baa_0_1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328495">
            <a:off x="6701827" y="2626980"/>
            <a:ext cx="1381219" cy="13315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dge outline" id="297" name="Google Shape;297;g2fe01511baa_0_14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044639" y="3059010"/>
            <a:ext cx="353858" cy="3690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dge 1 outline" id="298" name="Google Shape;298;g2fe01511baa_0_14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62202" y="3554634"/>
            <a:ext cx="311108" cy="32449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g2fe01511baa_0_146"/>
          <p:cNvSpPr/>
          <p:nvPr/>
        </p:nvSpPr>
        <p:spPr>
          <a:xfrm>
            <a:off x="9170956" y="4695259"/>
            <a:ext cx="781800" cy="320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300" name="Google Shape;300;g2fe01511baa_0_14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641675" y="3801281"/>
            <a:ext cx="912348" cy="951592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g2fe01511baa_0_146"/>
          <p:cNvSpPr txBox="1"/>
          <p:nvPr/>
        </p:nvSpPr>
        <p:spPr>
          <a:xfrm>
            <a:off x="4408350" y="4989275"/>
            <a:ext cx="3136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C2577"/>
                </a:solidFill>
                <a:latin typeface="EB Garamond"/>
                <a:ea typeface="EB Garamond"/>
                <a:cs typeface="EB Garamond"/>
                <a:sym typeface="EB Garamond"/>
              </a:rPr>
              <a:t>Reinforcement Learning Loop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g2fe01511baa_0_146"/>
          <p:cNvSpPr txBox="1"/>
          <p:nvPr/>
        </p:nvSpPr>
        <p:spPr>
          <a:xfrm>
            <a:off x="-109150" y="986900"/>
            <a:ext cx="42009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358737"/>
                </a:solidFill>
                <a:latin typeface="EB Garamond"/>
                <a:ea typeface="EB Garamond"/>
                <a:cs typeface="EB Garamond"/>
                <a:sym typeface="EB Garamond"/>
              </a:rPr>
              <a:t>ZINCScore </a:t>
            </a:r>
            <a:endParaRPr b="1" i="0" sz="2400" u="none" cap="none" strike="noStrike">
              <a:solidFill>
                <a:srgbClr val="358737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Given a set of building blocks, can we find a synthetic route to the given compound?</a:t>
            </a:r>
            <a:endParaRPr b="1" i="0" sz="15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303" name="Google Shape;303;g2fe01511baa_0_146"/>
          <p:cNvCxnSpPr>
            <a:endCxn id="300" idx="2"/>
          </p:cNvCxnSpPr>
          <p:nvPr/>
        </p:nvCxnSpPr>
        <p:spPr>
          <a:xfrm flipH="1" rot="10800000">
            <a:off x="2517149" y="4752873"/>
            <a:ext cx="1580700" cy="842100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04" name="Google Shape;304;g2fe01511baa_0_146"/>
          <p:cNvCxnSpPr/>
          <p:nvPr/>
        </p:nvCxnSpPr>
        <p:spPr>
          <a:xfrm>
            <a:off x="2517051" y="3059004"/>
            <a:ext cx="1062300" cy="978600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305" name="Google Shape;305;g2fe01511baa_0_14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175438" y="3486150"/>
            <a:ext cx="3295549" cy="2656612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g2fe01511baa_0_146"/>
          <p:cNvSpPr/>
          <p:nvPr/>
        </p:nvSpPr>
        <p:spPr>
          <a:xfrm>
            <a:off x="11606525" y="1712150"/>
            <a:ext cx="420900" cy="3693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ine arrow: Counter-clockwise curve outline" id="307" name="Google Shape;307;g2fe01511baa_0_1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 rot="-10728495">
            <a:off x="11126365" y="2140230"/>
            <a:ext cx="1381219" cy="1331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g2fe01511baa_0_146"/>
          <p:cNvPicPr preferRelativeResize="0"/>
          <p:nvPr/>
        </p:nvPicPr>
        <p:blipFill rotWithShape="1">
          <a:blip r:embed="rId10">
            <a:alphaModFix/>
          </a:blip>
          <a:srcRect b="37591" l="6531" r="63698" t="50981"/>
          <a:stretch/>
        </p:blipFill>
        <p:spPr>
          <a:xfrm>
            <a:off x="9097625" y="3644900"/>
            <a:ext cx="2714000" cy="5857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9" name="Google Shape;309;g2fe01511baa_0_146"/>
          <p:cNvGrpSpPr/>
          <p:nvPr/>
        </p:nvGrpSpPr>
        <p:grpSpPr>
          <a:xfrm>
            <a:off x="-109139" y="3306711"/>
            <a:ext cx="3674100" cy="2748016"/>
            <a:chOff x="-109139" y="3306711"/>
            <a:chExt cx="3674100" cy="2748016"/>
          </a:xfrm>
        </p:grpSpPr>
        <p:sp>
          <p:nvSpPr>
            <p:cNvPr id="310" name="Google Shape;310;g2fe01511baa_0_146"/>
            <p:cNvSpPr txBox="1"/>
            <p:nvPr/>
          </p:nvSpPr>
          <p:spPr>
            <a:xfrm>
              <a:off x="-109139" y="3306711"/>
              <a:ext cx="3674100" cy="126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-US" sz="2400" u="none" cap="none" strike="noStrike">
                  <a:solidFill>
                    <a:srgbClr val="358737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Molecular Docking</a:t>
              </a:r>
              <a:endParaRPr b="1" i="0" sz="2400" u="none" cap="none" strike="noStrike">
                <a:solidFill>
                  <a:srgbClr val="358737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-US" sz="1900" u="none" cap="none" strike="noStrike">
                  <a:solidFill>
                    <a:schemeClr val="dk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Score on interactions the ligand can make</a:t>
              </a:r>
              <a:endParaRPr b="1" i="0" sz="19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pic>
          <p:nvPicPr>
            <p:cNvPr id="311" name="Google Shape;311;g2fe01511baa_0_146"/>
            <p:cNvPicPr preferRelativeResize="0"/>
            <p:nvPr/>
          </p:nvPicPr>
          <p:blipFill rotWithShape="1">
            <a:blip r:embed="rId11">
              <a:alphaModFix/>
            </a:blip>
            <a:srcRect b="0" l="26452" r="31851" t="10880"/>
            <a:stretch/>
          </p:blipFill>
          <p:spPr>
            <a:xfrm>
              <a:off x="937025" y="4568799"/>
              <a:ext cx="1408599" cy="148592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12" name="Google Shape;312;g2fe01511baa_0_146"/>
          <p:cNvGrpSpPr/>
          <p:nvPr/>
        </p:nvGrpSpPr>
        <p:grpSpPr>
          <a:xfrm>
            <a:off x="4155175" y="874044"/>
            <a:ext cx="3697988" cy="1440356"/>
            <a:chOff x="4155175" y="874044"/>
            <a:chExt cx="3697988" cy="1440356"/>
          </a:xfrm>
        </p:grpSpPr>
        <p:grpSp>
          <p:nvGrpSpPr>
            <p:cNvPr id="313" name="Google Shape;313;g2fe01511baa_0_146"/>
            <p:cNvGrpSpPr/>
            <p:nvPr/>
          </p:nvGrpSpPr>
          <p:grpSpPr>
            <a:xfrm>
              <a:off x="5699363" y="874044"/>
              <a:ext cx="554750" cy="850369"/>
              <a:chOff x="5699350" y="741719"/>
              <a:chExt cx="554750" cy="850369"/>
            </a:xfrm>
          </p:grpSpPr>
          <p:pic>
            <p:nvPicPr>
              <p:cNvPr id="314" name="Google Shape;314;g2fe01511baa_0_146"/>
              <p:cNvPicPr preferRelativeResize="0"/>
              <p:nvPr/>
            </p:nvPicPr>
            <p:blipFill rotWithShape="1">
              <a:blip r:embed="rId12">
                <a:alphaModFix/>
              </a:blip>
              <a:srcRect b="0" l="0" r="0" t="0"/>
              <a:stretch/>
            </p:blipFill>
            <p:spPr>
              <a:xfrm>
                <a:off x="5699350" y="741719"/>
                <a:ext cx="554750" cy="55473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5" name="Google Shape;315;g2fe01511baa_0_146"/>
              <p:cNvSpPr txBox="1"/>
              <p:nvPr/>
            </p:nvSpPr>
            <p:spPr>
              <a:xfrm>
                <a:off x="5816300" y="884088"/>
                <a:ext cx="4209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400"/>
                  <a:buFont typeface="Arial"/>
                  <a:buNone/>
                </a:pPr>
                <a:r>
                  <a:rPr b="0" i="0" lang="en-US" sz="3400" u="none" cap="none" strike="noStrike">
                    <a:solidFill>
                      <a:srgbClr val="000000"/>
                    </a:solidFill>
                    <a:latin typeface="EB Garamond"/>
                    <a:ea typeface="EB Garamond"/>
                    <a:cs typeface="EB Garamond"/>
                    <a:sym typeface="EB Garamond"/>
                  </a:rPr>
                  <a:t>ε</a:t>
                </a:r>
                <a:endParaRPr b="0" i="0" sz="3400" u="none" cap="none" strike="noStrike">
                  <a:solidFill>
                    <a:srgbClr val="000000"/>
                  </a:solidFill>
                  <a:latin typeface="EB Garamond"/>
                  <a:ea typeface="EB Garamond"/>
                  <a:cs typeface="EB Garamond"/>
                  <a:sym typeface="EB Garamond"/>
                </a:endParaRPr>
              </a:p>
            </p:txBody>
          </p:sp>
        </p:grpSp>
        <p:pic>
          <p:nvPicPr>
            <p:cNvPr id="316" name="Google Shape;316;g2fe01511baa_0_14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044648" y="1006373"/>
              <a:ext cx="554760" cy="585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" name="Google Shape;317;g2fe01511baa_0_14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408948" y="1006373"/>
              <a:ext cx="554760" cy="5857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8" name="Google Shape;318;g2fe01511baa_0_146"/>
            <p:cNvSpPr txBox="1"/>
            <p:nvPr/>
          </p:nvSpPr>
          <p:spPr>
            <a:xfrm>
              <a:off x="4155175" y="1500200"/>
              <a:ext cx="10623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chemeClr val="dk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finetuned</a:t>
              </a:r>
              <a:endParaRPr b="0" i="0" sz="14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(agent)</a:t>
              </a:r>
              <a:endParaRPr b="0" i="0" sz="14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319" name="Google Shape;319;g2fe01511baa_0_146"/>
            <p:cNvSpPr txBox="1"/>
            <p:nvPr/>
          </p:nvSpPr>
          <p:spPr>
            <a:xfrm>
              <a:off x="6790863" y="1500200"/>
              <a:ext cx="10623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0" i="0" lang="en-US" sz="1400" u="none" cap="none" strike="noStrike">
                  <a:solidFill>
                    <a:schemeClr val="dk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pretrained</a:t>
              </a:r>
              <a:endParaRPr b="0" i="0" sz="14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(mutate)</a:t>
              </a:r>
              <a:endParaRPr b="0" i="0" sz="14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cxnSp>
          <p:nvCxnSpPr>
            <p:cNvPr id="320" name="Google Shape;320;g2fe01511baa_0_146"/>
            <p:cNvCxnSpPr>
              <a:stCxn id="318" idx="2"/>
            </p:cNvCxnSpPr>
            <p:nvPr/>
          </p:nvCxnSpPr>
          <p:spPr>
            <a:xfrm flipH="1" rot="-5400000">
              <a:off x="4833925" y="1968200"/>
              <a:ext cx="198600" cy="493800"/>
            </a:xfrm>
            <a:prstGeom prst="bentConnector2">
              <a:avLst/>
            </a:prstGeom>
            <a:noFill/>
            <a:ln cap="flat" cmpd="sng" w="9525">
              <a:solidFill>
                <a:srgbClr val="8592BC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cxnSp>
          <p:nvCxnSpPr>
            <p:cNvPr id="321" name="Google Shape;321;g2fe01511baa_0_146"/>
            <p:cNvCxnSpPr>
              <a:stCxn id="319" idx="2"/>
            </p:cNvCxnSpPr>
            <p:nvPr/>
          </p:nvCxnSpPr>
          <p:spPr>
            <a:xfrm rot="5400000">
              <a:off x="6948363" y="1940750"/>
              <a:ext cx="198600" cy="548700"/>
            </a:xfrm>
            <a:prstGeom prst="bentConnector2">
              <a:avLst/>
            </a:prstGeom>
            <a:noFill/>
            <a:ln cap="flat" cmpd="sng" w="9525">
              <a:solidFill>
                <a:srgbClr val="8592BC"/>
              </a:solidFill>
              <a:prstDash val="solid"/>
              <a:round/>
              <a:headEnd len="sm" w="sm" type="none"/>
              <a:tailEnd len="med" w="med" type="stealth"/>
            </a:ln>
          </p:spPr>
        </p:cxnSp>
      </p:grpSp>
      <p:pic>
        <p:nvPicPr>
          <p:cNvPr id="322" name="Google Shape;322;g2fe01511baa_0_14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8234050" y="1526701"/>
            <a:ext cx="3210861" cy="1575436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g2fe01511baa_0_146"/>
          <p:cNvSpPr/>
          <p:nvPr/>
        </p:nvSpPr>
        <p:spPr>
          <a:xfrm>
            <a:off x="85975" y="3527050"/>
            <a:ext cx="3295500" cy="26565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24" name="Google Shape;324;g2fe01511baa_0_146"/>
          <p:cNvSpPr txBox="1"/>
          <p:nvPr/>
        </p:nvSpPr>
        <p:spPr>
          <a:xfrm>
            <a:off x="3451750" y="5358575"/>
            <a:ext cx="47823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</a:rPr>
              <a:t>DrugEx</a:t>
            </a:r>
            <a:r>
              <a:rPr lang="en-US" sz="1100">
                <a:solidFill>
                  <a:schemeClr val="dk1"/>
                </a:solidFill>
              </a:rPr>
              <a:t>:</a:t>
            </a:r>
            <a:r>
              <a:rPr i="1" lang="en-US" sz="1100">
                <a:solidFill>
                  <a:schemeClr val="dk1"/>
                </a:solidFill>
              </a:rPr>
              <a:t> J. Chem. Inf. Model.</a:t>
            </a:r>
            <a:r>
              <a:rPr lang="en-US" sz="1100">
                <a:solidFill>
                  <a:schemeClr val="dk1"/>
                </a:solidFill>
              </a:rPr>
              <a:t> 2023, 63, 12, 3629–3636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</a:rPr>
              <a:t>LED3Score</a:t>
            </a:r>
            <a:r>
              <a:rPr lang="en-US" sz="1100">
                <a:solidFill>
                  <a:schemeClr val="dk1"/>
                </a:solidFill>
              </a:rPr>
              <a:t>:</a:t>
            </a:r>
            <a:r>
              <a:rPr i="1" lang="en-US" sz="1100">
                <a:solidFill>
                  <a:schemeClr val="dk1"/>
                </a:solidFill>
              </a:rPr>
              <a:t> J Cheminform 17, 41 (2025).</a:t>
            </a:r>
            <a:endParaRPr i="1"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1" lang="en-US" sz="1100">
                <a:solidFill>
                  <a:schemeClr val="dk1"/>
                </a:solidFill>
              </a:rPr>
              <a:t>Spock</a:t>
            </a:r>
            <a:r>
              <a:rPr i="1" lang="en-US" sz="1100">
                <a:solidFill>
                  <a:schemeClr val="dk1"/>
                </a:solidFill>
              </a:rPr>
              <a:t>: In preparation</a:t>
            </a:r>
            <a:endParaRPr b="1"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g3fa1a9b806f_0_2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3650" y="1405464"/>
            <a:ext cx="6487701" cy="2573759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g3fa1a9b806f_0_229"/>
          <p:cNvSpPr txBox="1"/>
          <p:nvPr>
            <p:ph idx="1" type="body"/>
          </p:nvPr>
        </p:nvSpPr>
        <p:spPr>
          <a:xfrm>
            <a:off x="1" y="1"/>
            <a:ext cx="12198300" cy="86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00"/>
              <a:buNone/>
            </a:pPr>
            <a:r>
              <a:t/>
            </a:r>
            <a:endParaRPr/>
          </a:p>
        </p:txBody>
      </p:sp>
      <p:sp>
        <p:nvSpPr>
          <p:cNvPr id="332" name="Google Shape;332;g3fa1a9b806f_0_229"/>
          <p:cNvSpPr txBox="1"/>
          <p:nvPr>
            <p:ph type="title"/>
          </p:nvPr>
        </p:nvSpPr>
        <p:spPr>
          <a:xfrm>
            <a:off x="338535" y="227481"/>
            <a:ext cx="113889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CCR2-RA-[R] Displacement Assay</a:t>
            </a:r>
            <a:endParaRPr/>
          </a:p>
        </p:txBody>
      </p:sp>
      <p:sp>
        <p:nvSpPr>
          <p:cNvPr id="333" name="Google Shape;333;g3fa1a9b806f_0_229"/>
          <p:cNvSpPr txBox="1"/>
          <p:nvPr>
            <p:ph idx="12" type="sldNum"/>
          </p:nvPr>
        </p:nvSpPr>
        <p:spPr>
          <a:xfrm>
            <a:off x="11414987" y="6333134"/>
            <a:ext cx="7320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4" name="Google Shape;334;g3fa1a9b806f_0_229"/>
          <p:cNvSpPr txBox="1"/>
          <p:nvPr/>
        </p:nvSpPr>
        <p:spPr>
          <a:xfrm>
            <a:off x="165275" y="3624725"/>
            <a:ext cx="6300000" cy="13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 	 	 	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0E2841"/>
                </a:solidFill>
                <a:latin typeface="Arial"/>
                <a:ea typeface="Arial"/>
                <a:cs typeface="Arial"/>
                <a:sym typeface="Arial"/>
              </a:rPr>
              <a:t>Figure : Data represent mean ± SEM of three independent experiments performed in duplicate. Total binding (TB) is set to 100% and nonspecific binding (NSB) to 0%. pKi ± SEM was determined from three independent experiments performed in duplicate or % displacement at 10 µM ± SD of two independent experiments performed in duplicate. The compounds were tested at 10 µM on 20 µg U2OS-CCR2 membranes and [3H]CCR2-RA-[R] with a concentration of ~6.5 nM. If [3H]CCR2-RA-[R] displacement is ≥50%, the compounds were tested with ranging concentrations. For pKi calculations a kD value of 6.3 nM was used.</a:t>
            </a:r>
            <a:endParaRPr b="0" i="0" sz="900" u="none" cap="none" strike="noStrike">
              <a:solidFill>
                <a:srgbClr val="0E284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5" name="Google Shape;335;g3fa1a9b806f_0_2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54763" y="2124276"/>
            <a:ext cx="4772025" cy="1933575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g3fa1a9b806f_0_229"/>
          <p:cNvSpPr txBox="1"/>
          <p:nvPr/>
        </p:nvSpPr>
        <p:spPr>
          <a:xfrm>
            <a:off x="203650" y="1707000"/>
            <a:ext cx="4841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E284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37" name="Google Shape;337;g3fa1a9b806f_0_229"/>
          <p:cNvSpPr/>
          <p:nvPr/>
        </p:nvSpPr>
        <p:spPr>
          <a:xfrm>
            <a:off x="7443100" y="4201125"/>
            <a:ext cx="3692700" cy="86400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v4_100_d5_u  (Ki ~ 100 nM)</a:t>
            </a:r>
            <a:endParaRPr b="0" i="0" sz="1400" u="none" cap="none" strike="noStrike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v4_100_d5_i  (Ki ~ 1 µM)</a:t>
            </a:r>
            <a:r>
              <a:rPr b="0" i="0" lang="en-US" sz="14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38" name="Google Shape;338;g3fa1a9b806f_0_229"/>
          <p:cNvSpPr/>
          <p:nvPr/>
        </p:nvSpPr>
        <p:spPr>
          <a:xfrm>
            <a:off x="4814975" y="2349925"/>
            <a:ext cx="172500" cy="182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39" name="Google Shape;339;g3fa1a9b806f_0_229"/>
          <p:cNvSpPr/>
          <p:nvPr/>
        </p:nvSpPr>
        <p:spPr>
          <a:xfrm>
            <a:off x="4814975" y="2919300"/>
            <a:ext cx="172500" cy="182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fa1a9b806f_0_191"/>
          <p:cNvSpPr txBox="1"/>
          <p:nvPr>
            <p:ph idx="1" type="body"/>
          </p:nvPr>
        </p:nvSpPr>
        <p:spPr>
          <a:xfrm>
            <a:off x="26" y="11476"/>
            <a:ext cx="12198300" cy="86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"/>
              <a:buNone/>
            </a:pPr>
            <a:r>
              <a:t/>
            </a:r>
            <a:endParaRPr/>
          </a:p>
        </p:txBody>
      </p:sp>
      <p:sp>
        <p:nvSpPr>
          <p:cNvPr id="345" name="Google Shape;345;g3fa1a9b806f_0_191"/>
          <p:cNvSpPr txBox="1"/>
          <p:nvPr>
            <p:ph idx="12" type="sldNum"/>
          </p:nvPr>
        </p:nvSpPr>
        <p:spPr>
          <a:xfrm>
            <a:off x="11414987" y="6333134"/>
            <a:ext cx="7320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6" name="Google Shape;346;g3fa1a9b806f_0_191"/>
          <p:cNvSpPr txBox="1"/>
          <p:nvPr>
            <p:ph type="title"/>
          </p:nvPr>
        </p:nvSpPr>
        <p:spPr>
          <a:xfrm>
            <a:off x="338535" y="227481"/>
            <a:ext cx="113889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EB Garamond"/>
              <a:buNone/>
            </a:pPr>
            <a:r>
              <a:rPr lang="en-US"/>
              <a:t>Conclusions</a:t>
            </a:r>
            <a:endParaRPr/>
          </a:p>
        </p:txBody>
      </p:sp>
      <p:sp>
        <p:nvSpPr>
          <p:cNvPr id="347" name="Google Shape;347;g3fa1a9b806f_0_191"/>
          <p:cNvSpPr txBox="1"/>
          <p:nvPr/>
        </p:nvSpPr>
        <p:spPr>
          <a:xfrm>
            <a:off x="264250" y="864000"/>
            <a:ext cx="7969500" cy="50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EB Garamond"/>
              <a:buChar char="●"/>
            </a:pPr>
            <a:r>
              <a:rPr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We have a good basis to start </a:t>
            </a:r>
            <a:r>
              <a:rPr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building</a:t>
            </a:r>
            <a:r>
              <a:rPr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 </a:t>
            </a:r>
            <a:r>
              <a:rPr b="1"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an integrated ecosystem for</a:t>
            </a:r>
            <a:r>
              <a:rPr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:</a:t>
            </a:r>
            <a:endParaRPr sz="21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EB Garamond"/>
              <a:buChar char="○"/>
            </a:pPr>
            <a:r>
              <a:rPr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Chemical data storage</a:t>
            </a:r>
            <a:endParaRPr sz="21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EB Garamond"/>
              <a:buChar char="○"/>
            </a:pPr>
            <a:r>
              <a:rPr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QSAR modelling</a:t>
            </a:r>
            <a:endParaRPr sz="21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EB Garamond"/>
              <a:buChar char="○"/>
            </a:pPr>
            <a:r>
              <a:rPr i="1"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de novo</a:t>
            </a:r>
            <a:r>
              <a:rPr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 molecule generation</a:t>
            </a:r>
            <a:endParaRPr sz="21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EB Garamond"/>
              <a:buChar char="○"/>
            </a:pPr>
            <a:r>
              <a:rPr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Molecular docking</a:t>
            </a:r>
            <a:endParaRPr sz="21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EB Garamond"/>
              <a:buChar char="○"/>
            </a:pPr>
            <a:r>
              <a:rPr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Interactive visualization</a:t>
            </a:r>
            <a:endParaRPr sz="21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EB Garamond"/>
              <a:buChar char="○"/>
            </a:pPr>
            <a:r>
              <a:rPr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Web-based services for the above</a:t>
            </a:r>
            <a:endParaRPr sz="21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EB Garamond"/>
              <a:buChar char="●"/>
            </a:pPr>
            <a:r>
              <a:rPr b="1"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Work in Progress and </a:t>
            </a:r>
            <a:r>
              <a:rPr b="1" i="0" lang="en-US" sz="21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Future Directions</a:t>
            </a:r>
            <a:endParaRPr b="1" i="0" sz="2100" u="none" cap="none" strike="noStrike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EB Garamond"/>
              <a:buChar char="○"/>
            </a:pPr>
            <a:r>
              <a:rPr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Centralized data solution via the rdkit-enabled PostgreSQL storage</a:t>
            </a:r>
            <a:endParaRPr sz="21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EB Garamond"/>
              <a:buChar char="○"/>
            </a:pPr>
            <a:r>
              <a:rPr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Expansion of QSPRpred to more modelling tasks (i.e. multi-instance learning)</a:t>
            </a:r>
            <a:endParaRPr sz="21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EB Garamond"/>
              <a:buChar char="●"/>
            </a:pPr>
            <a:r>
              <a:rPr b="1"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Open Questions</a:t>
            </a:r>
            <a:endParaRPr b="1" sz="21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EB Garamond"/>
              <a:buChar char="○"/>
            </a:pPr>
            <a:r>
              <a:rPr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In the era of coding agents, do we need such an ecosystem?</a:t>
            </a:r>
            <a:endParaRPr sz="21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EB Garamond"/>
              <a:buChar char="○"/>
            </a:pPr>
            <a:r>
              <a:rPr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Why would you use (</a:t>
            </a:r>
            <a:r>
              <a:rPr lang="en-US" sz="2100" u="sng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or not use</a:t>
            </a:r>
            <a:r>
              <a:rPr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) such a centralized solution in your group?</a:t>
            </a:r>
            <a:endParaRPr sz="21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EB Garamond"/>
              <a:buChar char="○"/>
            </a:pPr>
            <a:r>
              <a:rPr lang="en-US" sz="21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What tools would you like to see integrated in such an ecosystem?</a:t>
            </a:r>
            <a:endParaRPr sz="21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348" name="Google Shape;348;g3fa1a9b806f_0_191" title="Gemini_Generated_Image_s4tt3gs4tt3gs4tt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86975" y="977676"/>
            <a:ext cx="2876438" cy="5153619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1c4a2167fb9_0_64"/>
          <p:cNvSpPr txBox="1"/>
          <p:nvPr>
            <p:ph idx="1" type="body"/>
          </p:nvPr>
        </p:nvSpPr>
        <p:spPr>
          <a:xfrm>
            <a:off x="1" y="1"/>
            <a:ext cx="12198300" cy="86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"/>
              <a:buNone/>
            </a:pPr>
            <a:r>
              <a:t/>
            </a:r>
            <a:endParaRPr/>
          </a:p>
        </p:txBody>
      </p:sp>
      <p:sp>
        <p:nvSpPr>
          <p:cNvPr id="354" name="Google Shape;354;g1c4a2167fb9_0_64"/>
          <p:cNvSpPr txBox="1"/>
          <p:nvPr>
            <p:ph type="title"/>
          </p:nvPr>
        </p:nvSpPr>
        <p:spPr>
          <a:xfrm>
            <a:off x="338535" y="227481"/>
            <a:ext cx="113889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EB Garamond"/>
              <a:buNone/>
            </a:pPr>
            <a:r>
              <a:rPr lang="en-US"/>
              <a:t>Acknowledgments</a:t>
            </a:r>
            <a:endParaRPr/>
          </a:p>
        </p:txBody>
      </p:sp>
      <p:sp>
        <p:nvSpPr>
          <p:cNvPr id="355" name="Google Shape;355;g1c4a2167fb9_0_64"/>
          <p:cNvSpPr txBox="1"/>
          <p:nvPr>
            <p:ph idx="12" type="sldNum"/>
          </p:nvPr>
        </p:nvSpPr>
        <p:spPr>
          <a:xfrm>
            <a:off x="11414987" y="6333134"/>
            <a:ext cx="7320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56" name="Google Shape;356;g1c4a2167fb9_0_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98126" y="4163638"/>
            <a:ext cx="2617000" cy="1472075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g1c4a2167fb9_0_64"/>
          <p:cNvSpPr txBox="1"/>
          <p:nvPr/>
        </p:nvSpPr>
        <p:spPr>
          <a:xfrm>
            <a:off x="292625" y="2458000"/>
            <a:ext cx="3609000" cy="36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C2577"/>
                </a:solidFill>
                <a:latin typeface="EB Garamond"/>
                <a:ea typeface="EB Garamond"/>
                <a:cs typeface="EB Garamond"/>
                <a:sym typeface="EB Garamond"/>
              </a:rPr>
              <a:t>LACDR Colleagues</a:t>
            </a:r>
            <a:endParaRPr b="1" i="0" sz="2000" u="none" cap="none" strike="noStrike">
              <a:solidFill>
                <a:srgbClr val="0C2577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0C2577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111125" lvl="0" marL="18097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2577"/>
              </a:buClr>
              <a:buSzPts val="1300"/>
              <a:buFont typeface="Arial"/>
              <a:buChar char="•"/>
            </a:pPr>
            <a:r>
              <a:rPr b="1" i="0" lang="en-US" sz="1300" u="none" cap="none" strike="noStrike">
                <a:solidFill>
                  <a:srgbClr val="0C2577"/>
                </a:solidFill>
                <a:latin typeface="EB Garamond"/>
                <a:ea typeface="EB Garamond"/>
                <a:cs typeface="EB Garamond"/>
                <a:sym typeface="EB Garamond"/>
              </a:rPr>
              <a:t>Supervisors &amp; Consultants:</a:t>
            </a:r>
            <a:endParaRPr b="1" i="0" sz="1300" u="none" cap="none" strike="noStrike">
              <a:solidFill>
                <a:srgbClr val="0C2577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111125" lvl="1" marL="36195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C2577"/>
              </a:buClr>
              <a:buSzPts val="1300"/>
              <a:buFont typeface="Noto Sans Symbols"/>
              <a:buChar char="▪"/>
            </a:pPr>
            <a:r>
              <a:rPr b="1" i="0" lang="en-US" sz="1300" u="none" cap="none" strike="noStrike">
                <a:solidFill>
                  <a:srgbClr val="0C2577"/>
                </a:solidFill>
                <a:latin typeface="EB Garamond"/>
                <a:ea typeface="EB Garamond"/>
                <a:cs typeface="EB Garamond"/>
                <a:sym typeface="EB Garamond"/>
              </a:rPr>
              <a:t>Gerard van Westen </a:t>
            </a:r>
            <a:endParaRPr b="1" i="0" sz="1300" u="none" cap="none" strike="noStrike">
              <a:solidFill>
                <a:srgbClr val="0C2577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111125" lvl="1" marL="36195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C2577"/>
              </a:buClr>
              <a:buSzPts val="1300"/>
              <a:buFont typeface="EB Garamond"/>
              <a:buChar char="▪"/>
            </a:pPr>
            <a:r>
              <a:rPr b="1" i="0" lang="en-US" sz="1300" u="none" cap="none" strike="noStrike">
                <a:solidFill>
                  <a:srgbClr val="0C2577"/>
                </a:solidFill>
                <a:latin typeface="EB Garamond"/>
                <a:ea typeface="EB Garamond"/>
                <a:cs typeface="EB Garamond"/>
                <a:sym typeface="EB Garamond"/>
              </a:rPr>
              <a:t>Willem Jespers</a:t>
            </a:r>
            <a:endParaRPr b="1" i="0" sz="1300" u="none" cap="none" strike="noStrike">
              <a:solidFill>
                <a:srgbClr val="0C2577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149225" lvl="1" marL="36195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C2577"/>
              </a:buClr>
              <a:buSzPts val="1300"/>
              <a:buFont typeface="EB Garamond"/>
              <a:buChar char="▪"/>
            </a:pPr>
            <a:r>
              <a:rPr b="0" i="0" lang="en-US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Anthe Janssen</a:t>
            </a:r>
            <a:endParaRPr b="0" i="0" sz="1300" u="none" cap="none" strike="noStrike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149225" lvl="1" marL="36195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EB Garamond"/>
              <a:buChar char="▪"/>
            </a:pPr>
            <a:r>
              <a:rPr b="0" i="0" lang="en-US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Laura Heitman</a:t>
            </a:r>
            <a:endParaRPr b="0" i="0" sz="1300" u="none" cap="none" strike="noStrike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149225" lvl="0" marL="18097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EB Garamond"/>
              <a:buChar char="•"/>
            </a:pPr>
            <a:r>
              <a:rPr b="1" i="0" lang="en-US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Postdocs</a:t>
            </a:r>
            <a:endParaRPr b="1" i="0" sz="1300" u="none" cap="none" strike="noStrike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149225" lvl="1" marL="36195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EB Garamond"/>
              <a:buChar char="▪"/>
            </a:pPr>
            <a:r>
              <a:rPr b="0" i="0" lang="en-US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Sohvi Luukkonen</a:t>
            </a:r>
            <a:endParaRPr b="0" i="0" sz="1300" u="none" cap="none" strike="noStrike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58" name="Google Shape;358;g1c4a2167fb9_0_64"/>
          <p:cNvSpPr txBox="1"/>
          <p:nvPr/>
        </p:nvSpPr>
        <p:spPr>
          <a:xfrm>
            <a:off x="8771075" y="2344525"/>
            <a:ext cx="3375900" cy="21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VŠCHT DICH</a:t>
            </a:r>
            <a:endParaRPr b="1" i="0" sz="2000" u="none" cap="none" strike="noStrike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02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EB Garamond"/>
              <a:buChar char="●"/>
            </a:pPr>
            <a:r>
              <a:rPr b="0" i="0" lang="en-US" sz="16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Daniel Svozil</a:t>
            </a:r>
            <a:endParaRPr b="0" i="0" sz="1600" u="none" cap="none" strike="noStrike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0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EB Garamond"/>
              <a:buChar char="●"/>
            </a:pPr>
            <a:r>
              <a:rPr b="0" i="0" lang="en-US" sz="16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Wim Dehaen</a:t>
            </a:r>
            <a:endParaRPr b="0" i="0" sz="1600" u="none" cap="none" strike="noStrike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0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EB Garamond"/>
              <a:buChar char="●"/>
            </a:pPr>
            <a:r>
              <a:rPr lang="en-US" sz="1600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Josef Pavlicek</a:t>
            </a:r>
            <a:endParaRPr sz="1600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0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EB Garamond"/>
              <a:buChar char="●"/>
            </a:pPr>
            <a:r>
              <a:rPr b="1" i="0" lang="en-US" sz="16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Valeria Fil</a:t>
            </a:r>
            <a:endParaRPr b="1" i="0" sz="1600" u="none" cap="none" strike="noStrike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0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EB Garamond"/>
              <a:buChar char="●"/>
            </a:pPr>
            <a:r>
              <a:rPr b="1" i="0" lang="en-US" sz="16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Petr Palivec</a:t>
            </a:r>
            <a:endParaRPr b="1" i="0" sz="1600" u="none" cap="none" strike="noStrike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0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EB Garamond"/>
              <a:buChar char="●"/>
            </a:pPr>
            <a:r>
              <a:rPr b="1" i="0" lang="en-US" sz="16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Jozef Fulop</a:t>
            </a:r>
            <a:endParaRPr b="1" i="0" sz="1600" u="none" cap="none" strike="noStrike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30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EB Garamond"/>
              <a:buChar char="●"/>
            </a:pPr>
            <a:r>
              <a:rPr b="1" i="0" lang="en-US" sz="16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Asia Ceklarz</a:t>
            </a:r>
            <a:endParaRPr b="1" i="0" sz="1600" u="none" cap="none" strike="noStrike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59" name="Google Shape;359;g1c4a2167fb9_0_64"/>
          <p:cNvSpPr txBox="1"/>
          <p:nvPr/>
        </p:nvSpPr>
        <p:spPr>
          <a:xfrm>
            <a:off x="4088888" y="2431775"/>
            <a:ext cx="4494900" cy="420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0C2577"/>
                </a:solidFill>
                <a:latin typeface="EB Garamond"/>
                <a:ea typeface="EB Garamond"/>
                <a:cs typeface="EB Garamond"/>
                <a:sym typeface="EB Garamond"/>
              </a:rPr>
              <a:t>LACDR Students</a:t>
            </a:r>
            <a:endParaRPr b="1" i="0" sz="2000" u="none" cap="none" strike="noStrike">
              <a:solidFill>
                <a:srgbClr val="0C2577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149225" lvl="0" marL="18097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C2577"/>
              </a:buClr>
              <a:buSzPts val="1300"/>
              <a:buFont typeface="EB Garamond"/>
              <a:buChar char="•"/>
            </a:pPr>
            <a:r>
              <a:rPr b="1" i="0" lang="en-US" sz="1300" u="none" cap="none" strike="noStrike">
                <a:solidFill>
                  <a:srgbClr val="0C2577"/>
                </a:solidFill>
                <a:latin typeface="EB Garamond"/>
                <a:ea typeface="EB Garamond"/>
                <a:cs typeface="EB Garamond"/>
                <a:sym typeface="EB Garamond"/>
              </a:rPr>
              <a:t>PhD Students</a:t>
            </a:r>
            <a:endParaRPr b="1" i="0" sz="1300" u="none" cap="none" strike="noStrike">
              <a:solidFill>
                <a:srgbClr val="0C2577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149225" lvl="1" marL="36195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C2577"/>
              </a:buClr>
              <a:buSzPts val="1300"/>
              <a:buFont typeface="EB Garamond"/>
              <a:buChar char="▪"/>
            </a:pPr>
            <a:r>
              <a:rPr b="1" i="0" lang="en-US" sz="1300" u="none" cap="none" strike="noStrike">
                <a:solidFill>
                  <a:srgbClr val="0C2577"/>
                </a:solidFill>
                <a:latin typeface="EB Garamond"/>
                <a:ea typeface="EB Garamond"/>
                <a:cs typeface="EB Garamond"/>
                <a:sym typeface="EB Garamond"/>
              </a:rPr>
              <a:t>Helle van den Maagdenberg</a:t>
            </a:r>
            <a:endParaRPr b="1" i="0" sz="1300" u="none" cap="none" strike="noStrike">
              <a:solidFill>
                <a:srgbClr val="0C2577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149225" lvl="1" marL="36195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C2577"/>
              </a:buClr>
              <a:buSzPts val="1300"/>
              <a:buFont typeface="EB Garamond"/>
              <a:buChar char="▪"/>
            </a:pPr>
            <a:r>
              <a:rPr b="0" i="0" lang="en-US" sz="1300" u="none" cap="none" strike="noStrike">
                <a:solidFill>
                  <a:srgbClr val="0C2577"/>
                </a:solidFill>
                <a:latin typeface="EB Garamond"/>
                <a:ea typeface="EB Garamond"/>
                <a:cs typeface="EB Garamond"/>
                <a:sym typeface="EB Garamond"/>
              </a:rPr>
              <a:t>Olivier Béquignon</a:t>
            </a:r>
            <a:endParaRPr b="0" i="0" sz="1300" u="none" cap="none" strike="noStrike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149225" lvl="1" marL="36195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EB Garamond"/>
              <a:buChar char="▪"/>
            </a:pPr>
            <a:r>
              <a:rPr b="1" i="0" lang="en-US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Alan Kai Hassen</a:t>
            </a:r>
            <a:endParaRPr b="1" i="0" sz="1300" u="none" cap="none" strike="noStrike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149225" lvl="1" marL="36195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EB Garamond"/>
              <a:buChar char="▪"/>
            </a:pPr>
            <a:r>
              <a:rPr b="1" i="0" lang="en-US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Andrius Bernatavicius</a:t>
            </a:r>
            <a:endParaRPr b="1" i="0" sz="1300" u="none" cap="none" strike="noStrike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149225" lvl="1" marL="36195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EB Garamond"/>
              <a:buChar char="▪"/>
            </a:pPr>
            <a:r>
              <a:rPr b="0" i="0" lang="en-US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Yorick van Aalst</a:t>
            </a:r>
            <a:endParaRPr b="0" i="0" sz="1300" u="none" cap="none" strike="noStrike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149225" lvl="1" marL="36195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EB Garamond"/>
              <a:buChar char="▪"/>
            </a:pPr>
            <a:r>
              <a:rPr b="0" i="0" lang="en-US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Remco van den Broek</a:t>
            </a:r>
            <a:endParaRPr b="0" i="0" sz="1300" u="none" cap="none" strike="noStrike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149225" lvl="0" marL="18097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EB Garamond"/>
              <a:buChar char="•"/>
            </a:pPr>
            <a:r>
              <a:rPr b="1" i="0" lang="en-US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Master Students</a:t>
            </a:r>
            <a:endParaRPr b="0" i="0" sz="1300" u="none" cap="none" strike="noStrike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149225" lvl="1" marL="36195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EB Garamond"/>
              <a:buChar char="▪"/>
            </a:pPr>
            <a:r>
              <a:rPr b="0" i="0" lang="en-US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Chara Spyropoulou</a:t>
            </a:r>
            <a:endParaRPr b="0" i="0" sz="1300" u="none" cap="none" strike="noStrike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149225" lvl="1" marL="36195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EB Garamond"/>
              <a:buChar char="▪"/>
            </a:pPr>
            <a:r>
              <a:rPr b="0" i="0" lang="en-US" sz="13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Sem Egbers</a:t>
            </a:r>
            <a:endParaRPr b="0" i="0" sz="1300" u="none" cap="none" strike="noStrike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360" name="Google Shape;360;g1c4a2167fb9_0_64"/>
          <p:cNvPicPr preferRelativeResize="0"/>
          <p:nvPr/>
        </p:nvPicPr>
        <p:blipFill rotWithShape="1">
          <a:blip r:embed="rId4">
            <a:alphaModFix/>
          </a:blip>
          <a:srcRect b="31679" l="0" r="0" t="0"/>
          <a:stretch/>
        </p:blipFill>
        <p:spPr>
          <a:xfrm>
            <a:off x="158675" y="964363"/>
            <a:ext cx="4078674" cy="139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g1c4a2167fb9_0_6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14925" y="951262"/>
            <a:ext cx="3805679" cy="139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g1c4a2167fb9_0_64"/>
          <p:cNvPicPr preferRelativeResize="0"/>
          <p:nvPr/>
        </p:nvPicPr>
        <p:blipFill rotWithShape="1">
          <a:blip r:embed="rId6">
            <a:alphaModFix/>
          </a:blip>
          <a:srcRect b="5265" l="0" r="0" t="21296"/>
          <a:stretch/>
        </p:blipFill>
        <p:spPr>
          <a:xfrm>
            <a:off x="8398175" y="951262"/>
            <a:ext cx="3613917" cy="139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g1c4a2167fb9_0_6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896639" y="5310702"/>
            <a:ext cx="2617000" cy="813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g1c4a2167fb9_0_6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486200" y="4163638"/>
            <a:ext cx="1608850" cy="160885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g1c4a2167fb9_0_64"/>
          <p:cNvSpPr txBox="1"/>
          <p:nvPr/>
        </p:nvSpPr>
        <p:spPr>
          <a:xfrm>
            <a:off x="6694200" y="3706288"/>
            <a:ext cx="15264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2"/>
                </a:solidFill>
                <a:latin typeface="EB Garamond"/>
                <a:ea typeface="EB Garamond"/>
                <a:cs typeface="EB Garamond"/>
                <a:sym typeface="EB Garamond"/>
              </a:rPr>
              <a:t>GitHub</a:t>
            </a:r>
            <a:endParaRPr b="0" i="0" sz="2400" u="none" cap="none" strike="noStrike">
              <a:solidFill>
                <a:schemeClr val="lt2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"/>
          <p:cNvSpPr txBox="1"/>
          <p:nvPr>
            <p:ph idx="1" type="body"/>
          </p:nvPr>
        </p:nvSpPr>
        <p:spPr>
          <a:xfrm>
            <a:off x="1" y="1"/>
            <a:ext cx="12198350" cy="452193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"/>
              <a:buNone/>
            </a:pPr>
            <a:r>
              <a:t/>
            </a:r>
            <a:endParaRPr/>
          </a:p>
        </p:txBody>
      </p:sp>
      <p:sp>
        <p:nvSpPr>
          <p:cNvPr id="371" name="Google Shape;371;p3"/>
          <p:cNvSpPr txBox="1"/>
          <p:nvPr>
            <p:ph type="title"/>
          </p:nvPr>
        </p:nvSpPr>
        <p:spPr>
          <a:xfrm>
            <a:off x="1511300" y="1052736"/>
            <a:ext cx="10298858" cy="1656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EB Garamond"/>
              <a:buNone/>
            </a:pPr>
            <a:r>
              <a:rPr lang="en-US"/>
              <a:t>Thank you.</a:t>
            </a:r>
            <a:endParaRPr/>
          </a:p>
        </p:txBody>
      </p:sp>
      <p:sp>
        <p:nvSpPr>
          <p:cNvPr id="372" name="Google Shape;372;p3"/>
          <p:cNvSpPr txBox="1"/>
          <p:nvPr>
            <p:ph idx="12" type="sldNum"/>
          </p:nvPr>
        </p:nvSpPr>
        <p:spPr>
          <a:xfrm>
            <a:off x="11414987" y="6333134"/>
            <a:ext cx="7320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orporate template-set Universiteit Leiden">
  <a:themeElements>
    <a:clrScheme name="Aangepast 37">
      <a:dk1>
        <a:srgbClr val="000000"/>
      </a:dk1>
      <a:lt1>
        <a:srgbClr val="FFFFFF"/>
      </a:lt1>
      <a:dk2>
        <a:srgbClr val="8592BC"/>
      </a:dk2>
      <a:lt2>
        <a:srgbClr val="0C2577"/>
      </a:lt2>
      <a:accent1>
        <a:srgbClr val="B27F2A"/>
      </a:accent1>
      <a:accent2>
        <a:srgbClr val="5CB1EB"/>
      </a:accent2>
      <a:accent3>
        <a:srgbClr val="34A3A9"/>
      </a:accent3>
      <a:accent4>
        <a:srgbClr val="F46E32"/>
      </a:accent4>
      <a:accent5>
        <a:srgbClr val="2C712D"/>
      </a:accent5>
      <a:accent6>
        <a:srgbClr val="B02079"/>
      </a:accent6>
      <a:hlink>
        <a:srgbClr val="0033CC"/>
      </a:hlink>
      <a:folHlink>
        <a:srgbClr val="7030A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Kantoorthema">
  <a:themeElements>
    <a:clrScheme name="Kantoor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2015-03-10T08:05:39Z</dcterms:created>
  <dc:creator>PPTsolutions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0x010100FBDF9D64841CDA4DBFE20098EEA6D1F4</vt:lpwstr>
  </property>
</Properties>
</file>