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89" r:id="rId19"/>
    <p:sldId id="290" r:id="rId20"/>
    <p:sldId id="274" r:id="rId21"/>
    <p:sldId id="275" r:id="rId2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8" d="100"/>
          <a:sy n="88" d="100"/>
        </p:scale>
        <p:origin x="228" y="5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7562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Two things in this talk: MolMeDB as a lens on molecule-membrane data, and what happens when you look through that lens at the whole permeability literature at once - the Storchmannova meta-analysis. Take-home in one line: permeability numbers are not interchangeable, and the database is what lets you see that.</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Permeability is not a niche descriptor - it co-determines absorption, distribution and elimination, it feeds BCS classification, and it sets whether a molecule can be put in a liposome at all. The three coloured markers on the figure are the three barriers in the rows: blood-brain barrier in teal, intestinal wall in amber, renal tubule in green.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families. Left: a transwell - a living cell monolayer on a porous filter, so the molecule crosses cells, transporters and all. Middle, animated: the same sandwich but the barrier is a bare artificial bilayer, and you can see the lipids splay as the molecule squeezes through. Right: no apparatus at all - a free-energy profile across the membrane, whose barrier height becomes the permeability. The bottom line of each card is the one that matters: cell assays give apparent permeability, calculations give intrinsic, and PAMPA gives whichever the authors happened to report.</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failure modes. None of them are anyone's fault individually - they are what happens when a field publishes for forty years without a shared deposition target. The fix has two halves: a database that keeps the context, and an honest look at what the pooled data actually support.</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MolMeDB in one slide. The growth line: 3,600 interactions at publication in 2019, over 900,000 today - about 250-fold in six years, mostly from the automated ChEMBL mining workflow on top of manual curation. The point is not size for its own sake: every value carries its method, membrane and conditions with it, which is exactly what the second half of this talk needs.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what makes the meta-analysis possible at all. Because method, membrane, pH, temperature and charge state are first-class fields, you can filter a comparable subset out of a heterogeneous pile. Note the provenance distinction: primary reference versus the database we mined it from.</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RDF: membrane data only becomes useful in the context of transporters, targets and assays that live in other databases. We deliberately reused the PubChem and ChEMBL schemas so federation actually works. The one gap we had to fill ourselves was ontology terms for membrane models - there were none.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ways in. A classical REST API whose URIs follow a fixed grammar - category, endpoint, parameters. The same data as RDF through the IDSM SPARQL endpoint, where every fact is a triple like this one: the MolMeDB identifier for caffeine, the predicate rdfs:label, the literal Caffeine. And full documentation at docs.molmedb.upol.cz.</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two. Katerina's paper. The question she asked was deliberately simple: if I take the public permeability data and treat it as one dataset - which is what everyone building an ML model implicitly does - what do I actually get?</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funnel matters. Out of everything in MolMeDB, only about five and a half thousand measurements survive filters that make them physically comparable. Note the imbalance in the bar chart: PAMPA dominates, BLM has ninety molecules. That imbalance shapes everything that follows.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with repeatability, because if a method cannot reproduce itself there is no point comparing it to anything else. Verapamil: three point six log units apart depending on which quantity was reported. That is a factor of four thousand.</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physics behind finding one. Apparent permeability is a series resistance: the water layer plus the membrane, weighted by the neutral fraction. When the membrane is fast, you are measuring the water - which is why at least forty percent of CACO-2 values sit at the ceiling.</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headline result. Cell assay versus cell assay: R squared nought point eight seven. Cell assay versus intrinsic PAMPA: nought point zero one. Same molecules, same property name, no relationship whatsoever. The dividing line is not experimental versus computational - it is whether the unstirred water layer limits the measurement. Pool inside a cluster, never across: intrinsic PAMPA joins the membrane-limited group only to a lesser extent.</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take one slide home, take this one. Minus twelve: the slowest permeation that still matters biologically - over the whole intestinal surface that is a quarter of a percent crossing in ten days. Minus eight: the floor of transwell assays. Minus four: the water layer, not the membrane. Zero: free diffusion in water. Plus four: a molecule in vacuum - the spherical chicken.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Practical asks. The middle column is the one that costs money if ignored - a machine-learning model trained across both clusters is fitting a mixture of a molecular property and an apparatus constant.</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 home. One word, several measurements. If you remember the two clusters and the minus three point nine ceiling, you will read permeability tables correctly for the rest of your career.</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to the MolMeDB team in Olomouc and to our collaborators at IOCB, UCT Prague, Limoges, Receptor.AI and Solvay.</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994FF-6715-D285-A321-F56A79AA8CDB}"/>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0D264A08-26B4-6D6F-4BC2-B5B49E13ECBB}"/>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9C2A5010-F9AF-6E06-D97D-77AB0B602A70}"/>
              </a:ext>
            </a:extLst>
          </p:cNvPr>
          <p:cNvSpPr>
            <a:spLocks noGrp="1"/>
          </p:cNvSpPr>
          <p:nvPr>
            <p:ph type="body" idx="1"/>
          </p:nvPr>
        </p:nvSpPr>
        <p:spPr/>
        <p:txBody>
          <a:bodyPr/>
          <a:lstStyle/>
          <a:p>
            <a:endParaRPr lang="cs-CZ"/>
          </a:p>
        </p:txBody>
      </p:sp>
    </p:spTree>
    <p:extLst>
      <p:ext uri="{BB962C8B-B14F-4D97-AF65-F5344CB8AC3E}">
        <p14:creationId xmlns:p14="http://schemas.microsoft.com/office/powerpoint/2010/main" val="25715312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Backup slide. You do not need a COSMO licence to get COSMOperm numbers: the lab section of MolMeDB runs them for registered members. Eleven thousand calculations in the last two months.</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Hidden backup slide. Everyone assumes there is a shared benchmark set. There are three molecules. And the biggest overlap in the data is between two computational methods validated on the same experimental set.</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8276466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gif"/><Relationship Id="rId5" Type="http://schemas.openxmlformats.org/officeDocument/2006/relationships/image" Target="../media/image6.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pic>
        <p:nvPicPr>
          <p:cNvPr id="2" name="Image 0" descr="/home/claude/perm_talk/figs/brand_banner.png"/>
          <p:cNvPicPr>
            <a:picLocks noChangeAspect="1"/>
          </p:cNvPicPr>
          <p:nvPr/>
        </p:nvPicPr>
        <p:blipFill>
          <a:blip r:embed="rId3"/>
          <a:stretch>
            <a:fillRect/>
          </a:stretch>
        </p:blipFill>
        <p:spPr>
          <a:xfrm>
            <a:off x="0" y="0"/>
            <a:ext cx="12191695" cy="2478024"/>
          </a:xfrm>
          <a:prstGeom prst="rect">
            <a:avLst/>
          </a:prstGeom>
        </p:spPr>
      </p:pic>
      <p:sp>
        <p:nvSpPr>
          <p:cNvPr id="3" name="Text 0"/>
          <p:cNvSpPr txBox="1"/>
          <p:nvPr/>
        </p:nvSpPr>
        <p:spPr>
          <a:xfrm>
            <a:off x="758952" y="2697480"/>
            <a:ext cx="10122408" cy="1188720"/>
          </a:xfrm>
          <a:prstGeom prst="rect">
            <a:avLst/>
          </a:prstGeom>
          <a:noFill/>
          <a:ln/>
        </p:spPr>
        <p:txBody>
          <a:bodyPr wrap="square" lIns="0" tIns="0" rIns="0" bIns="0" rtlCol="0" anchor="ctr"/>
          <a:lstStyle/>
          <a:p>
            <a:pPr marL="0" indent="0" algn="r">
              <a:lnSpc>
                <a:spcPts val="4800"/>
              </a:lnSpc>
              <a:buNone/>
            </a:pPr>
            <a:r>
              <a:rPr lang="en-US" sz="4200" b="1" dirty="0">
                <a:solidFill>
                  <a:srgbClr val="1C2231"/>
                </a:solidFill>
                <a:latin typeface="Calibri" pitchFamily="34" charset="0"/>
                <a:ea typeface="Calibri" pitchFamily="34" charset="-122"/>
                <a:cs typeface="Calibri" pitchFamily="34" charset="-120"/>
              </a:rPr>
              <a:t>Drug permeation through the data lenses</a:t>
            </a:r>
            <a:endParaRPr lang="en-US" sz="4200" dirty="0"/>
          </a:p>
        </p:txBody>
      </p:sp>
      <p:sp>
        <p:nvSpPr>
          <p:cNvPr id="4" name="Text 1"/>
          <p:cNvSpPr txBox="1"/>
          <p:nvPr/>
        </p:nvSpPr>
        <p:spPr>
          <a:xfrm>
            <a:off x="3108960" y="3968496"/>
            <a:ext cx="7772400" cy="841248"/>
          </a:xfrm>
          <a:prstGeom prst="rect">
            <a:avLst/>
          </a:prstGeom>
          <a:noFill/>
          <a:ln/>
        </p:spPr>
        <p:txBody>
          <a:bodyPr wrap="square" lIns="0" tIns="0" rIns="0" bIns="0" rtlCol="0" anchor="ctr"/>
          <a:lstStyle/>
          <a:p>
            <a:pPr marL="0" indent="0" algn="r">
              <a:lnSpc>
                <a:spcPts val="2800"/>
              </a:lnSpc>
              <a:buNone/>
            </a:pPr>
            <a:r>
              <a:rPr lang="en-US" sz="2000" dirty="0">
                <a:solidFill>
                  <a:srgbClr val="5D6779"/>
                </a:solidFill>
                <a:latin typeface="Calibri" pitchFamily="34" charset="0"/>
                <a:ea typeface="Calibri" pitchFamily="34" charset="-122"/>
                <a:cs typeface="Calibri" pitchFamily="34" charset="-120"/>
              </a:rPr>
              <a:t>What MolMeDB and a meta-analysis of the literature reveal about the permeability numbers we collect</a:t>
            </a:r>
            <a:endParaRPr lang="en-US" sz="2000" dirty="0"/>
          </a:p>
        </p:txBody>
      </p:sp>
      <p:sp>
        <p:nvSpPr>
          <p:cNvPr id="5" name="Text 2"/>
          <p:cNvSpPr txBox="1"/>
          <p:nvPr/>
        </p:nvSpPr>
        <p:spPr>
          <a:xfrm>
            <a:off x="4206240" y="4882896"/>
            <a:ext cx="6675120" cy="914400"/>
          </a:xfrm>
          <a:prstGeom prst="rect">
            <a:avLst/>
          </a:prstGeom>
          <a:noFill/>
          <a:ln/>
        </p:spPr>
        <p:txBody>
          <a:bodyPr wrap="square" lIns="0" tIns="0" rIns="0" bIns="0" rtlCol="0" anchor="ctr"/>
          <a:lstStyle/>
          <a:p>
            <a:pPr marL="0" indent="0" algn="r">
              <a:lnSpc>
                <a:spcPts val="2300"/>
              </a:lnSpc>
              <a:buNone/>
            </a:pPr>
            <a:r>
              <a:rPr lang="en-US" sz="2300" b="1" dirty="0">
                <a:solidFill>
                  <a:srgbClr val="1C2231"/>
                </a:solidFill>
                <a:latin typeface="Calibri" pitchFamily="34" charset="0"/>
                <a:ea typeface="Calibri" pitchFamily="34" charset="-122"/>
                <a:cs typeface="Calibri" pitchFamily="34" charset="-120"/>
              </a:rPr>
              <a:t>Karel Berka</a:t>
            </a:r>
            <a:endParaRPr lang="en-US" sz="1700" dirty="0"/>
          </a:p>
          <a:p>
            <a:pPr marL="0" indent="0" algn="r">
              <a:lnSpc>
                <a:spcPts val="2300"/>
              </a:lnSpc>
              <a:buNone/>
            </a:pPr>
            <a:r>
              <a:rPr lang="en-US" sz="1700" dirty="0">
                <a:solidFill>
                  <a:srgbClr val="5D6779"/>
                </a:solidFill>
                <a:latin typeface="Calibri" pitchFamily="34" charset="0"/>
                <a:ea typeface="Calibri" pitchFamily="34" charset="-122"/>
                <a:cs typeface="Calibri" pitchFamily="34" charset="-120"/>
              </a:rPr>
              <a:t>Department of Physical Chemistry, Faculty of Science</a:t>
            </a:r>
            <a:endParaRPr lang="en-US" sz="1700" dirty="0"/>
          </a:p>
          <a:p>
            <a:pPr marL="0" indent="0" algn="r">
              <a:lnSpc>
                <a:spcPts val="2300"/>
              </a:lnSpc>
              <a:buNone/>
            </a:pPr>
            <a:r>
              <a:rPr lang="en-US" sz="1700" dirty="0">
                <a:solidFill>
                  <a:srgbClr val="5D6779"/>
                </a:solidFill>
                <a:latin typeface="Calibri" pitchFamily="34" charset="0"/>
                <a:ea typeface="Calibri" pitchFamily="34" charset="-122"/>
                <a:cs typeface="Calibri" pitchFamily="34" charset="-120"/>
              </a:rPr>
              <a:t>Palacký University Olomouc</a:t>
            </a:r>
            <a:endParaRPr lang="en-US" sz="1700" dirty="0"/>
          </a:p>
        </p:txBody>
      </p:sp>
      <p:pic>
        <p:nvPicPr>
          <p:cNvPr id="6" name="Image 1" descr="/home/claude/perm_talk/figs/brand_elixir.png"/>
          <p:cNvPicPr>
            <a:picLocks noChangeAspect="1"/>
          </p:cNvPicPr>
          <p:nvPr/>
        </p:nvPicPr>
        <p:blipFill>
          <a:blip r:embed="rId4"/>
          <a:stretch>
            <a:fillRect/>
          </a:stretch>
        </p:blipFill>
        <p:spPr>
          <a:xfrm>
            <a:off x="429768" y="5888736"/>
            <a:ext cx="1014984" cy="740664"/>
          </a:xfrm>
          <a:prstGeom prst="rect">
            <a:avLst/>
          </a:prstGeom>
        </p:spPr>
      </p:pic>
      <p:pic>
        <p:nvPicPr>
          <p:cNvPr id="7" name="Image 2" descr="/home/claude/perm_talk/figs/brand_shield.png"/>
          <p:cNvPicPr>
            <a:picLocks noChangeAspect="1"/>
          </p:cNvPicPr>
          <p:nvPr/>
        </p:nvPicPr>
        <p:blipFill>
          <a:blip r:embed="rId5"/>
          <a:stretch>
            <a:fillRect/>
          </a:stretch>
        </p:blipFill>
        <p:spPr>
          <a:xfrm>
            <a:off x="10168128" y="5916168"/>
            <a:ext cx="731520" cy="694944"/>
          </a:xfrm>
          <a:prstGeom prst="rect">
            <a:avLst/>
          </a:prstGeom>
        </p:spPr>
      </p:pic>
      <p:pic>
        <p:nvPicPr>
          <p:cNvPr id="8" name="Image 3" descr="/home/claude/perm_talk/figs/brand_phix.png"/>
          <p:cNvPicPr>
            <a:picLocks noChangeAspect="1"/>
          </p:cNvPicPr>
          <p:nvPr/>
        </p:nvPicPr>
        <p:blipFill>
          <a:blip r:embed="rId6"/>
          <a:stretch>
            <a:fillRect/>
          </a:stretch>
        </p:blipFill>
        <p:spPr>
          <a:xfrm>
            <a:off x="11018520" y="5788152"/>
            <a:ext cx="941832" cy="914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47472"/>
            <a:ext cx="201168" cy="201168"/>
          </a:xfrm>
          <a:prstGeom prst="ellipse">
            <a:avLst/>
          </a:prstGeom>
          <a:solidFill>
            <a:srgbClr val="1F7A8C"/>
          </a:solidFill>
          <a:ln w="12700">
            <a:solidFill>
              <a:srgbClr val="1F7A8C"/>
            </a:solidFill>
            <a:prstDash val="solid"/>
          </a:ln>
        </p:spPr>
        <p:txBody>
          <a:bodyPr/>
          <a:lstStyle/>
          <a:p>
            <a:endParaRPr lang="cs-CZ"/>
          </a:p>
        </p:txBody>
      </p:sp>
      <p:sp>
        <p:nvSpPr>
          <p:cNvPr id="3" name="Text 1"/>
          <p:cNvSpPr txBox="1"/>
          <p:nvPr/>
        </p:nvSpPr>
        <p:spPr>
          <a:xfrm>
            <a:off x="978408" y="256032"/>
            <a:ext cx="8229600" cy="365760"/>
          </a:xfrm>
          <a:prstGeom prst="rect">
            <a:avLst/>
          </a:prstGeom>
          <a:noFill/>
          <a:ln/>
        </p:spPr>
        <p:txBody>
          <a:bodyPr wrap="square" lIns="0" tIns="0" rIns="0" bIns="0" rtlCol="0" anchor="ctr"/>
          <a:lstStyle/>
          <a:p>
            <a:pPr marL="0" indent="0">
              <a:buNone/>
            </a:pPr>
            <a:r>
              <a:rPr lang="en-US" sz="1700" b="1" kern="0" spc="160" dirty="0">
                <a:solidFill>
                  <a:srgbClr val="1F7A8C"/>
                </a:solidFill>
                <a:latin typeface="Calibri" pitchFamily="34" charset="0"/>
                <a:ea typeface="Calibri" pitchFamily="34" charset="-122"/>
                <a:cs typeface="Calibri" pitchFamily="34" charset="-120"/>
              </a:rPr>
              <a:t>THE PROPERTY</a:t>
            </a:r>
            <a:endParaRPr lang="en-US" sz="1700" dirty="0"/>
          </a:p>
        </p:txBody>
      </p:sp>
      <p:sp>
        <p:nvSpPr>
          <p:cNvPr id="4" name="Text 2"/>
          <p:cNvSpPr txBox="1"/>
          <p:nvPr/>
        </p:nvSpPr>
        <p:spPr>
          <a:xfrm>
            <a:off x="658368" y="731520"/>
            <a:ext cx="10874959" cy="896112"/>
          </a:xfrm>
          <a:prstGeom prst="rect">
            <a:avLst/>
          </a:prstGeom>
          <a:noFill/>
          <a:ln/>
        </p:spPr>
        <p:txBody>
          <a:bodyPr wrap="square" lIns="0" tIns="0" rIns="0" bIns="0" rtlCol="0" anchor="ctr"/>
          <a:lstStyle/>
          <a:p>
            <a:pPr marL="0" indent="0">
              <a:buNone/>
            </a:pPr>
            <a:r>
              <a:rPr lang="en-US" sz="4000" b="1" dirty="0">
                <a:solidFill>
                  <a:srgbClr val="123A63"/>
                </a:solidFill>
                <a:latin typeface="Calibri" pitchFamily="34" charset="0"/>
                <a:ea typeface="Calibri" pitchFamily="34" charset="-122"/>
                <a:cs typeface="Calibri" pitchFamily="34" charset="-120"/>
              </a:rPr>
              <a:t>Permeability decides where a drug can go</a:t>
            </a:r>
            <a:endParaRPr lang="en-US" sz="4000" dirty="0"/>
          </a:p>
        </p:txBody>
      </p:sp>
      <p:sp>
        <p:nvSpPr>
          <p:cNvPr id="5" name="Text 3"/>
          <p:cNvSpPr txBox="1"/>
          <p:nvPr/>
        </p:nvSpPr>
        <p:spPr>
          <a:xfrm>
            <a:off x="658368" y="1645920"/>
            <a:ext cx="10874959" cy="457200"/>
          </a:xfrm>
          <a:prstGeom prst="rect">
            <a:avLst/>
          </a:prstGeom>
          <a:noFill/>
          <a:ln/>
        </p:spPr>
        <p:txBody>
          <a:bodyPr wrap="square" lIns="0" tIns="0" rIns="0" bIns="0" rtlCol="0" anchor="ctr"/>
          <a:lstStyle/>
          <a:p>
            <a:pPr marL="0" indent="0">
              <a:buNone/>
            </a:pPr>
            <a:r>
              <a:rPr lang="en-US" sz="2100" dirty="0">
                <a:solidFill>
                  <a:srgbClr val="5D6779"/>
                </a:solidFill>
                <a:latin typeface="Calibri" pitchFamily="34" charset="0"/>
                <a:ea typeface="Calibri" pitchFamily="34" charset="-122"/>
                <a:cs typeface="Calibri" pitchFamily="34" charset="-120"/>
              </a:rPr>
              <a:t>log Perm, in cm·s⁻¹, sits underneath most of pharmacokinetics</a:t>
            </a:r>
            <a:endParaRPr lang="en-US" sz="2100" dirty="0"/>
          </a:p>
        </p:txBody>
      </p:sp>
      <p:pic>
        <p:nvPicPr>
          <p:cNvPr id="6" name="Image 0" descr="/home/claude/perm_talk/figs/brand_shield.png"/>
          <p:cNvPicPr>
            <a:picLocks noChangeAspect="1"/>
          </p:cNvPicPr>
          <p:nvPr/>
        </p:nvPicPr>
        <p:blipFill>
          <a:blip r:embed="rId3"/>
          <a:stretch>
            <a:fillRect/>
          </a:stretch>
        </p:blipFill>
        <p:spPr>
          <a:xfrm>
            <a:off x="10522915" y="237744"/>
            <a:ext cx="448056" cy="420624"/>
          </a:xfrm>
          <a:prstGeom prst="rect">
            <a:avLst/>
          </a:prstGeom>
        </p:spPr>
      </p:pic>
      <p:pic>
        <p:nvPicPr>
          <p:cNvPr id="7" name="Image 1" descr="/home/claude/perm_talk/figs/brand_phix.png"/>
          <p:cNvPicPr>
            <a:picLocks noChangeAspect="1"/>
          </p:cNvPicPr>
          <p:nvPr/>
        </p:nvPicPr>
        <p:blipFill>
          <a:blip r:embed="rId4"/>
          <a:stretch>
            <a:fillRect/>
          </a:stretch>
        </p:blipFill>
        <p:spPr>
          <a:xfrm>
            <a:off x="11098987" y="237744"/>
            <a:ext cx="434340" cy="420624"/>
          </a:xfrm>
          <a:prstGeom prst="rect">
            <a:avLst/>
          </a:prstGeom>
        </p:spPr>
      </p:pic>
      <p:pic>
        <p:nvPicPr>
          <p:cNvPr id="8" name="Image 2" descr="/home/claude/perm_talk/figs/human.png"/>
          <p:cNvPicPr>
            <a:picLocks noChangeAspect="1"/>
          </p:cNvPicPr>
          <p:nvPr/>
        </p:nvPicPr>
        <p:blipFill>
          <a:blip r:embed="rId5"/>
          <a:stretch>
            <a:fillRect/>
          </a:stretch>
        </p:blipFill>
        <p:spPr>
          <a:xfrm>
            <a:off x="8778240" y="2468880"/>
            <a:ext cx="2651760" cy="3246120"/>
          </a:xfrm>
          <a:prstGeom prst="rect">
            <a:avLst/>
          </a:prstGeom>
        </p:spPr>
      </p:pic>
      <p:sp>
        <p:nvSpPr>
          <p:cNvPr id="9" name="Shape 4"/>
          <p:cNvSpPr/>
          <p:nvPr/>
        </p:nvSpPr>
        <p:spPr>
          <a:xfrm>
            <a:off x="658368" y="2368296"/>
            <a:ext cx="475488" cy="475488"/>
          </a:xfrm>
          <a:prstGeom prst="ellipse">
            <a:avLst/>
          </a:prstGeom>
          <a:solidFill>
            <a:srgbClr val="C8791A"/>
          </a:solidFill>
          <a:ln w="12700">
            <a:solidFill>
              <a:srgbClr val="C8791A"/>
            </a:solidFill>
            <a:prstDash val="solid"/>
          </a:ln>
        </p:spPr>
        <p:txBody>
          <a:bodyPr/>
          <a:lstStyle/>
          <a:p>
            <a:endParaRPr lang="cs-CZ"/>
          </a:p>
        </p:txBody>
      </p:sp>
      <p:sp>
        <p:nvSpPr>
          <p:cNvPr id="10" name="Text 5"/>
          <p:cNvSpPr txBox="1"/>
          <p:nvPr/>
        </p:nvSpPr>
        <p:spPr>
          <a:xfrm>
            <a:off x="658368" y="2368296"/>
            <a:ext cx="475488" cy="475488"/>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1</a:t>
            </a:r>
            <a:endParaRPr lang="en-US" sz="1800" dirty="0"/>
          </a:p>
        </p:txBody>
      </p:sp>
      <p:sp>
        <p:nvSpPr>
          <p:cNvPr id="11" name="Text 6"/>
          <p:cNvSpPr txBox="1"/>
          <p:nvPr/>
        </p:nvSpPr>
        <p:spPr>
          <a:xfrm>
            <a:off x="1353312" y="2240280"/>
            <a:ext cx="2514600" cy="731520"/>
          </a:xfrm>
          <a:prstGeom prst="rect">
            <a:avLst/>
          </a:prstGeom>
          <a:noFill/>
          <a:ln/>
        </p:spPr>
        <p:txBody>
          <a:bodyPr wrap="square" lIns="0" tIns="0" rIns="0" bIns="0" rtlCol="0" anchor="ctr"/>
          <a:lstStyle/>
          <a:p>
            <a:pPr marL="0" indent="0">
              <a:buNone/>
            </a:pPr>
            <a:r>
              <a:rPr lang="en-US" sz="2200" b="1" dirty="0">
                <a:solidFill>
                  <a:srgbClr val="123A63"/>
                </a:solidFill>
                <a:latin typeface="Calibri" pitchFamily="34" charset="0"/>
                <a:ea typeface="Calibri" pitchFamily="34" charset="-122"/>
                <a:cs typeface="Calibri" pitchFamily="34" charset="-120"/>
              </a:rPr>
              <a:t>Absorption</a:t>
            </a:r>
            <a:endParaRPr lang="en-US" sz="2200" dirty="0"/>
          </a:p>
        </p:txBody>
      </p:sp>
      <p:sp>
        <p:nvSpPr>
          <p:cNvPr id="12" name="Text 7"/>
          <p:cNvSpPr txBox="1"/>
          <p:nvPr/>
        </p:nvSpPr>
        <p:spPr>
          <a:xfrm>
            <a:off x="3977640" y="2240280"/>
            <a:ext cx="4526280" cy="731520"/>
          </a:xfrm>
          <a:prstGeom prst="rect">
            <a:avLst/>
          </a:prstGeom>
          <a:noFill/>
          <a:ln/>
        </p:spPr>
        <p:txBody>
          <a:bodyPr wrap="square" lIns="0" tIns="0" rIns="0" bIns="0" rtlCol="0" anchor="ctr"/>
          <a:lstStyle/>
          <a:p>
            <a:pPr marL="0" indent="0">
              <a:lnSpc>
                <a:spcPts val="2600"/>
              </a:lnSpc>
              <a:buNone/>
            </a:pPr>
            <a:r>
              <a:rPr lang="en-US" sz="2000" dirty="0">
                <a:solidFill>
                  <a:srgbClr val="1C2231"/>
                </a:solidFill>
                <a:latin typeface="Calibri" pitchFamily="34" charset="0"/>
                <a:ea typeface="Calibri" pitchFamily="34" charset="-122"/>
                <a:cs typeface="Calibri" pitchFamily="34" charset="-120"/>
              </a:rPr>
              <a:t>Gut uptake of oral drugs</a:t>
            </a:r>
            <a:endParaRPr lang="en-US" sz="2000" dirty="0"/>
          </a:p>
        </p:txBody>
      </p:sp>
      <p:sp>
        <p:nvSpPr>
          <p:cNvPr id="13" name="Shape 8"/>
          <p:cNvSpPr/>
          <p:nvPr/>
        </p:nvSpPr>
        <p:spPr>
          <a:xfrm>
            <a:off x="658368" y="3099816"/>
            <a:ext cx="475488" cy="475488"/>
          </a:xfrm>
          <a:prstGeom prst="ellipse">
            <a:avLst/>
          </a:prstGeom>
          <a:solidFill>
            <a:srgbClr val="1F7A8C"/>
          </a:solidFill>
          <a:ln w="12700">
            <a:solidFill>
              <a:srgbClr val="1F7A8C"/>
            </a:solidFill>
            <a:prstDash val="solid"/>
          </a:ln>
        </p:spPr>
        <p:txBody>
          <a:bodyPr/>
          <a:lstStyle/>
          <a:p>
            <a:endParaRPr lang="cs-CZ"/>
          </a:p>
        </p:txBody>
      </p:sp>
      <p:sp>
        <p:nvSpPr>
          <p:cNvPr id="14" name="Text 9"/>
          <p:cNvSpPr txBox="1"/>
          <p:nvPr/>
        </p:nvSpPr>
        <p:spPr>
          <a:xfrm>
            <a:off x="658368" y="3099816"/>
            <a:ext cx="475488" cy="475488"/>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2</a:t>
            </a:r>
            <a:endParaRPr lang="en-US" sz="1800" dirty="0"/>
          </a:p>
        </p:txBody>
      </p:sp>
      <p:sp>
        <p:nvSpPr>
          <p:cNvPr id="15" name="Text 10"/>
          <p:cNvSpPr txBox="1"/>
          <p:nvPr/>
        </p:nvSpPr>
        <p:spPr>
          <a:xfrm>
            <a:off x="1353312" y="2971800"/>
            <a:ext cx="2514600" cy="731520"/>
          </a:xfrm>
          <a:prstGeom prst="rect">
            <a:avLst/>
          </a:prstGeom>
          <a:noFill/>
          <a:ln/>
        </p:spPr>
        <p:txBody>
          <a:bodyPr wrap="square" lIns="0" tIns="0" rIns="0" bIns="0" rtlCol="0" anchor="ctr"/>
          <a:lstStyle/>
          <a:p>
            <a:pPr marL="0" indent="0">
              <a:buNone/>
            </a:pPr>
            <a:r>
              <a:rPr lang="en-US" sz="2200" b="1" dirty="0">
                <a:solidFill>
                  <a:srgbClr val="123A63"/>
                </a:solidFill>
                <a:latin typeface="Calibri" pitchFamily="34" charset="0"/>
                <a:ea typeface="Calibri" pitchFamily="34" charset="-122"/>
                <a:cs typeface="Calibri" pitchFamily="34" charset="-120"/>
              </a:rPr>
              <a:t>Distribution</a:t>
            </a:r>
            <a:endParaRPr lang="en-US" sz="2200" dirty="0"/>
          </a:p>
        </p:txBody>
      </p:sp>
      <p:sp>
        <p:nvSpPr>
          <p:cNvPr id="16" name="Text 11"/>
          <p:cNvSpPr txBox="1"/>
          <p:nvPr/>
        </p:nvSpPr>
        <p:spPr>
          <a:xfrm>
            <a:off x="3977640" y="2971800"/>
            <a:ext cx="4526280" cy="731520"/>
          </a:xfrm>
          <a:prstGeom prst="rect">
            <a:avLst/>
          </a:prstGeom>
          <a:noFill/>
          <a:ln/>
        </p:spPr>
        <p:txBody>
          <a:bodyPr wrap="square" lIns="0" tIns="0" rIns="0" bIns="0" rtlCol="0" anchor="ctr"/>
          <a:lstStyle/>
          <a:p>
            <a:pPr marL="0" indent="0">
              <a:lnSpc>
                <a:spcPts val="2600"/>
              </a:lnSpc>
              <a:buNone/>
            </a:pPr>
            <a:r>
              <a:rPr lang="en-US" sz="2000" dirty="0">
                <a:solidFill>
                  <a:srgbClr val="1C2231"/>
                </a:solidFill>
                <a:latin typeface="Calibri" pitchFamily="34" charset="0"/>
                <a:ea typeface="Calibri" pitchFamily="34" charset="-122"/>
                <a:cs typeface="Calibri" pitchFamily="34" charset="-120"/>
              </a:rPr>
              <a:t>Crossing the blood–brain barrier</a:t>
            </a:r>
            <a:endParaRPr lang="en-US" sz="2000" dirty="0"/>
          </a:p>
        </p:txBody>
      </p:sp>
      <p:sp>
        <p:nvSpPr>
          <p:cNvPr id="17" name="Shape 12"/>
          <p:cNvSpPr/>
          <p:nvPr/>
        </p:nvSpPr>
        <p:spPr>
          <a:xfrm>
            <a:off x="658368" y="3831336"/>
            <a:ext cx="475488" cy="475488"/>
          </a:xfrm>
          <a:prstGeom prst="ellipse">
            <a:avLst/>
          </a:prstGeom>
          <a:solidFill>
            <a:srgbClr val="2E7D4F"/>
          </a:solidFill>
          <a:ln w="12700">
            <a:solidFill>
              <a:srgbClr val="2E7D4F"/>
            </a:solidFill>
            <a:prstDash val="solid"/>
          </a:ln>
        </p:spPr>
        <p:txBody>
          <a:bodyPr/>
          <a:lstStyle/>
          <a:p>
            <a:endParaRPr lang="cs-CZ"/>
          </a:p>
        </p:txBody>
      </p:sp>
      <p:sp>
        <p:nvSpPr>
          <p:cNvPr id="18" name="Text 13"/>
          <p:cNvSpPr txBox="1"/>
          <p:nvPr/>
        </p:nvSpPr>
        <p:spPr>
          <a:xfrm>
            <a:off x="658368" y="3831336"/>
            <a:ext cx="475488" cy="475488"/>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3</a:t>
            </a:r>
            <a:endParaRPr lang="en-US" sz="1800" dirty="0"/>
          </a:p>
        </p:txBody>
      </p:sp>
      <p:sp>
        <p:nvSpPr>
          <p:cNvPr id="19" name="Text 14"/>
          <p:cNvSpPr txBox="1"/>
          <p:nvPr/>
        </p:nvSpPr>
        <p:spPr>
          <a:xfrm>
            <a:off x="1353312" y="3703320"/>
            <a:ext cx="2514600" cy="731520"/>
          </a:xfrm>
          <a:prstGeom prst="rect">
            <a:avLst/>
          </a:prstGeom>
          <a:noFill/>
          <a:ln/>
        </p:spPr>
        <p:txBody>
          <a:bodyPr wrap="square" lIns="0" tIns="0" rIns="0" bIns="0" rtlCol="0" anchor="ctr"/>
          <a:lstStyle/>
          <a:p>
            <a:pPr marL="0" indent="0">
              <a:buNone/>
            </a:pPr>
            <a:r>
              <a:rPr lang="en-US" sz="2200" b="1" dirty="0">
                <a:solidFill>
                  <a:srgbClr val="123A63"/>
                </a:solidFill>
                <a:latin typeface="Calibri" pitchFamily="34" charset="0"/>
                <a:ea typeface="Calibri" pitchFamily="34" charset="-122"/>
                <a:cs typeface="Calibri" pitchFamily="34" charset="-120"/>
              </a:rPr>
              <a:t>Elimination</a:t>
            </a:r>
            <a:endParaRPr lang="en-US" sz="2200" dirty="0"/>
          </a:p>
        </p:txBody>
      </p:sp>
      <p:sp>
        <p:nvSpPr>
          <p:cNvPr id="20" name="Text 15"/>
          <p:cNvSpPr txBox="1"/>
          <p:nvPr/>
        </p:nvSpPr>
        <p:spPr>
          <a:xfrm>
            <a:off x="3977640" y="3703320"/>
            <a:ext cx="4526280" cy="731520"/>
          </a:xfrm>
          <a:prstGeom prst="rect">
            <a:avLst/>
          </a:prstGeom>
          <a:noFill/>
          <a:ln/>
        </p:spPr>
        <p:txBody>
          <a:bodyPr wrap="square" lIns="0" tIns="0" rIns="0" bIns="0" rtlCol="0" anchor="ctr"/>
          <a:lstStyle/>
          <a:p>
            <a:pPr marL="0" indent="0">
              <a:lnSpc>
                <a:spcPts val="2600"/>
              </a:lnSpc>
              <a:buNone/>
            </a:pPr>
            <a:r>
              <a:rPr lang="en-US" sz="2000" dirty="0">
                <a:solidFill>
                  <a:srgbClr val="1C2231"/>
                </a:solidFill>
                <a:latin typeface="Calibri" pitchFamily="34" charset="0"/>
                <a:ea typeface="Calibri" pitchFamily="34" charset="-122"/>
                <a:cs typeface="Calibri" pitchFamily="34" charset="-120"/>
              </a:rPr>
              <a:t>Renal reabsorption in the tubule</a:t>
            </a:r>
            <a:endParaRPr lang="en-US" sz="2000" dirty="0"/>
          </a:p>
        </p:txBody>
      </p:sp>
      <p:sp>
        <p:nvSpPr>
          <p:cNvPr id="21" name="Shape 16"/>
          <p:cNvSpPr/>
          <p:nvPr/>
        </p:nvSpPr>
        <p:spPr>
          <a:xfrm>
            <a:off x="658368" y="4562856"/>
            <a:ext cx="475488" cy="475488"/>
          </a:xfrm>
          <a:prstGeom prst="ellipse">
            <a:avLst/>
          </a:prstGeom>
          <a:solidFill>
            <a:srgbClr val="123A63"/>
          </a:solidFill>
          <a:ln w="12700">
            <a:solidFill>
              <a:srgbClr val="123A63"/>
            </a:solidFill>
            <a:prstDash val="solid"/>
          </a:ln>
        </p:spPr>
        <p:txBody>
          <a:bodyPr/>
          <a:lstStyle/>
          <a:p>
            <a:endParaRPr lang="cs-CZ"/>
          </a:p>
        </p:txBody>
      </p:sp>
      <p:sp>
        <p:nvSpPr>
          <p:cNvPr id="22" name="Text 17"/>
          <p:cNvSpPr txBox="1"/>
          <p:nvPr/>
        </p:nvSpPr>
        <p:spPr>
          <a:xfrm>
            <a:off x="658368" y="4562856"/>
            <a:ext cx="475488" cy="475488"/>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4</a:t>
            </a:r>
            <a:endParaRPr lang="en-US" sz="1800" dirty="0"/>
          </a:p>
        </p:txBody>
      </p:sp>
      <p:sp>
        <p:nvSpPr>
          <p:cNvPr id="23" name="Text 18"/>
          <p:cNvSpPr txBox="1"/>
          <p:nvPr/>
        </p:nvSpPr>
        <p:spPr>
          <a:xfrm>
            <a:off x="1353312" y="4434840"/>
            <a:ext cx="2514600" cy="731520"/>
          </a:xfrm>
          <a:prstGeom prst="rect">
            <a:avLst/>
          </a:prstGeom>
          <a:noFill/>
          <a:ln/>
        </p:spPr>
        <p:txBody>
          <a:bodyPr wrap="square" lIns="0" tIns="0" rIns="0" bIns="0" rtlCol="0" anchor="ctr"/>
          <a:lstStyle/>
          <a:p>
            <a:pPr marL="0" indent="0">
              <a:buNone/>
            </a:pPr>
            <a:r>
              <a:rPr lang="en-US" sz="2200" b="1" dirty="0">
                <a:solidFill>
                  <a:srgbClr val="123A63"/>
                </a:solidFill>
                <a:latin typeface="Calibri" pitchFamily="34" charset="0"/>
                <a:ea typeface="Calibri" pitchFamily="34" charset="-122"/>
                <a:cs typeface="Calibri" pitchFamily="34" charset="-120"/>
              </a:rPr>
              <a:t>Regulation</a:t>
            </a:r>
            <a:endParaRPr lang="en-US" sz="2200" dirty="0"/>
          </a:p>
        </p:txBody>
      </p:sp>
      <p:sp>
        <p:nvSpPr>
          <p:cNvPr id="24" name="Text 19"/>
          <p:cNvSpPr txBox="1"/>
          <p:nvPr/>
        </p:nvSpPr>
        <p:spPr>
          <a:xfrm>
            <a:off x="3977640" y="4434840"/>
            <a:ext cx="4526280" cy="731520"/>
          </a:xfrm>
          <a:prstGeom prst="rect">
            <a:avLst/>
          </a:prstGeom>
          <a:noFill/>
          <a:ln/>
        </p:spPr>
        <p:txBody>
          <a:bodyPr wrap="square" lIns="0" tIns="0" rIns="0" bIns="0" rtlCol="0" anchor="ctr"/>
          <a:lstStyle/>
          <a:p>
            <a:pPr marL="0" indent="0">
              <a:lnSpc>
                <a:spcPts val="2600"/>
              </a:lnSpc>
              <a:buNone/>
            </a:pPr>
            <a:r>
              <a:rPr lang="en-US" sz="2000" dirty="0">
                <a:solidFill>
                  <a:srgbClr val="1C2231"/>
                </a:solidFill>
                <a:latin typeface="Calibri" pitchFamily="34" charset="0"/>
                <a:ea typeface="Calibri" pitchFamily="34" charset="-122"/>
                <a:cs typeface="Calibri" pitchFamily="34" charset="-120"/>
              </a:rPr>
              <a:t>Input to BCS classification</a:t>
            </a:r>
            <a:endParaRPr lang="en-US" sz="2000" dirty="0"/>
          </a:p>
        </p:txBody>
      </p:sp>
      <p:sp>
        <p:nvSpPr>
          <p:cNvPr id="25" name="Shape 20"/>
          <p:cNvSpPr/>
          <p:nvPr/>
        </p:nvSpPr>
        <p:spPr>
          <a:xfrm>
            <a:off x="658368" y="5294376"/>
            <a:ext cx="475488" cy="475488"/>
          </a:xfrm>
          <a:prstGeom prst="ellipse">
            <a:avLst/>
          </a:prstGeom>
          <a:solidFill>
            <a:srgbClr val="7D3C8C"/>
          </a:solidFill>
          <a:ln w="12700">
            <a:solidFill>
              <a:srgbClr val="7D3C8C"/>
            </a:solidFill>
            <a:prstDash val="solid"/>
          </a:ln>
        </p:spPr>
        <p:txBody>
          <a:bodyPr/>
          <a:lstStyle/>
          <a:p>
            <a:endParaRPr lang="cs-CZ"/>
          </a:p>
        </p:txBody>
      </p:sp>
      <p:sp>
        <p:nvSpPr>
          <p:cNvPr id="26" name="Text 21"/>
          <p:cNvSpPr txBox="1"/>
          <p:nvPr/>
        </p:nvSpPr>
        <p:spPr>
          <a:xfrm>
            <a:off x="658368" y="5294376"/>
            <a:ext cx="475488" cy="475488"/>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5</a:t>
            </a:r>
            <a:endParaRPr lang="en-US" sz="1800" dirty="0"/>
          </a:p>
        </p:txBody>
      </p:sp>
      <p:sp>
        <p:nvSpPr>
          <p:cNvPr id="27" name="Text 22"/>
          <p:cNvSpPr txBox="1"/>
          <p:nvPr/>
        </p:nvSpPr>
        <p:spPr>
          <a:xfrm>
            <a:off x="1353312" y="5166360"/>
            <a:ext cx="2514600" cy="731520"/>
          </a:xfrm>
          <a:prstGeom prst="rect">
            <a:avLst/>
          </a:prstGeom>
          <a:noFill/>
          <a:ln/>
        </p:spPr>
        <p:txBody>
          <a:bodyPr wrap="square" lIns="0" tIns="0" rIns="0" bIns="0" rtlCol="0" anchor="ctr"/>
          <a:lstStyle/>
          <a:p>
            <a:pPr marL="0" indent="0">
              <a:buNone/>
            </a:pPr>
            <a:r>
              <a:rPr lang="en-US" sz="2200" b="1" dirty="0">
                <a:solidFill>
                  <a:srgbClr val="123A63"/>
                </a:solidFill>
                <a:latin typeface="Calibri" pitchFamily="34" charset="0"/>
                <a:ea typeface="Calibri" pitchFamily="34" charset="-122"/>
                <a:cs typeface="Calibri" pitchFamily="34" charset="-120"/>
              </a:rPr>
              <a:t>Formulation</a:t>
            </a:r>
            <a:endParaRPr lang="en-US" sz="2200" dirty="0"/>
          </a:p>
        </p:txBody>
      </p:sp>
      <p:sp>
        <p:nvSpPr>
          <p:cNvPr id="28" name="Text 23"/>
          <p:cNvSpPr txBox="1"/>
          <p:nvPr/>
        </p:nvSpPr>
        <p:spPr>
          <a:xfrm>
            <a:off x="3977640" y="5166360"/>
            <a:ext cx="4526280" cy="731520"/>
          </a:xfrm>
          <a:prstGeom prst="rect">
            <a:avLst/>
          </a:prstGeom>
          <a:noFill/>
          <a:ln/>
        </p:spPr>
        <p:txBody>
          <a:bodyPr wrap="square" lIns="0" tIns="0" rIns="0" bIns="0" rtlCol="0" anchor="ctr"/>
          <a:lstStyle/>
          <a:p>
            <a:pPr marL="0" indent="0">
              <a:lnSpc>
                <a:spcPts val="2600"/>
              </a:lnSpc>
              <a:buNone/>
            </a:pPr>
            <a:r>
              <a:rPr lang="en-US" sz="2000" dirty="0">
                <a:solidFill>
                  <a:srgbClr val="1C2231"/>
                </a:solidFill>
                <a:latin typeface="Calibri" pitchFamily="34" charset="0"/>
                <a:ea typeface="Calibri" pitchFamily="34" charset="-122"/>
                <a:cs typeface="Calibri" pitchFamily="34" charset="-120"/>
              </a:rPr>
              <a:t>The liposome-formulability window</a:t>
            </a:r>
            <a:endParaRPr lang="en-US"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47472"/>
            <a:ext cx="201168" cy="201168"/>
          </a:xfrm>
          <a:prstGeom prst="ellipse">
            <a:avLst/>
          </a:prstGeom>
          <a:solidFill>
            <a:srgbClr val="1F7A8C"/>
          </a:solidFill>
          <a:ln w="12700">
            <a:solidFill>
              <a:srgbClr val="1F7A8C"/>
            </a:solidFill>
            <a:prstDash val="solid"/>
          </a:ln>
        </p:spPr>
        <p:txBody>
          <a:bodyPr/>
          <a:lstStyle/>
          <a:p>
            <a:endParaRPr lang="cs-CZ"/>
          </a:p>
        </p:txBody>
      </p:sp>
      <p:sp>
        <p:nvSpPr>
          <p:cNvPr id="3" name="Text 1"/>
          <p:cNvSpPr txBox="1"/>
          <p:nvPr/>
        </p:nvSpPr>
        <p:spPr>
          <a:xfrm>
            <a:off x="978408" y="256032"/>
            <a:ext cx="8229600" cy="365760"/>
          </a:xfrm>
          <a:prstGeom prst="rect">
            <a:avLst/>
          </a:prstGeom>
          <a:noFill/>
          <a:ln/>
        </p:spPr>
        <p:txBody>
          <a:bodyPr wrap="square" lIns="0" tIns="0" rIns="0" bIns="0" rtlCol="0" anchor="ctr"/>
          <a:lstStyle/>
          <a:p>
            <a:pPr marL="0" indent="0">
              <a:buNone/>
            </a:pPr>
            <a:r>
              <a:rPr lang="en-US" sz="1700" b="1" kern="0" spc="160" dirty="0">
                <a:solidFill>
                  <a:srgbClr val="1F7A8C"/>
                </a:solidFill>
                <a:latin typeface="Calibri" pitchFamily="34" charset="0"/>
                <a:ea typeface="Calibri" pitchFamily="34" charset="-122"/>
                <a:cs typeface="Calibri" pitchFamily="34" charset="-120"/>
              </a:rPr>
              <a:t>THE INSTRUMENTS</a:t>
            </a:r>
            <a:endParaRPr lang="en-US" sz="1700" dirty="0"/>
          </a:p>
        </p:txBody>
      </p:sp>
      <p:sp>
        <p:nvSpPr>
          <p:cNvPr id="4" name="Text 2"/>
          <p:cNvSpPr txBox="1"/>
          <p:nvPr/>
        </p:nvSpPr>
        <p:spPr>
          <a:xfrm>
            <a:off x="658368" y="731520"/>
            <a:ext cx="10874959" cy="896112"/>
          </a:xfrm>
          <a:prstGeom prst="rect">
            <a:avLst/>
          </a:prstGeom>
          <a:noFill/>
          <a:ln/>
        </p:spPr>
        <p:txBody>
          <a:bodyPr wrap="square" lIns="0" tIns="0" rIns="0" bIns="0" rtlCol="0" anchor="ctr"/>
          <a:lstStyle/>
          <a:p>
            <a:pPr marL="0" indent="0">
              <a:buNone/>
            </a:pPr>
            <a:r>
              <a:rPr lang="en-US" sz="4000" b="1" dirty="0">
                <a:solidFill>
                  <a:srgbClr val="123A63"/>
                </a:solidFill>
                <a:latin typeface="Calibri" pitchFamily="34" charset="0"/>
                <a:ea typeface="Calibri" pitchFamily="34" charset="-122"/>
                <a:cs typeface="Calibri" pitchFamily="34" charset="-120"/>
              </a:rPr>
              <a:t>One property, three families of instrument</a:t>
            </a:r>
            <a:endParaRPr lang="en-US" sz="4000" dirty="0"/>
          </a:p>
        </p:txBody>
      </p:sp>
      <p:sp>
        <p:nvSpPr>
          <p:cNvPr id="5" name="Text 3"/>
          <p:cNvSpPr txBox="1"/>
          <p:nvPr/>
        </p:nvSpPr>
        <p:spPr>
          <a:xfrm>
            <a:off x="658368" y="1645920"/>
            <a:ext cx="10874959" cy="457200"/>
          </a:xfrm>
          <a:prstGeom prst="rect">
            <a:avLst/>
          </a:prstGeom>
          <a:noFill/>
          <a:ln/>
        </p:spPr>
        <p:txBody>
          <a:bodyPr wrap="square" lIns="0" tIns="0" rIns="0" bIns="0" rtlCol="0" anchor="ctr"/>
          <a:lstStyle/>
          <a:p>
            <a:pPr marL="0" indent="0">
              <a:buNone/>
            </a:pPr>
            <a:r>
              <a:rPr lang="en-US" sz="2100" dirty="0">
                <a:solidFill>
                  <a:srgbClr val="5D6779"/>
                </a:solidFill>
                <a:latin typeface="Calibri" pitchFamily="34" charset="0"/>
                <a:ea typeface="Calibri" pitchFamily="34" charset="-122"/>
                <a:cs typeface="Calibri" pitchFamily="34" charset="-120"/>
              </a:rPr>
              <a:t>Each family answers a slightly different question — and that difference is the whole story</a:t>
            </a:r>
            <a:endParaRPr lang="en-US" sz="2100" dirty="0"/>
          </a:p>
        </p:txBody>
      </p:sp>
      <p:pic>
        <p:nvPicPr>
          <p:cNvPr id="6" name="Image 0" descr="/home/claude/perm_talk/figs/brand_shield.png"/>
          <p:cNvPicPr>
            <a:picLocks noChangeAspect="1"/>
          </p:cNvPicPr>
          <p:nvPr/>
        </p:nvPicPr>
        <p:blipFill>
          <a:blip r:embed="rId3"/>
          <a:stretch>
            <a:fillRect/>
          </a:stretch>
        </p:blipFill>
        <p:spPr>
          <a:xfrm>
            <a:off x="10522915" y="237744"/>
            <a:ext cx="448056" cy="420624"/>
          </a:xfrm>
          <a:prstGeom prst="rect">
            <a:avLst/>
          </a:prstGeom>
        </p:spPr>
      </p:pic>
      <p:pic>
        <p:nvPicPr>
          <p:cNvPr id="7" name="Image 1" descr="/home/claude/perm_talk/figs/brand_phix.png"/>
          <p:cNvPicPr>
            <a:picLocks noChangeAspect="1"/>
          </p:cNvPicPr>
          <p:nvPr/>
        </p:nvPicPr>
        <p:blipFill>
          <a:blip r:embed="rId4"/>
          <a:stretch>
            <a:fillRect/>
          </a:stretch>
        </p:blipFill>
        <p:spPr>
          <a:xfrm>
            <a:off x="11098987" y="237744"/>
            <a:ext cx="434340" cy="420624"/>
          </a:xfrm>
          <a:prstGeom prst="rect">
            <a:avLst/>
          </a:prstGeom>
        </p:spPr>
      </p:pic>
      <p:sp>
        <p:nvSpPr>
          <p:cNvPr id="8" name="Shape 4"/>
          <p:cNvSpPr/>
          <p:nvPr/>
        </p:nvSpPr>
        <p:spPr>
          <a:xfrm>
            <a:off x="658368" y="2240280"/>
            <a:ext cx="3456432" cy="4023360"/>
          </a:xfrm>
          <a:prstGeom prst="roundRect">
            <a:avLst>
              <a:gd name="adj" fmla="val 2381"/>
            </a:avLst>
          </a:prstGeom>
          <a:solidFill>
            <a:srgbClr val="F1F4F8"/>
          </a:solidFill>
          <a:ln w="12700">
            <a:solidFill>
              <a:srgbClr val="F1F4F8"/>
            </a:solidFill>
            <a:prstDash val="solid"/>
          </a:ln>
          <a:effectLst>
            <a:outerShdw blurRad="127000" dist="635" dir="5400000" algn="bl" rotWithShape="0">
              <a:srgbClr val="9AA6B5">
                <a:alpha val="22000"/>
              </a:srgbClr>
            </a:outerShdw>
          </a:effectLst>
        </p:spPr>
        <p:txBody>
          <a:bodyPr/>
          <a:lstStyle/>
          <a:p>
            <a:endParaRPr lang="cs-CZ"/>
          </a:p>
        </p:txBody>
      </p:sp>
      <p:pic>
        <p:nvPicPr>
          <p:cNvPr id="9" name="Image 2" descr="/home/claude/perm_talk/figs/m_cell.png"/>
          <p:cNvPicPr>
            <a:picLocks noChangeAspect="1"/>
          </p:cNvPicPr>
          <p:nvPr/>
        </p:nvPicPr>
        <p:blipFill>
          <a:blip r:embed="rId5"/>
          <a:stretch>
            <a:fillRect/>
          </a:stretch>
        </p:blipFill>
        <p:spPr>
          <a:xfrm>
            <a:off x="1106424" y="2331720"/>
            <a:ext cx="2560320" cy="1636776"/>
          </a:xfrm>
          <a:prstGeom prst="rect">
            <a:avLst/>
          </a:prstGeom>
        </p:spPr>
      </p:pic>
      <p:sp>
        <p:nvSpPr>
          <p:cNvPr id="10" name="Shape 5"/>
          <p:cNvSpPr/>
          <p:nvPr/>
        </p:nvSpPr>
        <p:spPr>
          <a:xfrm>
            <a:off x="932688" y="4114800"/>
            <a:ext cx="347472" cy="347472"/>
          </a:xfrm>
          <a:prstGeom prst="ellipse">
            <a:avLst/>
          </a:prstGeom>
          <a:solidFill>
            <a:srgbClr val="123A63"/>
          </a:solidFill>
          <a:ln w="12700">
            <a:solidFill>
              <a:srgbClr val="123A63"/>
            </a:solidFill>
            <a:prstDash val="solid"/>
          </a:ln>
        </p:spPr>
        <p:txBody>
          <a:bodyPr/>
          <a:lstStyle/>
          <a:p>
            <a:endParaRPr lang="cs-CZ"/>
          </a:p>
        </p:txBody>
      </p:sp>
      <p:sp>
        <p:nvSpPr>
          <p:cNvPr id="11" name="Text 6"/>
          <p:cNvSpPr txBox="1"/>
          <p:nvPr/>
        </p:nvSpPr>
        <p:spPr>
          <a:xfrm>
            <a:off x="1408176" y="4059936"/>
            <a:ext cx="2606040" cy="475488"/>
          </a:xfrm>
          <a:prstGeom prst="rect">
            <a:avLst/>
          </a:prstGeom>
          <a:noFill/>
          <a:ln/>
        </p:spPr>
        <p:txBody>
          <a:bodyPr wrap="square" lIns="0" tIns="0" rIns="0" bIns="0" rtlCol="0" anchor="ctr"/>
          <a:lstStyle/>
          <a:p>
            <a:pPr marL="0" indent="0">
              <a:buNone/>
            </a:pPr>
            <a:r>
              <a:rPr lang="en-US" sz="2300" b="1" dirty="0">
                <a:solidFill>
                  <a:srgbClr val="123A63"/>
                </a:solidFill>
                <a:latin typeface="Calibri" pitchFamily="34" charset="0"/>
                <a:ea typeface="Calibri" pitchFamily="34" charset="-122"/>
                <a:cs typeface="Calibri" pitchFamily="34" charset="-120"/>
              </a:rPr>
              <a:t>Cell-based</a:t>
            </a:r>
            <a:endParaRPr lang="en-US" sz="2300" dirty="0"/>
          </a:p>
        </p:txBody>
      </p:sp>
      <p:sp>
        <p:nvSpPr>
          <p:cNvPr id="12" name="Text 7"/>
          <p:cNvSpPr txBox="1"/>
          <p:nvPr/>
        </p:nvSpPr>
        <p:spPr>
          <a:xfrm>
            <a:off x="932688" y="4626864"/>
            <a:ext cx="2926080" cy="1188720"/>
          </a:xfrm>
          <a:prstGeom prst="rect">
            <a:avLst/>
          </a:prstGeom>
          <a:noFill/>
          <a:ln/>
        </p:spPr>
        <p:txBody>
          <a:bodyPr wrap="square" lIns="0" tIns="0" rIns="0" bIns="0" rtlCol="0" anchor="ctr"/>
          <a:lstStyle/>
          <a:p>
            <a:pPr marL="342900" indent="-342900">
              <a:lnSpc>
                <a:spcPts val="2600"/>
              </a:lnSpc>
              <a:spcAft>
                <a:spcPts val="400"/>
              </a:spcAft>
              <a:buSzPct val="100000"/>
              <a:buChar char="•"/>
            </a:pPr>
            <a:r>
              <a:rPr lang="en-US" sz="2000" dirty="0">
                <a:solidFill>
                  <a:srgbClr val="1C2231"/>
                </a:solidFill>
                <a:latin typeface="Calibri" pitchFamily="34" charset="0"/>
                <a:ea typeface="Calibri" pitchFamily="34" charset="-122"/>
                <a:cs typeface="Calibri" pitchFamily="34" charset="-120"/>
              </a:rPr>
              <a:t>CACO-2</a:t>
            </a:r>
            <a:endParaRPr lang="en-US" sz="2000" dirty="0"/>
          </a:p>
          <a:p>
            <a:pPr marL="342900" indent="-342900">
              <a:lnSpc>
                <a:spcPts val="2600"/>
              </a:lnSpc>
              <a:spcAft>
                <a:spcPts val="400"/>
              </a:spcAft>
              <a:buSzPct val="100000"/>
              <a:buChar char="•"/>
            </a:pPr>
            <a:r>
              <a:rPr lang="en-US" sz="2000" dirty="0">
                <a:solidFill>
                  <a:srgbClr val="1C2231"/>
                </a:solidFill>
                <a:latin typeface="Calibri" pitchFamily="34" charset="0"/>
                <a:ea typeface="Calibri" pitchFamily="34" charset="-122"/>
                <a:cs typeface="Calibri" pitchFamily="34" charset="-120"/>
              </a:rPr>
              <a:t>MDCK</a:t>
            </a:r>
            <a:endParaRPr lang="en-US" sz="2000" dirty="0"/>
          </a:p>
        </p:txBody>
      </p:sp>
      <p:sp>
        <p:nvSpPr>
          <p:cNvPr id="13" name="Text 8"/>
          <p:cNvSpPr txBox="1"/>
          <p:nvPr/>
        </p:nvSpPr>
        <p:spPr>
          <a:xfrm>
            <a:off x="932688" y="5815584"/>
            <a:ext cx="2926080" cy="384048"/>
          </a:xfrm>
          <a:prstGeom prst="rect">
            <a:avLst/>
          </a:prstGeom>
          <a:noFill/>
          <a:ln/>
        </p:spPr>
        <p:txBody>
          <a:bodyPr wrap="square" lIns="0" tIns="0" rIns="0" bIns="0" rtlCol="0" anchor="ctr"/>
          <a:lstStyle/>
          <a:p>
            <a:pPr marL="0" indent="0">
              <a:buNone/>
            </a:pPr>
            <a:r>
              <a:rPr lang="en-US" sz="2000" b="1" i="1" dirty="0">
                <a:solidFill>
                  <a:srgbClr val="123A63"/>
                </a:solidFill>
                <a:latin typeface="Calibri" pitchFamily="34" charset="0"/>
                <a:ea typeface="Calibri" pitchFamily="34" charset="-122"/>
                <a:cs typeface="Calibri" pitchFamily="34" charset="-120"/>
              </a:rPr>
              <a:t>Apparent permeability</a:t>
            </a:r>
            <a:endParaRPr lang="en-US" sz="2000" dirty="0"/>
          </a:p>
        </p:txBody>
      </p:sp>
      <p:sp>
        <p:nvSpPr>
          <p:cNvPr id="14" name="Shape 9"/>
          <p:cNvSpPr/>
          <p:nvPr/>
        </p:nvSpPr>
        <p:spPr>
          <a:xfrm>
            <a:off x="4370832" y="2240280"/>
            <a:ext cx="3456432" cy="4023360"/>
          </a:xfrm>
          <a:prstGeom prst="roundRect">
            <a:avLst>
              <a:gd name="adj" fmla="val 2381"/>
            </a:avLst>
          </a:prstGeom>
          <a:solidFill>
            <a:srgbClr val="F1F4F8"/>
          </a:solidFill>
          <a:ln w="12700">
            <a:solidFill>
              <a:srgbClr val="F1F4F8"/>
            </a:solidFill>
            <a:prstDash val="solid"/>
          </a:ln>
          <a:effectLst>
            <a:outerShdw blurRad="127000" dist="635" dir="5400000" algn="bl" rotWithShape="0">
              <a:srgbClr val="9AA6B5">
                <a:alpha val="22000"/>
              </a:srgbClr>
            </a:outerShdw>
          </a:effectLst>
        </p:spPr>
        <p:txBody>
          <a:bodyPr/>
          <a:lstStyle/>
          <a:p>
            <a:endParaRPr lang="cs-CZ"/>
          </a:p>
        </p:txBody>
      </p:sp>
      <p:pic>
        <p:nvPicPr>
          <p:cNvPr id="15" name="Image 3" descr="/home/claude/perm_talk/figs/permeation.gif"/>
          <p:cNvPicPr>
            <a:picLocks noChangeAspect="1"/>
          </p:cNvPicPr>
          <p:nvPr/>
        </p:nvPicPr>
        <p:blipFill>
          <a:blip r:embed="rId6"/>
          <a:stretch>
            <a:fillRect/>
          </a:stretch>
        </p:blipFill>
        <p:spPr>
          <a:xfrm>
            <a:off x="4818888" y="2331720"/>
            <a:ext cx="2560320" cy="1636776"/>
          </a:xfrm>
          <a:prstGeom prst="rect">
            <a:avLst/>
          </a:prstGeom>
        </p:spPr>
      </p:pic>
      <p:sp>
        <p:nvSpPr>
          <p:cNvPr id="16" name="Shape 10"/>
          <p:cNvSpPr/>
          <p:nvPr/>
        </p:nvSpPr>
        <p:spPr>
          <a:xfrm>
            <a:off x="4645152" y="4114800"/>
            <a:ext cx="347472" cy="347472"/>
          </a:xfrm>
          <a:prstGeom prst="ellipse">
            <a:avLst/>
          </a:prstGeom>
          <a:solidFill>
            <a:srgbClr val="1F7A8C"/>
          </a:solidFill>
          <a:ln w="12700">
            <a:solidFill>
              <a:srgbClr val="1F7A8C"/>
            </a:solidFill>
            <a:prstDash val="solid"/>
          </a:ln>
        </p:spPr>
        <p:txBody>
          <a:bodyPr/>
          <a:lstStyle/>
          <a:p>
            <a:endParaRPr lang="cs-CZ"/>
          </a:p>
        </p:txBody>
      </p:sp>
      <p:sp>
        <p:nvSpPr>
          <p:cNvPr id="17" name="Text 11"/>
          <p:cNvSpPr txBox="1"/>
          <p:nvPr/>
        </p:nvSpPr>
        <p:spPr>
          <a:xfrm>
            <a:off x="5120640" y="4059936"/>
            <a:ext cx="2606040" cy="475488"/>
          </a:xfrm>
          <a:prstGeom prst="rect">
            <a:avLst/>
          </a:prstGeom>
          <a:noFill/>
          <a:ln/>
        </p:spPr>
        <p:txBody>
          <a:bodyPr wrap="square" lIns="0" tIns="0" rIns="0" bIns="0" rtlCol="0" anchor="ctr"/>
          <a:lstStyle/>
          <a:p>
            <a:pPr marL="0" indent="0">
              <a:buNone/>
            </a:pPr>
            <a:r>
              <a:rPr lang="en-US" sz="2300" b="1" dirty="0">
                <a:solidFill>
                  <a:srgbClr val="1F7A8C"/>
                </a:solidFill>
                <a:latin typeface="Calibri" pitchFamily="34" charset="0"/>
                <a:ea typeface="Calibri" pitchFamily="34" charset="-122"/>
                <a:cs typeface="Calibri" pitchFamily="34" charset="-120"/>
              </a:rPr>
              <a:t>Membrane-based</a:t>
            </a:r>
            <a:endParaRPr lang="en-US" sz="2300" dirty="0"/>
          </a:p>
        </p:txBody>
      </p:sp>
      <p:sp>
        <p:nvSpPr>
          <p:cNvPr id="18" name="Text 12"/>
          <p:cNvSpPr txBox="1"/>
          <p:nvPr/>
        </p:nvSpPr>
        <p:spPr>
          <a:xfrm>
            <a:off x="4645152" y="4626864"/>
            <a:ext cx="2926080" cy="1188720"/>
          </a:xfrm>
          <a:prstGeom prst="rect">
            <a:avLst/>
          </a:prstGeom>
          <a:noFill/>
          <a:ln/>
        </p:spPr>
        <p:txBody>
          <a:bodyPr wrap="square" lIns="0" tIns="0" rIns="0" bIns="0" rtlCol="0" anchor="ctr"/>
          <a:lstStyle/>
          <a:p>
            <a:pPr marL="342900" indent="-342900">
              <a:lnSpc>
                <a:spcPts val="2600"/>
              </a:lnSpc>
              <a:spcAft>
                <a:spcPts val="400"/>
              </a:spcAft>
              <a:buSzPct val="100000"/>
              <a:buChar char="•"/>
            </a:pPr>
            <a:r>
              <a:rPr lang="en-US" sz="2000" dirty="0">
                <a:solidFill>
                  <a:srgbClr val="1C2231"/>
                </a:solidFill>
                <a:latin typeface="Calibri" pitchFamily="34" charset="0"/>
                <a:ea typeface="Calibri" pitchFamily="34" charset="-122"/>
                <a:cs typeface="Calibri" pitchFamily="34" charset="-120"/>
              </a:rPr>
              <a:t>PAMPA (many variants)</a:t>
            </a:r>
            <a:endParaRPr lang="en-US" sz="2000" dirty="0"/>
          </a:p>
          <a:p>
            <a:pPr marL="342900" indent="-342900">
              <a:lnSpc>
                <a:spcPts val="2600"/>
              </a:lnSpc>
              <a:spcAft>
                <a:spcPts val="400"/>
              </a:spcAft>
              <a:buSzPct val="100000"/>
              <a:buChar char="•"/>
            </a:pPr>
            <a:r>
              <a:rPr lang="en-US" sz="2000" dirty="0">
                <a:solidFill>
                  <a:srgbClr val="1C2231"/>
                </a:solidFill>
                <a:latin typeface="Calibri" pitchFamily="34" charset="0"/>
                <a:ea typeface="Calibri" pitchFamily="34" charset="-122"/>
                <a:cs typeface="Calibri" pitchFamily="34" charset="-120"/>
              </a:rPr>
              <a:t>BLM / liposomes</a:t>
            </a:r>
            <a:endParaRPr lang="en-US" sz="2000" dirty="0"/>
          </a:p>
        </p:txBody>
      </p:sp>
      <p:sp>
        <p:nvSpPr>
          <p:cNvPr id="19" name="Text 13"/>
          <p:cNvSpPr txBox="1"/>
          <p:nvPr/>
        </p:nvSpPr>
        <p:spPr>
          <a:xfrm>
            <a:off x="4645152" y="5815584"/>
            <a:ext cx="2926080" cy="384048"/>
          </a:xfrm>
          <a:prstGeom prst="rect">
            <a:avLst/>
          </a:prstGeom>
          <a:noFill/>
          <a:ln/>
        </p:spPr>
        <p:txBody>
          <a:bodyPr wrap="square" lIns="0" tIns="0" rIns="0" bIns="0" rtlCol="0" anchor="ctr"/>
          <a:lstStyle/>
          <a:p>
            <a:pPr marL="0" indent="0">
              <a:buNone/>
            </a:pPr>
            <a:r>
              <a:rPr lang="en-US" sz="2000" b="1" i="1" dirty="0">
                <a:solidFill>
                  <a:srgbClr val="1F7A8C"/>
                </a:solidFill>
                <a:latin typeface="Calibri" pitchFamily="34" charset="0"/>
                <a:ea typeface="Calibri" pitchFamily="34" charset="-122"/>
                <a:cs typeface="Calibri" pitchFamily="34" charset="-120"/>
              </a:rPr>
              <a:t>Apparent or intrinsic</a:t>
            </a:r>
            <a:endParaRPr lang="en-US" sz="2000" dirty="0"/>
          </a:p>
        </p:txBody>
      </p:sp>
      <p:sp>
        <p:nvSpPr>
          <p:cNvPr id="20" name="Shape 14"/>
          <p:cNvSpPr/>
          <p:nvPr/>
        </p:nvSpPr>
        <p:spPr>
          <a:xfrm>
            <a:off x="8083296" y="2240280"/>
            <a:ext cx="3456432" cy="4023360"/>
          </a:xfrm>
          <a:prstGeom prst="roundRect">
            <a:avLst>
              <a:gd name="adj" fmla="val 2381"/>
            </a:avLst>
          </a:prstGeom>
          <a:solidFill>
            <a:srgbClr val="F1F4F8"/>
          </a:solidFill>
          <a:ln w="12700">
            <a:solidFill>
              <a:srgbClr val="F1F4F8"/>
            </a:solidFill>
            <a:prstDash val="solid"/>
          </a:ln>
          <a:effectLst>
            <a:outerShdw blurRad="127000" dist="635" dir="5400000" algn="bl" rotWithShape="0">
              <a:srgbClr val="9AA6B5">
                <a:alpha val="22000"/>
              </a:srgbClr>
            </a:outerShdw>
          </a:effectLst>
        </p:spPr>
        <p:txBody>
          <a:bodyPr/>
          <a:lstStyle/>
          <a:p>
            <a:endParaRPr lang="cs-CZ"/>
          </a:p>
        </p:txBody>
      </p:sp>
      <p:pic>
        <p:nvPicPr>
          <p:cNvPr id="21" name="Image 4" descr="/home/claude/perm_talk/figs/m_silico.png"/>
          <p:cNvPicPr>
            <a:picLocks noChangeAspect="1"/>
          </p:cNvPicPr>
          <p:nvPr/>
        </p:nvPicPr>
        <p:blipFill>
          <a:blip r:embed="rId7"/>
          <a:stretch>
            <a:fillRect/>
          </a:stretch>
        </p:blipFill>
        <p:spPr>
          <a:xfrm>
            <a:off x="8531352" y="2331720"/>
            <a:ext cx="2560320" cy="1636776"/>
          </a:xfrm>
          <a:prstGeom prst="rect">
            <a:avLst/>
          </a:prstGeom>
        </p:spPr>
      </p:pic>
      <p:sp>
        <p:nvSpPr>
          <p:cNvPr id="22" name="Shape 15"/>
          <p:cNvSpPr/>
          <p:nvPr/>
        </p:nvSpPr>
        <p:spPr>
          <a:xfrm>
            <a:off x="8357616" y="4114800"/>
            <a:ext cx="347472" cy="347472"/>
          </a:xfrm>
          <a:prstGeom prst="ellipse">
            <a:avLst/>
          </a:prstGeom>
          <a:solidFill>
            <a:srgbClr val="7D3C8C"/>
          </a:solidFill>
          <a:ln w="12700">
            <a:solidFill>
              <a:srgbClr val="7D3C8C"/>
            </a:solidFill>
            <a:prstDash val="solid"/>
          </a:ln>
        </p:spPr>
        <p:txBody>
          <a:bodyPr/>
          <a:lstStyle/>
          <a:p>
            <a:endParaRPr lang="cs-CZ"/>
          </a:p>
        </p:txBody>
      </p:sp>
      <p:sp>
        <p:nvSpPr>
          <p:cNvPr id="23" name="Text 16"/>
          <p:cNvSpPr txBox="1"/>
          <p:nvPr/>
        </p:nvSpPr>
        <p:spPr>
          <a:xfrm>
            <a:off x="8833104" y="4059936"/>
            <a:ext cx="2606040" cy="475488"/>
          </a:xfrm>
          <a:prstGeom prst="rect">
            <a:avLst/>
          </a:prstGeom>
          <a:noFill/>
          <a:ln/>
        </p:spPr>
        <p:txBody>
          <a:bodyPr wrap="square" lIns="0" tIns="0" rIns="0" bIns="0" rtlCol="0" anchor="ctr"/>
          <a:lstStyle/>
          <a:p>
            <a:pPr marL="0" indent="0">
              <a:buNone/>
            </a:pPr>
            <a:r>
              <a:rPr lang="en-US" sz="2300" b="1" dirty="0">
                <a:solidFill>
                  <a:srgbClr val="7D3C8C"/>
                </a:solidFill>
                <a:latin typeface="Calibri" pitchFamily="34" charset="0"/>
                <a:ea typeface="Calibri" pitchFamily="34" charset="-122"/>
                <a:cs typeface="Calibri" pitchFamily="34" charset="-120"/>
              </a:rPr>
              <a:t>In silico</a:t>
            </a:r>
            <a:endParaRPr lang="en-US" sz="2300" dirty="0"/>
          </a:p>
        </p:txBody>
      </p:sp>
      <p:sp>
        <p:nvSpPr>
          <p:cNvPr id="24" name="Text 17"/>
          <p:cNvSpPr txBox="1"/>
          <p:nvPr/>
        </p:nvSpPr>
        <p:spPr>
          <a:xfrm>
            <a:off x="8357616" y="4626864"/>
            <a:ext cx="2926080" cy="1188720"/>
          </a:xfrm>
          <a:prstGeom prst="rect">
            <a:avLst/>
          </a:prstGeom>
          <a:noFill/>
          <a:ln/>
        </p:spPr>
        <p:txBody>
          <a:bodyPr wrap="square" lIns="0" tIns="0" rIns="0" bIns="0" rtlCol="0" anchor="ctr"/>
          <a:lstStyle/>
          <a:p>
            <a:pPr marL="342900" indent="-342900">
              <a:lnSpc>
                <a:spcPts val="2600"/>
              </a:lnSpc>
              <a:spcAft>
                <a:spcPts val="400"/>
              </a:spcAft>
              <a:buSzPct val="100000"/>
              <a:buChar char="•"/>
            </a:pPr>
            <a:r>
              <a:rPr lang="en-US" sz="2000" dirty="0">
                <a:solidFill>
                  <a:srgbClr val="1C2231"/>
                </a:solidFill>
                <a:latin typeface="Calibri" pitchFamily="34" charset="0"/>
                <a:ea typeface="Calibri" pitchFamily="34" charset="-122"/>
                <a:cs typeface="Calibri" pitchFamily="34" charset="-120"/>
              </a:rPr>
              <a:t>COSMOperm</a:t>
            </a:r>
            <a:endParaRPr lang="en-US" sz="2000" dirty="0"/>
          </a:p>
          <a:p>
            <a:pPr marL="342900" indent="-342900">
              <a:lnSpc>
                <a:spcPts val="2600"/>
              </a:lnSpc>
              <a:spcAft>
                <a:spcPts val="400"/>
              </a:spcAft>
              <a:buSzPct val="100000"/>
              <a:buChar char="•"/>
            </a:pPr>
            <a:r>
              <a:rPr lang="en-US" sz="2000" dirty="0">
                <a:solidFill>
                  <a:srgbClr val="1C2231"/>
                </a:solidFill>
                <a:latin typeface="Calibri" pitchFamily="34" charset="0"/>
                <a:ea typeface="Calibri" pitchFamily="34" charset="-122"/>
                <a:cs typeface="Calibri" pitchFamily="34" charset="-120"/>
              </a:rPr>
              <a:t>PerMM</a:t>
            </a:r>
            <a:endParaRPr lang="en-US" sz="2000" dirty="0"/>
          </a:p>
          <a:p>
            <a:pPr marL="342900" indent="-342900">
              <a:lnSpc>
                <a:spcPts val="2600"/>
              </a:lnSpc>
              <a:spcAft>
                <a:spcPts val="400"/>
              </a:spcAft>
              <a:buSzPct val="100000"/>
              <a:buChar char="•"/>
            </a:pPr>
            <a:r>
              <a:rPr lang="en-US" sz="2000" dirty="0">
                <a:solidFill>
                  <a:srgbClr val="1C2231"/>
                </a:solidFill>
                <a:latin typeface="Calibri" pitchFamily="34" charset="0"/>
                <a:ea typeface="Calibri" pitchFamily="34" charset="-122"/>
                <a:cs typeface="Calibri" pitchFamily="34" charset="-120"/>
              </a:rPr>
              <a:t>MD · QSAR · ML</a:t>
            </a:r>
            <a:endParaRPr lang="en-US" sz="2000" dirty="0"/>
          </a:p>
        </p:txBody>
      </p:sp>
      <p:sp>
        <p:nvSpPr>
          <p:cNvPr id="25" name="Text 18"/>
          <p:cNvSpPr txBox="1"/>
          <p:nvPr/>
        </p:nvSpPr>
        <p:spPr>
          <a:xfrm>
            <a:off x="8357616" y="5815584"/>
            <a:ext cx="2926080" cy="384048"/>
          </a:xfrm>
          <a:prstGeom prst="rect">
            <a:avLst/>
          </a:prstGeom>
          <a:noFill/>
          <a:ln/>
        </p:spPr>
        <p:txBody>
          <a:bodyPr wrap="square" lIns="0" tIns="0" rIns="0" bIns="0" rtlCol="0" anchor="ctr"/>
          <a:lstStyle/>
          <a:p>
            <a:pPr marL="0" indent="0">
              <a:buNone/>
            </a:pPr>
            <a:r>
              <a:rPr lang="en-US" sz="2000" b="1" i="1" dirty="0">
                <a:solidFill>
                  <a:srgbClr val="7D3C8C"/>
                </a:solidFill>
                <a:latin typeface="Calibri" pitchFamily="34" charset="0"/>
                <a:ea typeface="Calibri" pitchFamily="34" charset="-122"/>
                <a:cs typeface="Calibri" pitchFamily="34" charset="-120"/>
              </a:rPr>
              <a:t>Intrinsic permeability</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F2A44"/>
        </a:solidFill>
        <a:effectLst/>
      </p:bgPr>
    </p:bg>
    <p:spTree>
      <p:nvGrpSpPr>
        <p:cNvPr id="1" name=""/>
        <p:cNvGrpSpPr/>
        <p:nvPr/>
      </p:nvGrpSpPr>
      <p:grpSpPr>
        <a:xfrm>
          <a:off x="0" y="0"/>
          <a:ext cx="0" cy="0"/>
          <a:chOff x="0" y="0"/>
          <a:chExt cx="0" cy="0"/>
        </a:xfrm>
      </p:grpSpPr>
      <p:sp>
        <p:nvSpPr>
          <p:cNvPr id="2" name="Shape 0"/>
          <p:cNvSpPr/>
          <p:nvPr/>
        </p:nvSpPr>
        <p:spPr>
          <a:xfrm>
            <a:off x="10394899" y="137160"/>
            <a:ext cx="1266444" cy="621792"/>
          </a:xfrm>
          <a:prstGeom prst="roundRect">
            <a:avLst>
              <a:gd name="adj" fmla="val 7353"/>
            </a:avLst>
          </a:prstGeom>
          <a:solidFill>
            <a:srgbClr val="FFFFFF"/>
          </a:solidFill>
          <a:ln w="12700">
            <a:solidFill>
              <a:srgbClr val="FFFFFF"/>
            </a:solidFill>
            <a:prstDash val="solid"/>
          </a:ln>
        </p:spPr>
        <p:txBody>
          <a:bodyPr/>
          <a:lstStyle/>
          <a:p>
            <a:endParaRPr lang="cs-CZ"/>
          </a:p>
        </p:txBody>
      </p:sp>
      <p:pic>
        <p:nvPicPr>
          <p:cNvPr id="3" name="Image 0" descr="/home/claude/perm_talk/figs/brand_shield.png"/>
          <p:cNvPicPr>
            <a:picLocks noChangeAspect="1"/>
          </p:cNvPicPr>
          <p:nvPr/>
        </p:nvPicPr>
        <p:blipFill>
          <a:blip r:embed="rId3"/>
          <a:stretch>
            <a:fillRect/>
          </a:stretch>
        </p:blipFill>
        <p:spPr>
          <a:xfrm>
            <a:off x="10522915" y="237744"/>
            <a:ext cx="448056" cy="420624"/>
          </a:xfrm>
          <a:prstGeom prst="rect">
            <a:avLst/>
          </a:prstGeom>
        </p:spPr>
      </p:pic>
      <p:pic>
        <p:nvPicPr>
          <p:cNvPr id="4" name="Image 1" descr="/home/claude/perm_talk/figs/brand_phix.png"/>
          <p:cNvPicPr>
            <a:picLocks noChangeAspect="1"/>
          </p:cNvPicPr>
          <p:nvPr/>
        </p:nvPicPr>
        <p:blipFill>
          <a:blip r:embed="rId4"/>
          <a:stretch>
            <a:fillRect/>
          </a:stretch>
        </p:blipFill>
        <p:spPr>
          <a:xfrm>
            <a:off x="11098987" y="237744"/>
            <a:ext cx="434340" cy="420624"/>
          </a:xfrm>
          <a:prstGeom prst="rect">
            <a:avLst/>
          </a:prstGeom>
        </p:spPr>
      </p:pic>
      <p:sp>
        <p:nvSpPr>
          <p:cNvPr id="5" name="Text 1"/>
          <p:cNvSpPr txBox="1"/>
          <p:nvPr/>
        </p:nvSpPr>
        <p:spPr>
          <a:xfrm>
            <a:off x="658368" y="585216"/>
            <a:ext cx="8229600" cy="384048"/>
          </a:xfrm>
          <a:prstGeom prst="rect">
            <a:avLst/>
          </a:prstGeom>
          <a:noFill/>
          <a:ln/>
        </p:spPr>
        <p:txBody>
          <a:bodyPr wrap="square" lIns="0" tIns="0" rIns="0" bIns="0" rtlCol="0" anchor="ctr"/>
          <a:lstStyle/>
          <a:p>
            <a:pPr marL="0" indent="0">
              <a:buNone/>
            </a:pPr>
            <a:r>
              <a:rPr lang="en-US" sz="1700" b="1" kern="0" spc="220" dirty="0">
                <a:solidFill>
                  <a:srgbClr val="56A9B8"/>
                </a:solidFill>
                <a:latin typeface="Calibri" pitchFamily="34" charset="0"/>
                <a:ea typeface="Calibri" pitchFamily="34" charset="-122"/>
                <a:cs typeface="Calibri" pitchFamily="34" charset="-120"/>
              </a:rPr>
              <a:t>SO WHY IS THIS HARD?</a:t>
            </a:r>
            <a:endParaRPr lang="en-US" sz="1700" dirty="0"/>
          </a:p>
        </p:txBody>
      </p:sp>
      <p:sp>
        <p:nvSpPr>
          <p:cNvPr id="6" name="Text 2"/>
          <p:cNvSpPr txBox="1"/>
          <p:nvPr/>
        </p:nvSpPr>
        <p:spPr>
          <a:xfrm>
            <a:off x="658368" y="987552"/>
            <a:ext cx="10874959" cy="914400"/>
          </a:xfrm>
          <a:prstGeom prst="rect">
            <a:avLst/>
          </a:prstGeom>
          <a:noFill/>
          <a:ln/>
        </p:spPr>
        <p:txBody>
          <a:bodyPr wrap="square" lIns="0" tIns="0" rIns="0" bIns="0" rtlCol="0" anchor="ctr"/>
          <a:lstStyle/>
          <a:p>
            <a:pPr marL="0" indent="0">
              <a:buNone/>
            </a:pPr>
            <a:r>
              <a:rPr lang="en-US" sz="4000" b="1" dirty="0">
                <a:solidFill>
                  <a:srgbClr val="FFFFFF"/>
                </a:solidFill>
                <a:latin typeface="Calibri" pitchFamily="34" charset="0"/>
                <a:ea typeface="Calibri" pitchFamily="34" charset="-122"/>
                <a:cs typeface="Calibri" pitchFamily="34" charset="-120"/>
              </a:rPr>
              <a:t>Comparing the numbers is the problem</a:t>
            </a:r>
            <a:endParaRPr lang="en-US" sz="4000" dirty="0"/>
          </a:p>
        </p:txBody>
      </p:sp>
      <p:sp>
        <p:nvSpPr>
          <p:cNvPr id="7" name="Shape 3"/>
          <p:cNvSpPr/>
          <p:nvPr/>
        </p:nvSpPr>
        <p:spPr>
          <a:xfrm>
            <a:off x="658368" y="2377440"/>
            <a:ext cx="5212080" cy="1783080"/>
          </a:xfrm>
          <a:prstGeom prst="roundRect">
            <a:avLst>
              <a:gd name="adj" fmla="val 4615"/>
            </a:avLst>
          </a:prstGeom>
          <a:solidFill>
            <a:srgbClr val="17395A"/>
          </a:solidFill>
          <a:ln w="12700">
            <a:solidFill>
              <a:srgbClr val="17395A"/>
            </a:solidFill>
            <a:prstDash val="solid"/>
          </a:ln>
        </p:spPr>
        <p:txBody>
          <a:bodyPr/>
          <a:lstStyle/>
          <a:p>
            <a:endParaRPr lang="cs-CZ"/>
          </a:p>
        </p:txBody>
      </p:sp>
      <p:sp>
        <p:nvSpPr>
          <p:cNvPr id="8" name="Text 4"/>
          <p:cNvSpPr txBox="1"/>
          <p:nvPr/>
        </p:nvSpPr>
        <p:spPr>
          <a:xfrm>
            <a:off x="1024128" y="2578608"/>
            <a:ext cx="4572000" cy="457200"/>
          </a:xfrm>
          <a:prstGeom prst="rect">
            <a:avLst/>
          </a:prstGeom>
          <a:noFill/>
          <a:ln/>
        </p:spPr>
        <p:txBody>
          <a:bodyPr wrap="square" lIns="0" tIns="0" rIns="0" bIns="0" rtlCol="0" anchor="ctr"/>
          <a:lstStyle/>
          <a:p>
            <a:pPr marL="0" indent="0">
              <a:buNone/>
            </a:pPr>
            <a:r>
              <a:rPr lang="en-US" sz="2300" b="1" dirty="0">
                <a:solidFill>
                  <a:srgbClr val="56A9B8"/>
                </a:solidFill>
                <a:latin typeface="Calibri" pitchFamily="34" charset="0"/>
                <a:ea typeface="Calibri" pitchFamily="34" charset="-122"/>
                <a:cs typeface="Calibri" pitchFamily="34" charset="-120"/>
              </a:rPr>
              <a:t>Scattered</a:t>
            </a:r>
            <a:endParaRPr lang="en-US" sz="2300" dirty="0"/>
          </a:p>
        </p:txBody>
      </p:sp>
      <p:sp>
        <p:nvSpPr>
          <p:cNvPr id="9" name="Text 5"/>
          <p:cNvSpPr txBox="1"/>
          <p:nvPr/>
        </p:nvSpPr>
        <p:spPr>
          <a:xfrm>
            <a:off x="1024128" y="3108960"/>
            <a:ext cx="4526280" cy="914400"/>
          </a:xfrm>
          <a:prstGeom prst="rect">
            <a:avLst/>
          </a:prstGeom>
          <a:noFill/>
          <a:ln/>
        </p:spPr>
        <p:txBody>
          <a:bodyPr wrap="square" lIns="0" tIns="0" rIns="0" bIns="0" rtlCol="0" anchor="ctr"/>
          <a:lstStyle/>
          <a:p>
            <a:pPr marL="0" indent="0">
              <a:lnSpc>
                <a:spcPts val="2600"/>
              </a:lnSpc>
              <a:buNone/>
            </a:pPr>
            <a:r>
              <a:rPr lang="en-US" sz="2000" dirty="0">
                <a:solidFill>
                  <a:srgbClr val="CFDDE9"/>
                </a:solidFill>
                <a:latin typeface="Calibri" pitchFamily="34" charset="0"/>
                <a:ea typeface="Calibri" pitchFamily="34" charset="-122"/>
                <a:cs typeface="Calibri" pitchFamily="34" charset="-120"/>
              </a:rPr>
              <a:t>Thousands of papers, a dozen unit conventions</a:t>
            </a:r>
            <a:endParaRPr lang="en-US" sz="2000" dirty="0"/>
          </a:p>
        </p:txBody>
      </p:sp>
      <p:sp>
        <p:nvSpPr>
          <p:cNvPr id="10" name="Shape 6"/>
          <p:cNvSpPr/>
          <p:nvPr/>
        </p:nvSpPr>
        <p:spPr>
          <a:xfrm>
            <a:off x="6327648" y="2377440"/>
            <a:ext cx="5212080" cy="1783080"/>
          </a:xfrm>
          <a:prstGeom prst="roundRect">
            <a:avLst>
              <a:gd name="adj" fmla="val 4615"/>
            </a:avLst>
          </a:prstGeom>
          <a:solidFill>
            <a:srgbClr val="17395A"/>
          </a:solidFill>
          <a:ln w="12700">
            <a:solidFill>
              <a:srgbClr val="17395A"/>
            </a:solidFill>
            <a:prstDash val="solid"/>
          </a:ln>
        </p:spPr>
        <p:txBody>
          <a:bodyPr/>
          <a:lstStyle/>
          <a:p>
            <a:endParaRPr lang="cs-CZ"/>
          </a:p>
        </p:txBody>
      </p:sp>
      <p:sp>
        <p:nvSpPr>
          <p:cNvPr id="11" name="Text 7"/>
          <p:cNvSpPr txBox="1"/>
          <p:nvPr/>
        </p:nvSpPr>
        <p:spPr>
          <a:xfrm>
            <a:off x="6693408" y="2578608"/>
            <a:ext cx="4572000" cy="457200"/>
          </a:xfrm>
          <a:prstGeom prst="rect">
            <a:avLst/>
          </a:prstGeom>
          <a:noFill/>
          <a:ln/>
        </p:spPr>
        <p:txBody>
          <a:bodyPr wrap="square" lIns="0" tIns="0" rIns="0" bIns="0" rtlCol="0" anchor="ctr"/>
          <a:lstStyle/>
          <a:p>
            <a:pPr marL="0" indent="0">
              <a:buNone/>
            </a:pPr>
            <a:r>
              <a:rPr lang="en-US" sz="2300" b="1" dirty="0">
                <a:solidFill>
                  <a:srgbClr val="56A9B8"/>
                </a:solidFill>
                <a:latin typeface="Calibri" pitchFamily="34" charset="0"/>
                <a:ea typeface="Calibri" pitchFamily="34" charset="-122"/>
                <a:cs typeface="Calibri" pitchFamily="34" charset="-120"/>
              </a:rPr>
              <a:t>Under-reported</a:t>
            </a:r>
            <a:endParaRPr lang="en-US" sz="2300" dirty="0"/>
          </a:p>
        </p:txBody>
      </p:sp>
      <p:sp>
        <p:nvSpPr>
          <p:cNvPr id="12" name="Text 8"/>
          <p:cNvSpPr txBox="1"/>
          <p:nvPr/>
        </p:nvSpPr>
        <p:spPr>
          <a:xfrm>
            <a:off x="6693408" y="3108960"/>
            <a:ext cx="4526280" cy="914400"/>
          </a:xfrm>
          <a:prstGeom prst="rect">
            <a:avLst/>
          </a:prstGeom>
          <a:noFill/>
          <a:ln/>
        </p:spPr>
        <p:txBody>
          <a:bodyPr wrap="square" lIns="0" tIns="0" rIns="0" bIns="0" rtlCol="0" anchor="ctr"/>
          <a:lstStyle/>
          <a:p>
            <a:pPr marL="0" indent="0">
              <a:lnSpc>
                <a:spcPts val="2600"/>
              </a:lnSpc>
              <a:buNone/>
            </a:pPr>
            <a:r>
              <a:rPr lang="en-US" sz="2000" dirty="0">
                <a:solidFill>
                  <a:srgbClr val="CFDDE9"/>
                </a:solidFill>
                <a:latin typeface="Calibri" pitchFamily="34" charset="0"/>
                <a:ea typeface="Calibri" pitchFamily="34" charset="-122"/>
                <a:cs typeface="Calibri" pitchFamily="34" charset="-120"/>
              </a:rPr>
              <a:t>pH, temperature, direction and stirring missing</a:t>
            </a:r>
            <a:endParaRPr lang="en-US" sz="2000" dirty="0"/>
          </a:p>
        </p:txBody>
      </p:sp>
      <p:sp>
        <p:nvSpPr>
          <p:cNvPr id="13" name="Shape 9"/>
          <p:cNvSpPr/>
          <p:nvPr/>
        </p:nvSpPr>
        <p:spPr>
          <a:xfrm>
            <a:off x="658368" y="4389120"/>
            <a:ext cx="5212080" cy="1783080"/>
          </a:xfrm>
          <a:prstGeom prst="roundRect">
            <a:avLst>
              <a:gd name="adj" fmla="val 4615"/>
            </a:avLst>
          </a:prstGeom>
          <a:solidFill>
            <a:srgbClr val="17395A"/>
          </a:solidFill>
          <a:ln w="12700">
            <a:solidFill>
              <a:srgbClr val="17395A"/>
            </a:solidFill>
            <a:prstDash val="solid"/>
          </a:ln>
        </p:spPr>
        <p:txBody>
          <a:bodyPr/>
          <a:lstStyle/>
          <a:p>
            <a:endParaRPr lang="cs-CZ"/>
          </a:p>
        </p:txBody>
      </p:sp>
      <p:sp>
        <p:nvSpPr>
          <p:cNvPr id="14" name="Text 10"/>
          <p:cNvSpPr txBox="1"/>
          <p:nvPr/>
        </p:nvSpPr>
        <p:spPr>
          <a:xfrm>
            <a:off x="1024128" y="4590288"/>
            <a:ext cx="4572000" cy="457200"/>
          </a:xfrm>
          <a:prstGeom prst="rect">
            <a:avLst/>
          </a:prstGeom>
          <a:noFill/>
          <a:ln/>
        </p:spPr>
        <p:txBody>
          <a:bodyPr wrap="square" lIns="0" tIns="0" rIns="0" bIns="0" rtlCol="0" anchor="ctr"/>
          <a:lstStyle/>
          <a:p>
            <a:pPr marL="0" indent="0">
              <a:buNone/>
            </a:pPr>
            <a:r>
              <a:rPr lang="en-US" sz="2300" b="1" dirty="0">
                <a:solidFill>
                  <a:srgbClr val="56A9B8"/>
                </a:solidFill>
                <a:latin typeface="Calibri" pitchFamily="34" charset="0"/>
                <a:ea typeface="Calibri" pitchFamily="34" charset="-122"/>
                <a:cs typeface="Calibri" pitchFamily="34" charset="-120"/>
              </a:rPr>
              <a:t>Conflated</a:t>
            </a:r>
            <a:endParaRPr lang="en-US" sz="2300" dirty="0"/>
          </a:p>
        </p:txBody>
      </p:sp>
      <p:sp>
        <p:nvSpPr>
          <p:cNvPr id="15" name="Text 11"/>
          <p:cNvSpPr txBox="1"/>
          <p:nvPr/>
        </p:nvSpPr>
        <p:spPr>
          <a:xfrm>
            <a:off x="1024128" y="5120640"/>
            <a:ext cx="4526280" cy="914400"/>
          </a:xfrm>
          <a:prstGeom prst="rect">
            <a:avLst/>
          </a:prstGeom>
          <a:noFill/>
          <a:ln/>
        </p:spPr>
        <p:txBody>
          <a:bodyPr wrap="square" lIns="0" tIns="0" rIns="0" bIns="0" rtlCol="0" anchor="ctr"/>
          <a:lstStyle/>
          <a:p>
            <a:pPr marL="0" indent="0">
              <a:lnSpc>
                <a:spcPts val="2600"/>
              </a:lnSpc>
              <a:buNone/>
            </a:pPr>
            <a:r>
              <a:rPr lang="en-US" sz="2000" dirty="0">
                <a:solidFill>
                  <a:srgbClr val="CFDDE9"/>
                </a:solidFill>
                <a:latin typeface="Calibri" pitchFamily="34" charset="0"/>
                <a:ea typeface="Calibri" pitchFamily="34" charset="-122"/>
                <a:cs typeface="Calibri" pitchFamily="34" charset="-120"/>
              </a:rPr>
              <a:t>One word for two quantities, orders of magnitude apart</a:t>
            </a:r>
            <a:endParaRPr lang="en-US" sz="2000" dirty="0"/>
          </a:p>
        </p:txBody>
      </p:sp>
      <p:sp>
        <p:nvSpPr>
          <p:cNvPr id="16" name="Shape 12"/>
          <p:cNvSpPr/>
          <p:nvPr/>
        </p:nvSpPr>
        <p:spPr>
          <a:xfrm>
            <a:off x="6327648" y="4389120"/>
            <a:ext cx="5212080" cy="1783080"/>
          </a:xfrm>
          <a:prstGeom prst="roundRect">
            <a:avLst>
              <a:gd name="adj" fmla="val 4615"/>
            </a:avLst>
          </a:prstGeom>
          <a:solidFill>
            <a:srgbClr val="17395A"/>
          </a:solidFill>
          <a:ln w="12700">
            <a:solidFill>
              <a:srgbClr val="17395A"/>
            </a:solidFill>
            <a:prstDash val="solid"/>
          </a:ln>
        </p:spPr>
        <p:txBody>
          <a:bodyPr/>
          <a:lstStyle/>
          <a:p>
            <a:endParaRPr lang="cs-CZ"/>
          </a:p>
        </p:txBody>
      </p:sp>
      <p:sp>
        <p:nvSpPr>
          <p:cNvPr id="17" name="Text 13"/>
          <p:cNvSpPr txBox="1"/>
          <p:nvPr/>
        </p:nvSpPr>
        <p:spPr>
          <a:xfrm>
            <a:off x="6693408" y="4590288"/>
            <a:ext cx="4572000" cy="457200"/>
          </a:xfrm>
          <a:prstGeom prst="rect">
            <a:avLst/>
          </a:prstGeom>
          <a:noFill/>
          <a:ln/>
        </p:spPr>
        <p:txBody>
          <a:bodyPr wrap="square" lIns="0" tIns="0" rIns="0" bIns="0" rtlCol="0" anchor="ctr"/>
          <a:lstStyle/>
          <a:p>
            <a:pPr marL="0" indent="0">
              <a:buNone/>
            </a:pPr>
            <a:r>
              <a:rPr lang="en-US" sz="2300" b="1" dirty="0">
                <a:solidFill>
                  <a:srgbClr val="56A9B8"/>
                </a:solidFill>
                <a:latin typeface="Calibri" pitchFamily="34" charset="0"/>
                <a:ea typeface="Calibri" pitchFamily="34" charset="-122"/>
                <a:cs typeface="Calibri" pitchFamily="34" charset="-120"/>
              </a:rPr>
              <a:t>Reused anyway</a:t>
            </a:r>
            <a:endParaRPr lang="en-US" sz="2300" dirty="0"/>
          </a:p>
        </p:txBody>
      </p:sp>
      <p:sp>
        <p:nvSpPr>
          <p:cNvPr id="18" name="Text 14"/>
          <p:cNvSpPr txBox="1"/>
          <p:nvPr/>
        </p:nvSpPr>
        <p:spPr>
          <a:xfrm>
            <a:off x="6693408" y="5120640"/>
            <a:ext cx="4526280" cy="914400"/>
          </a:xfrm>
          <a:prstGeom prst="rect">
            <a:avLst/>
          </a:prstGeom>
          <a:noFill/>
          <a:ln/>
        </p:spPr>
        <p:txBody>
          <a:bodyPr wrap="square" lIns="0" tIns="0" rIns="0" bIns="0" rtlCol="0" anchor="ctr"/>
          <a:lstStyle/>
          <a:p>
            <a:pPr marL="0" indent="0">
              <a:lnSpc>
                <a:spcPts val="2600"/>
              </a:lnSpc>
              <a:buNone/>
            </a:pPr>
            <a:r>
              <a:rPr lang="en-US" sz="2000" dirty="0">
                <a:solidFill>
                  <a:srgbClr val="CFDDE9"/>
                </a:solidFill>
                <a:latin typeface="Calibri" pitchFamily="34" charset="0"/>
                <a:ea typeface="Calibri" pitchFamily="34" charset="-122"/>
                <a:cs typeface="Calibri" pitchFamily="34" charset="-120"/>
              </a:rPr>
              <a:t>ML models are trained on pooled sets that mix them</a:t>
            </a:r>
            <a:endParaRPr lang="en-US"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47472"/>
            <a:ext cx="201168" cy="201168"/>
          </a:xfrm>
          <a:prstGeom prst="ellipse">
            <a:avLst/>
          </a:prstGeom>
          <a:solidFill>
            <a:srgbClr val="1F7A8C"/>
          </a:solidFill>
          <a:ln w="12700">
            <a:solidFill>
              <a:srgbClr val="1F7A8C"/>
            </a:solidFill>
            <a:prstDash val="solid"/>
          </a:ln>
        </p:spPr>
        <p:txBody>
          <a:bodyPr/>
          <a:lstStyle/>
          <a:p>
            <a:endParaRPr lang="cs-CZ"/>
          </a:p>
        </p:txBody>
      </p:sp>
      <p:sp>
        <p:nvSpPr>
          <p:cNvPr id="3" name="Text 1"/>
          <p:cNvSpPr txBox="1"/>
          <p:nvPr/>
        </p:nvSpPr>
        <p:spPr>
          <a:xfrm>
            <a:off x="978408" y="256032"/>
            <a:ext cx="8229600" cy="365760"/>
          </a:xfrm>
          <a:prstGeom prst="rect">
            <a:avLst/>
          </a:prstGeom>
          <a:noFill/>
          <a:ln/>
        </p:spPr>
        <p:txBody>
          <a:bodyPr wrap="square" lIns="0" tIns="0" rIns="0" bIns="0" rtlCol="0" anchor="ctr"/>
          <a:lstStyle/>
          <a:p>
            <a:pPr marL="0" indent="0">
              <a:buNone/>
            </a:pPr>
            <a:r>
              <a:rPr lang="en-US" sz="1700" b="1" kern="0" spc="160" dirty="0">
                <a:solidFill>
                  <a:srgbClr val="1F7A8C"/>
                </a:solidFill>
                <a:latin typeface="Calibri" pitchFamily="34" charset="0"/>
                <a:ea typeface="Calibri" pitchFamily="34" charset="-122"/>
                <a:cs typeface="Calibri" pitchFamily="34" charset="-120"/>
              </a:rPr>
              <a:t>THE LENS</a:t>
            </a:r>
            <a:endParaRPr lang="en-US" sz="1700" dirty="0"/>
          </a:p>
        </p:txBody>
      </p:sp>
      <p:sp>
        <p:nvSpPr>
          <p:cNvPr id="4" name="Text 2"/>
          <p:cNvSpPr txBox="1"/>
          <p:nvPr/>
        </p:nvSpPr>
        <p:spPr>
          <a:xfrm>
            <a:off x="658368" y="1645920"/>
            <a:ext cx="10874959" cy="457200"/>
          </a:xfrm>
          <a:prstGeom prst="rect">
            <a:avLst/>
          </a:prstGeom>
          <a:noFill/>
          <a:ln/>
        </p:spPr>
        <p:txBody>
          <a:bodyPr wrap="square" lIns="0" tIns="0" rIns="0" bIns="0" rtlCol="0" anchor="ctr"/>
          <a:lstStyle/>
          <a:p>
            <a:pPr marL="0" indent="0">
              <a:buNone/>
            </a:pPr>
            <a:r>
              <a:rPr lang="en-US" sz="2100" dirty="0">
                <a:solidFill>
                  <a:srgbClr val="5D6779"/>
                </a:solidFill>
                <a:latin typeface="Calibri" pitchFamily="34" charset="0"/>
                <a:ea typeface="Calibri" pitchFamily="34" charset="-122"/>
                <a:cs typeface="Calibri" pitchFamily="34" charset="-120"/>
              </a:rPr>
              <a:t>Open and curated, built for molecule–membrane and molecule–transporter data</a:t>
            </a:r>
            <a:endParaRPr lang="en-US" sz="2100" dirty="0"/>
          </a:p>
        </p:txBody>
      </p:sp>
      <p:pic>
        <p:nvPicPr>
          <p:cNvPr id="5" name="Image 0" descr="/home/claude/perm_talk/figs/brand_shield.png"/>
          <p:cNvPicPr>
            <a:picLocks noChangeAspect="1"/>
          </p:cNvPicPr>
          <p:nvPr/>
        </p:nvPicPr>
        <p:blipFill>
          <a:blip r:embed="rId3"/>
          <a:stretch>
            <a:fillRect/>
          </a:stretch>
        </p:blipFill>
        <p:spPr>
          <a:xfrm>
            <a:off x="10522915" y="237744"/>
            <a:ext cx="448056" cy="420624"/>
          </a:xfrm>
          <a:prstGeom prst="rect">
            <a:avLst/>
          </a:prstGeom>
        </p:spPr>
      </p:pic>
      <p:pic>
        <p:nvPicPr>
          <p:cNvPr id="6" name="Image 1" descr="/home/claude/perm_talk/figs/brand_phix.png"/>
          <p:cNvPicPr>
            <a:picLocks noChangeAspect="1"/>
          </p:cNvPicPr>
          <p:nvPr/>
        </p:nvPicPr>
        <p:blipFill>
          <a:blip r:embed="rId4"/>
          <a:stretch>
            <a:fillRect/>
          </a:stretch>
        </p:blipFill>
        <p:spPr>
          <a:xfrm>
            <a:off x="11098987" y="237744"/>
            <a:ext cx="434340" cy="420624"/>
          </a:xfrm>
          <a:prstGeom prst="rect">
            <a:avLst/>
          </a:prstGeom>
        </p:spPr>
      </p:pic>
      <p:pic>
        <p:nvPicPr>
          <p:cNvPr id="7" name="Image 2" descr="/home/claude/perm_talk/figs/brand_molmedb.png"/>
          <p:cNvPicPr>
            <a:picLocks noChangeAspect="1"/>
          </p:cNvPicPr>
          <p:nvPr/>
        </p:nvPicPr>
        <p:blipFill>
          <a:blip r:embed="rId5"/>
          <a:stretch>
            <a:fillRect/>
          </a:stretch>
        </p:blipFill>
        <p:spPr>
          <a:xfrm>
            <a:off x="658368" y="804672"/>
            <a:ext cx="2116088" cy="676656"/>
          </a:xfrm>
          <a:prstGeom prst="rect">
            <a:avLst/>
          </a:prstGeom>
        </p:spPr>
      </p:pic>
      <p:sp>
        <p:nvSpPr>
          <p:cNvPr id="8" name="Text 3"/>
          <p:cNvSpPr txBox="1"/>
          <p:nvPr/>
        </p:nvSpPr>
        <p:spPr>
          <a:xfrm>
            <a:off x="2774456" y="731520"/>
            <a:ext cx="7814296" cy="896112"/>
          </a:xfrm>
          <a:prstGeom prst="rect">
            <a:avLst/>
          </a:prstGeom>
          <a:noFill/>
          <a:ln/>
        </p:spPr>
        <p:txBody>
          <a:bodyPr wrap="square" lIns="0" tIns="0" rIns="0" bIns="0" rtlCol="0" anchor="ctr"/>
          <a:lstStyle/>
          <a:p>
            <a:pPr marL="0" indent="0">
              <a:buNone/>
            </a:pPr>
            <a:r>
              <a:rPr lang="en-US" sz="4000" b="1" dirty="0">
                <a:solidFill>
                  <a:srgbClr val="123A63"/>
                </a:solidFill>
                <a:latin typeface="Calibri" pitchFamily="34" charset="0"/>
                <a:ea typeface="Calibri" pitchFamily="34" charset="-122"/>
                <a:cs typeface="Calibri" pitchFamily="34" charset="-120"/>
              </a:rPr>
              <a:t>— Molecules on Membranes</a:t>
            </a:r>
            <a:endParaRPr lang="en-US" sz="4000" dirty="0"/>
          </a:p>
        </p:txBody>
      </p:sp>
      <p:sp>
        <p:nvSpPr>
          <p:cNvPr id="9" name="Shape 4"/>
          <p:cNvSpPr/>
          <p:nvPr/>
        </p:nvSpPr>
        <p:spPr>
          <a:xfrm>
            <a:off x="658368" y="2240280"/>
            <a:ext cx="2560320" cy="1335024"/>
          </a:xfrm>
          <a:prstGeom prst="roundRect">
            <a:avLst>
              <a:gd name="adj" fmla="val 6164"/>
            </a:avLst>
          </a:prstGeom>
          <a:solidFill>
            <a:srgbClr val="F1F4F8"/>
          </a:solidFill>
          <a:ln w="12700">
            <a:solidFill>
              <a:srgbClr val="F1F4F8"/>
            </a:solidFill>
            <a:prstDash val="solid"/>
          </a:ln>
          <a:effectLst>
            <a:outerShdw blurRad="127000" dist="635" dir="5400000" algn="bl" rotWithShape="0">
              <a:srgbClr val="9AA6B5">
                <a:alpha val="22000"/>
              </a:srgbClr>
            </a:outerShdw>
          </a:effectLst>
        </p:spPr>
        <p:txBody>
          <a:bodyPr/>
          <a:lstStyle/>
          <a:p>
            <a:endParaRPr lang="cs-CZ"/>
          </a:p>
        </p:txBody>
      </p:sp>
      <p:sp>
        <p:nvSpPr>
          <p:cNvPr id="10" name="Text 5"/>
          <p:cNvSpPr txBox="1"/>
          <p:nvPr/>
        </p:nvSpPr>
        <p:spPr>
          <a:xfrm>
            <a:off x="786384" y="2340864"/>
            <a:ext cx="2304288" cy="676656"/>
          </a:xfrm>
          <a:prstGeom prst="rect">
            <a:avLst/>
          </a:prstGeom>
          <a:noFill/>
          <a:ln/>
        </p:spPr>
        <p:txBody>
          <a:bodyPr wrap="square" lIns="0" tIns="0" rIns="0" bIns="0" rtlCol="0" anchor="ctr"/>
          <a:lstStyle/>
          <a:p>
            <a:pPr marL="0" indent="0" algn="ctr">
              <a:buNone/>
            </a:pPr>
            <a:r>
              <a:rPr lang="en-US" sz="3400" b="1" dirty="0">
                <a:solidFill>
                  <a:srgbClr val="123A63"/>
                </a:solidFill>
                <a:latin typeface="Calibri" pitchFamily="34" charset="0"/>
                <a:ea typeface="Calibri" pitchFamily="34" charset="-122"/>
                <a:cs typeface="Calibri" pitchFamily="34" charset="-120"/>
              </a:rPr>
              <a:t>&gt; 900,000</a:t>
            </a:r>
            <a:endParaRPr lang="en-US" sz="3400" dirty="0"/>
          </a:p>
        </p:txBody>
      </p:sp>
      <p:sp>
        <p:nvSpPr>
          <p:cNvPr id="11" name="Text 6"/>
          <p:cNvSpPr txBox="1"/>
          <p:nvPr/>
        </p:nvSpPr>
        <p:spPr>
          <a:xfrm>
            <a:off x="786384" y="3017520"/>
            <a:ext cx="2304288" cy="402336"/>
          </a:xfrm>
          <a:prstGeom prst="rect">
            <a:avLst/>
          </a:prstGeom>
          <a:noFill/>
          <a:ln/>
        </p:spPr>
        <p:txBody>
          <a:bodyPr wrap="square" lIns="0" tIns="0" rIns="0" bIns="0" rtlCol="0" anchor="ctr"/>
          <a:lstStyle/>
          <a:p>
            <a:pPr marL="0" indent="0" algn="ctr">
              <a:buNone/>
            </a:pPr>
            <a:r>
              <a:rPr lang="en-US" sz="1700" dirty="0">
                <a:solidFill>
                  <a:srgbClr val="5D6779"/>
                </a:solidFill>
                <a:latin typeface="Calibri" pitchFamily="34" charset="0"/>
                <a:ea typeface="Calibri" pitchFamily="34" charset="-122"/>
                <a:cs typeface="Calibri" pitchFamily="34" charset="-120"/>
              </a:rPr>
              <a:t>interactions</a:t>
            </a:r>
            <a:endParaRPr lang="en-US" sz="1700" dirty="0"/>
          </a:p>
        </p:txBody>
      </p:sp>
      <p:sp>
        <p:nvSpPr>
          <p:cNvPr id="12" name="Shape 7"/>
          <p:cNvSpPr/>
          <p:nvPr/>
        </p:nvSpPr>
        <p:spPr>
          <a:xfrm>
            <a:off x="3447288" y="2240280"/>
            <a:ext cx="2560320" cy="1335024"/>
          </a:xfrm>
          <a:prstGeom prst="roundRect">
            <a:avLst>
              <a:gd name="adj" fmla="val 6164"/>
            </a:avLst>
          </a:prstGeom>
          <a:solidFill>
            <a:srgbClr val="F1F4F8"/>
          </a:solidFill>
          <a:ln w="12700">
            <a:solidFill>
              <a:srgbClr val="F1F4F8"/>
            </a:solidFill>
            <a:prstDash val="solid"/>
          </a:ln>
          <a:effectLst>
            <a:outerShdw blurRad="127000" dist="635" dir="5400000" algn="bl" rotWithShape="0">
              <a:srgbClr val="9AA6B5">
                <a:alpha val="22000"/>
              </a:srgbClr>
            </a:outerShdw>
          </a:effectLst>
        </p:spPr>
        <p:txBody>
          <a:bodyPr/>
          <a:lstStyle/>
          <a:p>
            <a:endParaRPr lang="cs-CZ"/>
          </a:p>
        </p:txBody>
      </p:sp>
      <p:sp>
        <p:nvSpPr>
          <p:cNvPr id="13" name="Text 8"/>
          <p:cNvSpPr txBox="1"/>
          <p:nvPr/>
        </p:nvSpPr>
        <p:spPr>
          <a:xfrm>
            <a:off x="3575304" y="2340864"/>
            <a:ext cx="2304288" cy="676656"/>
          </a:xfrm>
          <a:prstGeom prst="rect">
            <a:avLst/>
          </a:prstGeom>
          <a:noFill/>
          <a:ln/>
        </p:spPr>
        <p:txBody>
          <a:bodyPr wrap="square" lIns="0" tIns="0" rIns="0" bIns="0" rtlCol="0" anchor="ctr"/>
          <a:lstStyle/>
          <a:p>
            <a:pPr marL="0" indent="0" algn="ctr">
              <a:buNone/>
            </a:pPr>
            <a:r>
              <a:rPr lang="en-US" sz="3400" b="1" dirty="0">
                <a:solidFill>
                  <a:srgbClr val="123A63"/>
                </a:solidFill>
                <a:latin typeface="Calibri" pitchFamily="34" charset="0"/>
                <a:ea typeface="Calibri" pitchFamily="34" charset="-122"/>
                <a:cs typeface="Calibri" pitchFamily="34" charset="-120"/>
              </a:rPr>
              <a:t>≈ 500,000</a:t>
            </a:r>
            <a:endParaRPr lang="en-US" sz="3400" dirty="0"/>
          </a:p>
        </p:txBody>
      </p:sp>
      <p:sp>
        <p:nvSpPr>
          <p:cNvPr id="14" name="Text 9"/>
          <p:cNvSpPr txBox="1"/>
          <p:nvPr/>
        </p:nvSpPr>
        <p:spPr>
          <a:xfrm>
            <a:off x="3575304" y="3017520"/>
            <a:ext cx="2304288" cy="402336"/>
          </a:xfrm>
          <a:prstGeom prst="rect">
            <a:avLst/>
          </a:prstGeom>
          <a:noFill/>
          <a:ln/>
        </p:spPr>
        <p:txBody>
          <a:bodyPr wrap="square" lIns="0" tIns="0" rIns="0" bIns="0" rtlCol="0" anchor="ctr"/>
          <a:lstStyle/>
          <a:p>
            <a:pPr marL="0" indent="0" algn="ctr">
              <a:buNone/>
            </a:pPr>
            <a:r>
              <a:rPr lang="en-US" sz="1700" dirty="0">
                <a:solidFill>
                  <a:srgbClr val="5D6779"/>
                </a:solidFill>
                <a:latin typeface="Calibri" pitchFamily="34" charset="0"/>
                <a:ea typeface="Calibri" pitchFamily="34" charset="-122"/>
                <a:cs typeface="Calibri" pitchFamily="34" charset="-120"/>
              </a:rPr>
              <a:t>molecules</a:t>
            </a:r>
            <a:endParaRPr lang="en-US" sz="1700" dirty="0"/>
          </a:p>
        </p:txBody>
      </p:sp>
      <p:sp>
        <p:nvSpPr>
          <p:cNvPr id="15" name="Shape 10"/>
          <p:cNvSpPr/>
          <p:nvPr/>
        </p:nvSpPr>
        <p:spPr>
          <a:xfrm>
            <a:off x="6236208" y="2240280"/>
            <a:ext cx="2560320" cy="1335024"/>
          </a:xfrm>
          <a:prstGeom prst="roundRect">
            <a:avLst>
              <a:gd name="adj" fmla="val 6164"/>
            </a:avLst>
          </a:prstGeom>
          <a:solidFill>
            <a:srgbClr val="F1F4F8"/>
          </a:solidFill>
          <a:ln w="12700">
            <a:solidFill>
              <a:srgbClr val="F1F4F8"/>
            </a:solidFill>
            <a:prstDash val="solid"/>
          </a:ln>
          <a:effectLst>
            <a:outerShdw blurRad="127000" dist="635" dir="5400000" algn="bl" rotWithShape="0">
              <a:srgbClr val="9AA6B5">
                <a:alpha val="22000"/>
              </a:srgbClr>
            </a:outerShdw>
          </a:effectLst>
        </p:spPr>
        <p:txBody>
          <a:bodyPr/>
          <a:lstStyle/>
          <a:p>
            <a:endParaRPr lang="cs-CZ"/>
          </a:p>
        </p:txBody>
      </p:sp>
      <p:sp>
        <p:nvSpPr>
          <p:cNvPr id="16" name="Text 11"/>
          <p:cNvSpPr txBox="1"/>
          <p:nvPr/>
        </p:nvSpPr>
        <p:spPr>
          <a:xfrm>
            <a:off x="6364224" y="2340864"/>
            <a:ext cx="2304288" cy="676656"/>
          </a:xfrm>
          <a:prstGeom prst="rect">
            <a:avLst/>
          </a:prstGeom>
          <a:noFill/>
          <a:ln/>
        </p:spPr>
        <p:txBody>
          <a:bodyPr wrap="square" lIns="0" tIns="0" rIns="0" bIns="0" rtlCol="0" anchor="ctr"/>
          <a:lstStyle/>
          <a:p>
            <a:pPr marL="0" indent="0" algn="ctr">
              <a:buNone/>
            </a:pPr>
            <a:r>
              <a:rPr lang="en-US" sz="3400" b="1" dirty="0">
                <a:solidFill>
                  <a:srgbClr val="123A63"/>
                </a:solidFill>
                <a:latin typeface="Calibri" pitchFamily="34" charset="0"/>
                <a:ea typeface="Calibri" pitchFamily="34" charset="-122"/>
                <a:cs typeface="Calibri" pitchFamily="34" charset="-120"/>
              </a:rPr>
              <a:t>56</a:t>
            </a:r>
            <a:endParaRPr lang="en-US" sz="3400" dirty="0"/>
          </a:p>
        </p:txBody>
      </p:sp>
      <p:sp>
        <p:nvSpPr>
          <p:cNvPr id="17" name="Text 12"/>
          <p:cNvSpPr txBox="1"/>
          <p:nvPr/>
        </p:nvSpPr>
        <p:spPr>
          <a:xfrm>
            <a:off x="6364224" y="3017520"/>
            <a:ext cx="2304288" cy="402336"/>
          </a:xfrm>
          <a:prstGeom prst="rect">
            <a:avLst/>
          </a:prstGeom>
          <a:noFill/>
          <a:ln/>
        </p:spPr>
        <p:txBody>
          <a:bodyPr wrap="square" lIns="0" tIns="0" rIns="0" bIns="0" rtlCol="0" anchor="ctr"/>
          <a:lstStyle/>
          <a:p>
            <a:pPr marL="0" indent="0" algn="ctr">
              <a:buNone/>
            </a:pPr>
            <a:r>
              <a:rPr lang="en-US" sz="1700" dirty="0">
                <a:solidFill>
                  <a:srgbClr val="5D6779"/>
                </a:solidFill>
                <a:latin typeface="Calibri" pitchFamily="34" charset="0"/>
                <a:ea typeface="Calibri" pitchFamily="34" charset="-122"/>
                <a:cs typeface="Calibri" pitchFamily="34" charset="-120"/>
              </a:rPr>
              <a:t>methods</a:t>
            </a:r>
            <a:endParaRPr lang="en-US" sz="1700" dirty="0"/>
          </a:p>
        </p:txBody>
      </p:sp>
      <p:sp>
        <p:nvSpPr>
          <p:cNvPr id="18" name="Shape 13"/>
          <p:cNvSpPr/>
          <p:nvPr/>
        </p:nvSpPr>
        <p:spPr>
          <a:xfrm>
            <a:off x="9025128" y="2240280"/>
            <a:ext cx="2560320" cy="1335024"/>
          </a:xfrm>
          <a:prstGeom prst="roundRect">
            <a:avLst>
              <a:gd name="adj" fmla="val 6164"/>
            </a:avLst>
          </a:prstGeom>
          <a:solidFill>
            <a:srgbClr val="F1F4F8"/>
          </a:solidFill>
          <a:ln w="12700">
            <a:solidFill>
              <a:srgbClr val="F1F4F8"/>
            </a:solidFill>
            <a:prstDash val="solid"/>
          </a:ln>
          <a:effectLst>
            <a:outerShdw blurRad="127000" dist="635" dir="5400000" algn="bl" rotWithShape="0">
              <a:srgbClr val="9AA6B5">
                <a:alpha val="22000"/>
              </a:srgbClr>
            </a:outerShdw>
          </a:effectLst>
        </p:spPr>
        <p:txBody>
          <a:bodyPr/>
          <a:lstStyle/>
          <a:p>
            <a:endParaRPr lang="cs-CZ"/>
          </a:p>
        </p:txBody>
      </p:sp>
      <p:sp>
        <p:nvSpPr>
          <p:cNvPr id="19" name="Text 14"/>
          <p:cNvSpPr txBox="1"/>
          <p:nvPr/>
        </p:nvSpPr>
        <p:spPr>
          <a:xfrm>
            <a:off x="9153144" y="2340864"/>
            <a:ext cx="2304288" cy="676656"/>
          </a:xfrm>
          <a:prstGeom prst="rect">
            <a:avLst/>
          </a:prstGeom>
          <a:noFill/>
          <a:ln/>
        </p:spPr>
        <p:txBody>
          <a:bodyPr wrap="square" lIns="0" tIns="0" rIns="0" bIns="0" rtlCol="0" anchor="ctr"/>
          <a:lstStyle/>
          <a:p>
            <a:pPr marL="0" indent="0" algn="ctr">
              <a:buNone/>
            </a:pPr>
            <a:r>
              <a:rPr lang="en-US" sz="3400" b="1" dirty="0">
                <a:solidFill>
                  <a:srgbClr val="123A63"/>
                </a:solidFill>
                <a:latin typeface="Calibri" pitchFamily="34" charset="0"/>
                <a:ea typeface="Calibri" pitchFamily="34" charset="-122"/>
                <a:cs typeface="Calibri" pitchFamily="34" charset="-120"/>
              </a:rPr>
              <a:t>48</a:t>
            </a:r>
            <a:endParaRPr lang="en-US" sz="3400" dirty="0"/>
          </a:p>
        </p:txBody>
      </p:sp>
      <p:sp>
        <p:nvSpPr>
          <p:cNvPr id="20" name="Text 15"/>
          <p:cNvSpPr txBox="1"/>
          <p:nvPr/>
        </p:nvSpPr>
        <p:spPr>
          <a:xfrm>
            <a:off x="9153144" y="3017520"/>
            <a:ext cx="2304288" cy="402336"/>
          </a:xfrm>
          <a:prstGeom prst="rect">
            <a:avLst/>
          </a:prstGeom>
          <a:noFill/>
          <a:ln/>
        </p:spPr>
        <p:txBody>
          <a:bodyPr wrap="square" lIns="0" tIns="0" rIns="0" bIns="0" rtlCol="0" anchor="ctr"/>
          <a:lstStyle/>
          <a:p>
            <a:pPr marL="0" indent="0" algn="ctr">
              <a:buNone/>
            </a:pPr>
            <a:r>
              <a:rPr lang="en-US" sz="1700" dirty="0">
                <a:solidFill>
                  <a:srgbClr val="5D6779"/>
                </a:solidFill>
                <a:latin typeface="Calibri" pitchFamily="34" charset="0"/>
                <a:ea typeface="Calibri" pitchFamily="34" charset="-122"/>
                <a:cs typeface="Calibri" pitchFamily="34" charset="-120"/>
              </a:rPr>
              <a:t>membranes</a:t>
            </a:r>
            <a:endParaRPr lang="en-US" sz="1700" dirty="0"/>
          </a:p>
        </p:txBody>
      </p:sp>
      <p:sp>
        <p:nvSpPr>
          <p:cNvPr id="21" name="Shape 16"/>
          <p:cNvSpPr/>
          <p:nvPr/>
        </p:nvSpPr>
        <p:spPr>
          <a:xfrm>
            <a:off x="658368" y="3712464"/>
            <a:ext cx="10874959" cy="1097280"/>
          </a:xfrm>
          <a:prstGeom prst="roundRect">
            <a:avLst>
              <a:gd name="adj" fmla="val 7500"/>
            </a:avLst>
          </a:prstGeom>
          <a:solidFill>
            <a:srgbClr val="F1F4F8"/>
          </a:solidFill>
          <a:ln w="12700">
            <a:solidFill>
              <a:srgbClr val="F1F4F8"/>
            </a:solidFill>
            <a:prstDash val="solid"/>
          </a:ln>
          <a:effectLst>
            <a:outerShdw blurRad="127000" dist="635" dir="5400000" algn="bl" rotWithShape="0">
              <a:srgbClr val="9AA6B5">
                <a:alpha val="22000"/>
              </a:srgbClr>
            </a:outerShdw>
          </a:effectLst>
        </p:spPr>
        <p:txBody>
          <a:bodyPr/>
          <a:lstStyle/>
          <a:p>
            <a:endParaRPr lang="cs-CZ"/>
          </a:p>
        </p:txBody>
      </p:sp>
      <p:sp>
        <p:nvSpPr>
          <p:cNvPr id="22" name="Text 17"/>
          <p:cNvSpPr txBox="1"/>
          <p:nvPr/>
        </p:nvSpPr>
        <p:spPr>
          <a:xfrm>
            <a:off x="841248" y="3803904"/>
            <a:ext cx="10509199" cy="438912"/>
          </a:xfrm>
          <a:prstGeom prst="rect">
            <a:avLst/>
          </a:prstGeom>
          <a:noFill/>
          <a:ln/>
        </p:spPr>
        <p:txBody>
          <a:bodyPr wrap="square" lIns="0" tIns="0" rIns="0" bIns="0" rtlCol="0" anchor="ctr"/>
          <a:lstStyle/>
          <a:p>
            <a:pPr marL="0" indent="0" algn="ctr">
              <a:buNone/>
            </a:pPr>
            <a:r>
              <a:rPr lang="en-US" sz="2000" b="1" dirty="0">
                <a:solidFill>
                  <a:srgbClr val="1F7A8C"/>
                </a:solidFill>
                <a:latin typeface="Calibri" pitchFamily="34" charset="0"/>
                <a:ea typeface="Calibri" pitchFamily="34" charset="-122"/>
                <a:cs typeface="Calibri" pitchFamily="34" charset="-120"/>
              </a:rPr>
              <a:t>2019:  </a:t>
            </a:r>
            <a:r>
              <a:rPr lang="en-US" sz="2000" dirty="0">
                <a:solidFill>
                  <a:srgbClr val="5D6779"/>
                </a:solidFill>
                <a:latin typeface="Calibri" pitchFamily="34" charset="0"/>
                <a:ea typeface="Calibri" pitchFamily="34" charset="-122"/>
                <a:cs typeface="Calibri" pitchFamily="34" charset="-120"/>
              </a:rPr>
              <a:t>1,200 molecules · 3,600 interactions</a:t>
            </a:r>
            <a:endParaRPr lang="en-US" sz="2000" dirty="0"/>
          </a:p>
        </p:txBody>
      </p:sp>
      <p:sp>
        <p:nvSpPr>
          <p:cNvPr id="23" name="Text 18"/>
          <p:cNvSpPr txBox="1"/>
          <p:nvPr/>
        </p:nvSpPr>
        <p:spPr>
          <a:xfrm>
            <a:off x="841248" y="4261104"/>
            <a:ext cx="10509199" cy="438912"/>
          </a:xfrm>
          <a:prstGeom prst="rect">
            <a:avLst/>
          </a:prstGeom>
          <a:noFill/>
          <a:ln/>
        </p:spPr>
        <p:txBody>
          <a:bodyPr wrap="square" lIns="0" tIns="0" rIns="0" bIns="0" rtlCol="0" anchor="ctr"/>
          <a:lstStyle/>
          <a:p>
            <a:pPr marL="0" indent="0" algn="ctr">
              <a:buNone/>
            </a:pPr>
            <a:r>
              <a:rPr lang="en-US" sz="2000" b="1" dirty="0">
                <a:solidFill>
                  <a:srgbClr val="1F7A8C"/>
                </a:solidFill>
                <a:latin typeface="Calibri" pitchFamily="34" charset="0"/>
                <a:ea typeface="Calibri" pitchFamily="34" charset="-122"/>
                <a:cs typeface="Calibri" pitchFamily="34" charset="-120"/>
              </a:rPr>
              <a:t>today:  </a:t>
            </a:r>
            <a:r>
              <a:rPr lang="en-US" sz="2000" b="1" dirty="0">
                <a:solidFill>
                  <a:srgbClr val="123A63"/>
                </a:solidFill>
                <a:latin typeface="Calibri" pitchFamily="34" charset="0"/>
                <a:ea typeface="Calibri" pitchFamily="34" charset="-122"/>
                <a:cs typeface="Calibri" pitchFamily="34" charset="-120"/>
              </a:rPr>
              <a:t>≈ 500,000 molecules · &gt; 900,000 interactions</a:t>
            </a:r>
            <a:r>
              <a:rPr lang="en-US" sz="2000" i="1" dirty="0">
                <a:solidFill>
                  <a:srgbClr val="5D6779"/>
                </a:solidFill>
                <a:latin typeface="Calibri" pitchFamily="34" charset="0"/>
                <a:ea typeface="Calibri" pitchFamily="34" charset="-122"/>
                <a:cs typeface="Calibri" pitchFamily="34" charset="-120"/>
              </a:rPr>
              <a:t>  —  a 250-fold growth</a:t>
            </a:r>
            <a:endParaRPr lang="en-US" sz="2000" dirty="0"/>
          </a:p>
        </p:txBody>
      </p:sp>
      <p:sp>
        <p:nvSpPr>
          <p:cNvPr id="24" name="Text 19"/>
          <p:cNvSpPr txBox="1"/>
          <p:nvPr/>
        </p:nvSpPr>
        <p:spPr>
          <a:xfrm>
            <a:off x="658368" y="4974336"/>
            <a:ext cx="7863840" cy="1280160"/>
          </a:xfrm>
          <a:prstGeom prst="rect">
            <a:avLst/>
          </a:prstGeom>
          <a:noFill/>
          <a:ln/>
        </p:spPr>
        <p:txBody>
          <a:bodyPr wrap="square" lIns="0" tIns="0" rIns="0" bIns="0" rtlCol="0" anchor="ctr"/>
          <a:lstStyle/>
          <a:p>
            <a:pPr marL="342900" indent="-342900">
              <a:lnSpc>
                <a:spcPts val="2600"/>
              </a:lnSpc>
              <a:spcAft>
                <a:spcPts val="800"/>
              </a:spcAft>
              <a:buSzPct val="100000"/>
              <a:buChar char="•"/>
            </a:pPr>
            <a:r>
              <a:rPr lang="en-US" sz="2000" dirty="0">
                <a:solidFill>
                  <a:srgbClr val="1C2231"/>
                </a:solidFill>
                <a:latin typeface="Calibri" pitchFamily="34" charset="0"/>
                <a:ea typeface="Calibri" pitchFamily="34" charset="-122"/>
                <a:cs typeface="Calibri" pitchFamily="34" charset="-120"/>
              </a:rPr>
              <a:t>Manual curation, plus an automated ChEMBL data-mining workflow</a:t>
            </a:r>
            <a:endParaRPr lang="en-US" sz="2000" dirty="0"/>
          </a:p>
          <a:p>
            <a:pPr marL="342900" indent="-342900">
              <a:lnSpc>
                <a:spcPts val="2600"/>
              </a:lnSpc>
              <a:spcAft>
                <a:spcPts val="800"/>
              </a:spcAft>
              <a:buSzPct val="100000"/>
              <a:buChar char="•"/>
            </a:pPr>
            <a:r>
              <a:rPr lang="en-US" sz="2000" dirty="0">
                <a:solidFill>
                  <a:srgbClr val="1C2231"/>
                </a:solidFill>
                <a:latin typeface="Calibri" pitchFamily="34" charset="0"/>
                <a:ea typeface="Calibri" pitchFamily="34" charset="-122"/>
                <a:cs typeface="Calibri" pitchFamily="34" charset="-120"/>
              </a:rPr>
              <a:t>In-house COSMOmic / COSMOperm baseline for every compound</a:t>
            </a:r>
            <a:endParaRPr lang="en-US" sz="2000" dirty="0"/>
          </a:p>
          <a:p>
            <a:pPr marL="342900" indent="-342900">
              <a:lnSpc>
                <a:spcPts val="2600"/>
              </a:lnSpc>
              <a:spcAft>
                <a:spcPts val="800"/>
              </a:spcAft>
              <a:buSzPct val="100000"/>
              <a:buChar char="•"/>
            </a:pPr>
            <a:r>
              <a:rPr lang="en-US" sz="2000" dirty="0">
                <a:solidFill>
                  <a:srgbClr val="1C2231"/>
                </a:solidFill>
                <a:latin typeface="Calibri" pitchFamily="34" charset="0"/>
                <a:ea typeface="Calibri" pitchFamily="34" charset="-122"/>
                <a:cs typeface="Calibri" pitchFamily="34" charset="-120"/>
              </a:rPr>
              <a:t>Permeability, partitioning, positioning and free-energy profiles</a:t>
            </a:r>
            <a:endParaRPr lang="en-US" sz="2000" dirty="0"/>
          </a:p>
        </p:txBody>
      </p:sp>
      <p:sp>
        <p:nvSpPr>
          <p:cNvPr id="25" name="Text 20"/>
          <p:cNvSpPr txBox="1"/>
          <p:nvPr/>
        </p:nvSpPr>
        <p:spPr>
          <a:xfrm>
            <a:off x="8595360" y="5742432"/>
            <a:ext cx="2926080" cy="384048"/>
          </a:xfrm>
          <a:prstGeom prst="rect">
            <a:avLst/>
          </a:prstGeom>
          <a:noFill/>
          <a:ln/>
        </p:spPr>
        <p:txBody>
          <a:bodyPr wrap="square" lIns="0" tIns="0" rIns="0" bIns="0" rtlCol="0" anchor="ctr"/>
          <a:lstStyle/>
          <a:p>
            <a:pPr marL="0" indent="0" algn="r">
              <a:buNone/>
            </a:pPr>
            <a:r>
              <a:rPr lang="en-US" sz="2000" b="1" dirty="0">
                <a:solidFill>
                  <a:srgbClr val="1F7A8C"/>
                </a:solidFill>
                <a:latin typeface="Calibri" pitchFamily="34" charset="0"/>
                <a:ea typeface="Calibri" pitchFamily="34" charset="-122"/>
                <a:cs typeface="Calibri" pitchFamily="34" charset="-120"/>
              </a:rPr>
              <a:t>http://molmedb.upol.cz</a:t>
            </a:r>
            <a:endParaRPr lang="en-US" sz="2000" dirty="0"/>
          </a:p>
        </p:txBody>
      </p:sp>
      <p:sp>
        <p:nvSpPr>
          <p:cNvPr id="26" name="Text 21"/>
          <p:cNvSpPr txBox="1"/>
          <p:nvPr/>
        </p:nvSpPr>
        <p:spPr>
          <a:xfrm>
            <a:off x="658368" y="6345936"/>
            <a:ext cx="10874959" cy="329184"/>
          </a:xfrm>
          <a:prstGeom prst="rect">
            <a:avLst/>
          </a:prstGeom>
          <a:noFill/>
          <a:ln/>
        </p:spPr>
        <p:txBody>
          <a:bodyPr wrap="square" lIns="0" tIns="0" rIns="0" bIns="0" rtlCol="0" anchor="ctr"/>
          <a:lstStyle/>
          <a:p>
            <a:pPr marL="0" indent="0">
              <a:buNone/>
            </a:pPr>
            <a:r>
              <a:rPr lang="en-US" sz="1400" i="1" dirty="0">
                <a:solidFill>
                  <a:srgbClr val="8A93A3"/>
                </a:solidFill>
                <a:latin typeface="Calibri" pitchFamily="34" charset="0"/>
                <a:ea typeface="Calibri" pitchFamily="34" charset="-122"/>
                <a:cs typeface="Calibri" pitchFamily="34" charset="-120"/>
              </a:rPr>
              <a:t>Juračka et al., Database 2019, baz078</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47472"/>
            <a:ext cx="201168" cy="201168"/>
          </a:xfrm>
          <a:prstGeom prst="ellipse">
            <a:avLst/>
          </a:prstGeom>
          <a:solidFill>
            <a:srgbClr val="1F7A8C"/>
          </a:solidFill>
          <a:ln w="12700">
            <a:solidFill>
              <a:srgbClr val="1F7A8C"/>
            </a:solidFill>
            <a:prstDash val="solid"/>
          </a:ln>
        </p:spPr>
        <p:txBody>
          <a:bodyPr/>
          <a:lstStyle/>
          <a:p>
            <a:endParaRPr lang="cs-CZ"/>
          </a:p>
        </p:txBody>
      </p:sp>
      <p:sp>
        <p:nvSpPr>
          <p:cNvPr id="3" name="Text 1"/>
          <p:cNvSpPr txBox="1"/>
          <p:nvPr/>
        </p:nvSpPr>
        <p:spPr>
          <a:xfrm>
            <a:off x="978408" y="256032"/>
            <a:ext cx="8229600" cy="365760"/>
          </a:xfrm>
          <a:prstGeom prst="rect">
            <a:avLst/>
          </a:prstGeom>
          <a:noFill/>
          <a:ln/>
        </p:spPr>
        <p:txBody>
          <a:bodyPr wrap="square" lIns="0" tIns="0" rIns="0" bIns="0" rtlCol="0" anchor="ctr"/>
          <a:lstStyle/>
          <a:p>
            <a:pPr marL="0" indent="0">
              <a:buNone/>
            </a:pPr>
            <a:r>
              <a:rPr lang="en-US" sz="1700" b="1" kern="0" spc="160" dirty="0">
                <a:solidFill>
                  <a:srgbClr val="1F7A8C"/>
                </a:solidFill>
                <a:latin typeface="Calibri" pitchFamily="34" charset="0"/>
                <a:ea typeface="Calibri" pitchFamily="34" charset="-122"/>
                <a:cs typeface="Calibri" pitchFamily="34" charset="-120"/>
              </a:rPr>
              <a:t>UNDER THE HOOD</a:t>
            </a:r>
            <a:endParaRPr lang="en-US" sz="1700" dirty="0"/>
          </a:p>
        </p:txBody>
      </p:sp>
      <p:sp>
        <p:nvSpPr>
          <p:cNvPr id="4" name="Text 2"/>
          <p:cNvSpPr txBox="1"/>
          <p:nvPr/>
        </p:nvSpPr>
        <p:spPr>
          <a:xfrm>
            <a:off x="658368" y="731520"/>
            <a:ext cx="10874959" cy="896112"/>
          </a:xfrm>
          <a:prstGeom prst="rect">
            <a:avLst/>
          </a:prstGeom>
          <a:noFill/>
          <a:ln/>
        </p:spPr>
        <p:txBody>
          <a:bodyPr wrap="square" lIns="0" tIns="0" rIns="0" bIns="0" rtlCol="0" anchor="ctr"/>
          <a:lstStyle/>
          <a:p>
            <a:pPr marL="0" indent="0">
              <a:buNone/>
            </a:pPr>
            <a:r>
              <a:rPr lang="en-US" sz="4000" b="1" dirty="0">
                <a:solidFill>
                  <a:srgbClr val="123A63"/>
                </a:solidFill>
                <a:latin typeface="Calibri" pitchFamily="34" charset="0"/>
                <a:ea typeface="Calibri" pitchFamily="34" charset="-122"/>
                <a:cs typeface="Calibri" pitchFamily="34" charset="-120"/>
              </a:rPr>
              <a:t>What travels with every value</a:t>
            </a:r>
            <a:endParaRPr lang="en-US" sz="4000" dirty="0"/>
          </a:p>
        </p:txBody>
      </p:sp>
      <p:sp>
        <p:nvSpPr>
          <p:cNvPr id="5" name="Text 3"/>
          <p:cNvSpPr txBox="1"/>
          <p:nvPr/>
        </p:nvSpPr>
        <p:spPr>
          <a:xfrm>
            <a:off x="658368" y="1645920"/>
            <a:ext cx="10874959" cy="457200"/>
          </a:xfrm>
          <a:prstGeom prst="rect">
            <a:avLst/>
          </a:prstGeom>
          <a:noFill/>
          <a:ln/>
        </p:spPr>
        <p:txBody>
          <a:bodyPr wrap="square" lIns="0" tIns="0" rIns="0" bIns="0" rtlCol="0" anchor="ctr"/>
          <a:lstStyle/>
          <a:p>
            <a:pPr marL="0" indent="0">
              <a:buNone/>
            </a:pPr>
            <a:r>
              <a:rPr lang="en-US" sz="2100" dirty="0">
                <a:solidFill>
                  <a:srgbClr val="5D6779"/>
                </a:solidFill>
                <a:latin typeface="Calibri" pitchFamily="34" charset="0"/>
                <a:ea typeface="Calibri" pitchFamily="34" charset="-122"/>
                <a:cs typeface="Calibri" pitchFamily="34" charset="-120"/>
              </a:rPr>
              <a:t>The context is the data — a permeability without its conditions is not reusable</a:t>
            </a:r>
            <a:endParaRPr lang="en-US" sz="2100" dirty="0"/>
          </a:p>
        </p:txBody>
      </p:sp>
      <p:pic>
        <p:nvPicPr>
          <p:cNvPr id="6" name="Image 0" descr="/home/claude/perm_talk/figs/brand_shield.png"/>
          <p:cNvPicPr>
            <a:picLocks noChangeAspect="1"/>
          </p:cNvPicPr>
          <p:nvPr/>
        </p:nvPicPr>
        <p:blipFill>
          <a:blip r:embed="rId3"/>
          <a:stretch>
            <a:fillRect/>
          </a:stretch>
        </p:blipFill>
        <p:spPr>
          <a:xfrm>
            <a:off x="10522915" y="237744"/>
            <a:ext cx="448056" cy="420624"/>
          </a:xfrm>
          <a:prstGeom prst="rect">
            <a:avLst/>
          </a:prstGeom>
        </p:spPr>
      </p:pic>
      <p:pic>
        <p:nvPicPr>
          <p:cNvPr id="7" name="Image 1" descr="/home/claude/perm_talk/figs/brand_phix.png"/>
          <p:cNvPicPr>
            <a:picLocks noChangeAspect="1"/>
          </p:cNvPicPr>
          <p:nvPr/>
        </p:nvPicPr>
        <p:blipFill>
          <a:blip r:embed="rId4"/>
          <a:stretch>
            <a:fillRect/>
          </a:stretch>
        </p:blipFill>
        <p:spPr>
          <a:xfrm>
            <a:off x="11098987" y="237744"/>
            <a:ext cx="434340" cy="420624"/>
          </a:xfrm>
          <a:prstGeom prst="rect">
            <a:avLst/>
          </a:prstGeom>
        </p:spPr>
      </p:pic>
      <p:sp>
        <p:nvSpPr>
          <p:cNvPr id="8" name="Shape 4"/>
          <p:cNvSpPr/>
          <p:nvPr/>
        </p:nvSpPr>
        <p:spPr>
          <a:xfrm>
            <a:off x="658368" y="2240280"/>
            <a:ext cx="5257800" cy="1956816"/>
          </a:xfrm>
          <a:prstGeom prst="roundRect">
            <a:avLst>
              <a:gd name="adj" fmla="val 4206"/>
            </a:avLst>
          </a:prstGeom>
          <a:solidFill>
            <a:srgbClr val="F1F4F8"/>
          </a:solidFill>
          <a:ln w="12700">
            <a:solidFill>
              <a:srgbClr val="F1F4F8"/>
            </a:solidFill>
            <a:prstDash val="solid"/>
          </a:ln>
          <a:effectLst>
            <a:outerShdw blurRad="127000" dist="635" dir="5400000" algn="bl" rotWithShape="0">
              <a:srgbClr val="9AA6B5">
                <a:alpha val="22000"/>
              </a:srgbClr>
            </a:outerShdw>
          </a:effectLst>
        </p:spPr>
        <p:txBody>
          <a:bodyPr/>
          <a:lstStyle/>
          <a:p>
            <a:endParaRPr lang="cs-CZ"/>
          </a:p>
        </p:txBody>
      </p:sp>
      <p:sp>
        <p:nvSpPr>
          <p:cNvPr id="9" name="Shape 5"/>
          <p:cNvSpPr/>
          <p:nvPr/>
        </p:nvSpPr>
        <p:spPr>
          <a:xfrm>
            <a:off x="950976" y="2459736"/>
            <a:ext cx="347472" cy="347472"/>
          </a:xfrm>
          <a:prstGeom prst="ellipse">
            <a:avLst/>
          </a:prstGeom>
          <a:solidFill>
            <a:srgbClr val="123A63"/>
          </a:solidFill>
          <a:ln w="12700">
            <a:solidFill>
              <a:srgbClr val="123A63"/>
            </a:solidFill>
            <a:prstDash val="solid"/>
          </a:ln>
        </p:spPr>
        <p:txBody>
          <a:bodyPr/>
          <a:lstStyle/>
          <a:p>
            <a:endParaRPr lang="cs-CZ"/>
          </a:p>
        </p:txBody>
      </p:sp>
      <p:sp>
        <p:nvSpPr>
          <p:cNvPr id="10" name="Text 6"/>
          <p:cNvSpPr txBox="1"/>
          <p:nvPr/>
        </p:nvSpPr>
        <p:spPr>
          <a:xfrm>
            <a:off x="1426464" y="2404872"/>
            <a:ext cx="4206240" cy="457200"/>
          </a:xfrm>
          <a:prstGeom prst="rect">
            <a:avLst/>
          </a:prstGeom>
          <a:noFill/>
          <a:ln/>
        </p:spPr>
        <p:txBody>
          <a:bodyPr wrap="square" lIns="0" tIns="0" rIns="0" bIns="0" rtlCol="0" anchor="ctr"/>
          <a:lstStyle/>
          <a:p>
            <a:pPr marL="0" indent="0">
              <a:buNone/>
            </a:pPr>
            <a:r>
              <a:rPr lang="en-US" sz="2300" b="1" dirty="0">
                <a:solidFill>
                  <a:srgbClr val="123A63"/>
                </a:solidFill>
                <a:latin typeface="Calibri" pitchFamily="34" charset="0"/>
                <a:ea typeface="Calibri" pitchFamily="34" charset="-122"/>
                <a:cs typeface="Calibri" pitchFamily="34" charset="-120"/>
              </a:rPr>
              <a:t>Molecule</a:t>
            </a:r>
            <a:endParaRPr lang="en-US" sz="2300" dirty="0"/>
          </a:p>
        </p:txBody>
      </p:sp>
      <p:sp>
        <p:nvSpPr>
          <p:cNvPr id="11" name="Text 7"/>
          <p:cNvSpPr txBox="1"/>
          <p:nvPr/>
        </p:nvSpPr>
        <p:spPr>
          <a:xfrm>
            <a:off x="969264" y="2953512"/>
            <a:ext cx="4663440" cy="1188720"/>
          </a:xfrm>
          <a:prstGeom prst="rect">
            <a:avLst/>
          </a:prstGeom>
          <a:noFill/>
          <a:ln/>
        </p:spPr>
        <p:txBody>
          <a:bodyPr wrap="square" lIns="0" tIns="0" rIns="0" bIns="0" rtlCol="0" anchor="ctr"/>
          <a:lstStyle/>
          <a:p>
            <a:pPr marL="342900" indent="-342900">
              <a:lnSpc>
                <a:spcPts val="2600"/>
              </a:lnSpc>
              <a:spcAft>
                <a:spcPts val="200"/>
              </a:spcAft>
              <a:buSzPct val="100000"/>
              <a:buChar char="•"/>
            </a:pPr>
            <a:r>
              <a:rPr lang="en-US" sz="2000" dirty="0">
                <a:solidFill>
                  <a:srgbClr val="1C2231"/>
                </a:solidFill>
                <a:latin typeface="Calibri" pitchFamily="34" charset="0"/>
                <a:ea typeface="Calibri" pitchFamily="34" charset="-122"/>
                <a:cs typeface="Calibri" pitchFamily="34" charset="-120"/>
              </a:rPr>
              <a:t>Structure, SMILES, InChI</a:t>
            </a:r>
            <a:endParaRPr lang="en-US" sz="2000" dirty="0"/>
          </a:p>
          <a:p>
            <a:pPr marL="342900" indent="-342900">
              <a:lnSpc>
                <a:spcPts val="2600"/>
              </a:lnSpc>
              <a:spcAft>
                <a:spcPts val="200"/>
              </a:spcAft>
              <a:buSzPct val="100000"/>
              <a:buChar char="•"/>
            </a:pPr>
            <a:r>
              <a:rPr lang="en-US" sz="2000" dirty="0">
                <a:solidFill>
                  <a:srgbClr val="1C2231"/>
                </a:solidFill>
                <a:latin typeface="Calibri" pitchFamily="34" charset="0"/>
                <a:ea typeface="Calibri" pitchFamily="34" charset="-122"/>
                <a:cs typeface="Calibri" pitchFamily="34" charset="-120"/>
              </a:rPr>
              <a:t>Charge form as its own entity</a:t>
            </a:r>
            <a:endParaRPr lang="en-US" sz="2000" dirty="0"/>
          </a:p>
          <a:p>
            <a:pPr marL="342900" indent="-342900">
              <a:lnSpc>
                <a:spcPts val="2600"/>
              </a:lnSpc>
              <a:spcAft>
                <a:spcPts val="200"/>
              </a:spcAft>
              <a:buSzPct val="100000"/>
              <a:buChar char="•"/>
            </a:pPr>
            <a:r>
              <a:rPr lang="en-US" sz="2000" dirty="0">
                <a:solidFill>
                  <a:srgbClr val="1C2231"/>
                </a:solidFill>
                <a:latin typeface="Calibri" pitchFamily="34" charset="0"/>
                <a:ea typeface="Calibri" pitchFamily="34" charset="-122"/>
                <a:cs typeface="Calibri" pitchFamily="34" charset="-120"/>
              </a:rPr>
              <a:t>Links to PubChem, ChEMBL, PDB</a:t>
            </a:r>
            <a:endParaRPr lang="en-US" sz="2000" dirty="0"/>
          </a:p>
        </p:txBody>
      </p:sp>
      <p:sp>
        <p:nvSpPr>
          <p:cNvPr id="12" name="Shape 8"/>
          <p:cNvSpPr/>
          <p:nvPr/>
        </p:nvSpPr>
        <p:spPr>
          <a:xfrm>
            <a:off x="6272784" y="2240280"/>
            <a:ext cx="5257800" cy="1956816"/>
          </a:xfrm>
          <a:prstGeom prst="roundRect">
            <a:avLst>
              <a:gd name="adj" fmla="val 4206"/>
            </a:avLst>
          </a:prstGeom>
          <a:solidFill>
            <a:srgbClr val="F1F4F8"/>
          </a:solidFill>
          <a:ln w="12700">
            <a:solidFill>
              <a:srgbClr val="F1F4F8"/>
            </a:solidFill>
            <a:prstDash val="solid"/>
          </a:ln>
          <a:effectLst>
            <a:outerShdw blurRad="127000" dist="635" dir="5400000" algn="bl" rotWithShape="0">
              <a:srgbClr val="9AA6B5">
                <a:alpha val="22000"/>
              </a:srgbClr>
            </a:outerShdw>
          </a:effectLst>
        </p:spPr>
        <p:txBody>
          <a:bodyPr/>
          <a:lstStyle/>
          <a:p>
            <a:endParaRPr lang="cs-CZ"/>
          </a:p>
        </p:txBody>
      </p:sp>
      <p:sp>
        <p:nvSpPr>
          <p:cNvPr id="13" name="Shape 9"/>
          <p:cNvSpPr/>
          <p:nvPr/>
        </p:nvSpPr>
        <p:spPr>
          <a:xfrm>
            <a:off x="6565392" y="2459736"/>
            <a:ext cx="347472" cy="347472"/>
          </a:xfrm>
          <a:prstGeom prst="ellipse">
            <a:avLst/>
          </a:prstGeom>
          <a:solidFill>
            <a:srgbClr val="1F7A8C"/>
          </a:solidFill>
          <a:ln w="12700">
            <a:solidFill>
              <a:srgbClr val="1F7A8C"/>
            </a:solidFill>
            <a:prstDash val="solid"/>
          </a:ln>
        </p:spPr>
        <p:txBody>
          <a:bodyPr/>
          <a:lstStyle/>
          <a:p>
            <a:endParaRPr lang="cs-CZ"/>
          </a:p>
        </p:txBody>
      </p:sp>
      <p:sp>
        <p:nvSpPr>
          <p:cNvPr id="14" name="Text 10"/>
          <p:cNvSpPr txBox="1"/>
          <p:nvPr/>
        </p:nvSpPr>
        <p:spPr>
          <a:xfrm>
            <a:off x="7040880" y="2404872"/>
            <a:ext cx="4206240" cy="457200"/>
          </a:xfrm>
          <a:prstGeom prst="rect">
            <a:avLst/>
          </a:prstGeom>
          <a:noFill/>
          <a:ln/>
        </p:spPr>
        <p:txBody>
          <a:bodyPr wrap="square" lIns="0" tIns="0" rIns="0" bIns="0" rtlCol="0" anchor="ctr"/>
          <a:lstStyle/>
          <a:p>
            <a:pPr marL="0" indent="0">
              <a:buNone/>
            </a:pPr>
            <a:r>
              <a:rPr lang="en-US" sz="2300" b="1" dirty="0">
                <a:solidFill>
                  <a:srgbClr val="1F7A8C"/>
                </a:solidFill>
                <a:latin typeface="Calibri" pitchFamily="34" charset="0"/>
                <a:ea typeface="Calibri" pitchFamily="34" charset="-122"/>
                <a:cs typeface="Calibri" pitchFamily="34" charset="-120"/>
              </a:rPr>
              <a:t>System</a:t>
            </a:r>
            <a:endParaRPr lang="en-US" sz="2300" dirty="0"/>
          </a:p>
        </p:txBody>
      </p:sp>
      <p:sp>
        <p:nvSpPr>
          <p:cNvPr id="15" name="Text 11"/>
          <p:cNvSpPr txBox="1"/>
          <p:nvPr/>
        </p:nvSpPr>
        <p:spPr>
          <a:xfrm>
            <a:off x="6583680" y="2953512"/>
            <a:ext cx="4663440" cy="1188720"/>
          </a:xfrm>
          <a:prstGeom prst="rect">
            <a:avLst/>
          </a:prstGeom>
          <a:noFill/>
          <a:ln/>
        </p:spPr>
        <p:txBody>
          <a:bodyPr wrap="square" lIns="0" tIns="0" rIns="0" bIns="0" rtlCol="0" anchor="ctr"/>
          <a:lstStyle/>
          <a:p>
            <a:pPr marL="342900" indent="-342900">
              <a:lnSpc>
                <a:spcPts val="2600"/>
              </a:lnSpc>
              <a:spcAft>
                <a:spcPts val="200"/>
              </a:spcAft>
              <a:buSzPct val="100000"/>
              <a:buChar char="•"/>
            </a:pPr>
            <a:r>
              <a:rPr lang="en-US" sz="2000" dirty="0">
                <a:solidFill>
                  <a:srgbClr val="1C2231"/>
                </a:solidFill>
                <a:latin typeface="Calibri" pitchFamily="34" charset="0"/>
                <a:ea typeface="Calibri" pitchFamily="34" charset="-122"/>
                <a:cs typeface="Calibri" pitchFamily="34" charset="-120"/>
              </a:rPr>
              <a:t>Membrane model and composition</a:t>
            </a:r>
            <a:endParaRPr lang="en-US" sz="2000" dirty="0"/>
          </a:p>
          <a:p>
            <a:pPr marL="342900" indent="-342900">
              <a:lnSpc>
                <a:spcPts val="2600"/>
              </a:lnSpc>
              <a:spcAft>
                <a:spcPts val="200"/>
              </a:spcAft>
              <a:buSzPct val="100000"/>
              <a:buChar char="•"/>
            </a:pPr>
            <a:r>
              <a:rPr lang="en-US" sz="2000" dirty="0">
                <a:solidFill>
                  <a:srgbClr val="1C2231"/>
                </a:solidFill>
                <a:latin typeface="Calibri" pitchFamily="34" charset="0"/>
                <a:ea typeface="Calibri" pitchFamily="34" charset="-122"/>
                <a:cs typeface="Calibri" pitchFamily="34" charset="-120"/>
              </a:rPr>
              <a:t>Biology- vs substance-based</a:t>
            </a:r>
            <a:endParaRPr lang="en-US" sz="2000" dirty="0"/>
          </a:p>
          <a:p>
            <a:pPr marL="342900" indent="-342900">
              <a:lnSpc>
                <a:spcPts val="2600"/>
              </a:lnSpc>
              <a:spcAft>
                <a:spcPts val="200"/>
              </a:spcAft>
              <a:buSzPct val="100000"/>
              <a:buChar char="•"/>
            </a:pPr>
            <a:r>
              <a:rPr lang="en-US" sz="2000" dirty="0">
                <a:solidFill>
                  <a:srgbClr val="1C2231"/>
                </a:solidFill>
                <a:latin typeface="Calibri" pitchFamily="34" charset="0"/>
                <a:ea typeface="Calibri" pitchFamily="34" charset="-122"/>
                <a:cs typeface="Calibri" pitchFamily="34" charset="-120"/>
              </a:rPr>
              <a:t>Anatomical assignment</a:t>
            </a:r>
            <a:endParaRPr lang="en-US" sz="2000" dirty="0"/>
          </a:p>
        </p:txBody>
      </p:sp>
      <p:sp>
        <p:nvSpPr>
          <p:cNvPr id="16" name="Shape 12"/>
          <p:cNvSpPr/>
          <p:nvPr/>
        </p:nvSpPr>
        <p:spPr>
          <a:xfrm>
            <a:off x="658368" y="4343400"/>
            <a:ext cx="5257800" cy="1956816"/>
          </a:xfrm>
          <a:prstGeom prst="roundRect">
            <a:avLst>
              <a:gd name="adj" fmla="val 4206"/>
            </a:avLst>
          </a:prstGeom>
          <a:solidFill>
            <a:srgbClr val="F1F4F8"/>
          </a:solidFill>
          <a:ln w="12700">
            <a:solidFill>
              <a:srgbClr val="F1F4F8"/>
            </a:solidFill>
            <a:prstDash val="solid"/>
          </a:ln>
          <a:effectLst>
            <a:outerShdw blurRad="127000" dist="635" dir="5400000" algn="bl" rotWithShape="0">
              <a:srgbClr val="9AA6B5">
                <a:alpha val="22000"/>
              </a:srgbClr>
            </a:outerShdw>
          </a:effectLst>
        </p:spPr>
        <p:txBody>
          <a:bodyPr/>
          <a:lstStyle/>
          <a:p>
            <a:endParaRPr lang="cs-CZ"/>
          </a:p>
        </p:txBody>
      </p:sp>
      <p:sp>
        <p:nvSpPr>
          <p:cNvPr id="17" name="Shape 13"/>
          <p:cNvSpPr/>
          <p:nvPr/>
        </p:nvSpPr>
        <p:spPr>
          <a:xfrm>
            <a:off x="950976" y="4562856"/>
            <a:ext cx="347472" cy="347472"/>
          </a:xfrm>
          <a:prstGeom prst="ellipse">
            <a:avLst/>
          </a:prstGeom>
          <a:solidFill>
            <a:srgbClr val="C8791A"/>
          </a:solidFill>
          <a:ln w="12700">
            <a:solidFill>
              <a:srgbClr val="C8791A"/>
            </a:solidFill>
            <a:prstDash val="solid"/>
          </a:ln>
        </p:spPr>
        <p:txBody>
          <a:bodyPr/>
          <a:lstStyle/>
          <a:p>
            <a:endParaRPr lang="cs-CZ"/>
          </a:p>
        </p:txBody>
      </p:sp>
      <p:sp>
        <p:nvSpPr>
          <p:cNvPr id="18" name="Text 14"/>
          <p:cNvSpPr txBox="1"/>
          <p:nvPr/>
        </p:nvSpPr>
        <p:spPr>
          <a:xfrm>
            <a:off x="1426464" y="4507992"/>
            <a:ext cx="4206240" cy="457200"/>
          </a:xfrm>
          <a:prstGeom prst="rect">
            <a:avLst/>
          </a:prstGeom>
          <a:noFill/>
          <a:ln/>
        </p:spPr>
        <p:txBody>
          <a:bodyPr wrap="square" lIns="0" tIns="0" rIns="0" bIns="0" rtlCol="0" anchor="ctr"/>
          <a:lstStyle/>
          <a:p>
            <a:pPr marL="0" indent="0">
              <a:buNone/>
            </a:pPr>
            <a:r>
              <a:rPr lang="en-US" sz="2300" b="1" dirty="0">
                <a:solidFill>
                  <a:srgbClr val="C8791A"/>
                </a:solidFill>
                <a:latin typeface="Calibri" pitchFamily="34" charset="0"/>
                <a:ea typeface="Calibri" pitchFamily="34" charset="-122"/>
                <a:cs typeface="Calibri" pitchFamily="34" charset="-120"/>
              </a:rPr>
              <a:t>Measurement</a:t>
            </a:r>
            <a:endParaRPr lang="en-US" sz="2300" dirty="0"/>
          </a:p>
        </p:txBody>
      </p:sp>
      <p:sp>
        <p:nvSpPr>
          <p:cNvPr id="19" name="Text 15"/>
          <p:cNvSpPr txBox="1"/>
          <p:nvPr/>
        </p:nvSpPr>
        <p:spPr>
          <a:xfrm>
            <a:off x="969264" y="5056632"/>
            <a:ext cx="4663440" cy="1188720"/>
          </a:xfrm>
          <a:prstGeom prst="rect">
            <a:avLst/>
          </a:prstGeom>
          <a:noFill/>
          <a:ln/>
        </p:spPr>
        <p:txBody>
          <a:bodyPr wrap="square" lIns="0" tIns="0" rIns="0" bIns="0" rtlCol="0" anchor="ctr"/>
          <a:lstStyle/>
          <a:p>
            <a:pPr marL="342900" indent="-342900">
              <a:lnSpc>
                <a:spcPts val="2600"/>
              </a:lnSpc>
              <a:spcAft>
                <a:spcPts val="200"/>
              </a:spcAft>
              <a:buSzPct val="100000"/>
              <a:buChar char="•"/>
            </a:pPr>
            <a:r>
              <a:rPr lang="en-US" sz="2000" dirty="0">
                <a:solidFill>
                  <a:srgbClr val="1C2231"/>
                </a:solidFill>
                <a:latin typeface="Calibri" pitchFamily="34" charset="0"/>
                <a:ea typeface="Calibri" pitchFamily="34" charset="-122"/>
                <a:cs typeface="Calibri" pitchFamily="34" charset="-120"/>
              </a:rPr>
              <a:t>Method, from a 56-term taxonomy</a:t>
            </a:r>
            <a:endParaRPr lang="en-US" sz="2000" dirty="0"/>
          </a:p>
          <a:p>
            <a:pPr marL="342900" indent="-342900">
              <a:lnSpc>
                <a:spcPts val="2600"/>
              </a:lnSpc>
              <a:spcAft>
                <a:spcPts val="200"/>
              </a:spcAft>
              <a:buSzPct val="100000"/>
              <a:buChar char="•"/>
            </a:pPr>
            <a:r>
              <a:rPr lang="en-US" sz="2000" dirty="0">
                <a:solidFill>
                  <a:srgbClr val="1C2231"/>
                </a:solidFill>
                <a:latin typeface="Calibri" pitchFamily="34" charset="0"/>
                <a:ea typeface="Calibri" pitchFamily="34" charset="-122"/>
                <a:cs typeface="Calibri" pitchFamily="34" charset="-120"/>
              </a:rPr>
              <a:t>pH, temperature, charge state</a:t>
            </a:r>
            <a:endParaRPr lang="en-US" sz="2000" dirty="0"/>
          </a:p>
          <a:p>
            <a:pPr marL="342900" indent="-342900">
              <a:lnSpc>
                <a:spcPts val="2600"/>
              </a:lnSpc>
              <a:spcAft>
                <a:spcPts val="200"/>
              </a:spcAft>
              <a:buSzPct val="100000"/>
              <a:buChar char="•"/>
            </a:pPr>
            <a:r>
              <a:rPr lang="en-US" sz="2000" dirty="0">
                <a:solidFill>
                  <a:srgbClr val="1C2231"/>
                </a:solidFill>
                <a:latin typeface="Calibri" pitchFamily="34" charset="0"/>
                <a:ea typeface="Calibri" pitchFamily="34" charset="-122"/>
                <a:cs typeface="Calibri" pitchFamily="34" charset="-120"/>
              </a:rPr>
              <a:t>Value and standard deviation</a:t>
            </a:r>
            <a:endParaRPr lang="en-US" sz="2000" dirty="0"/>
          </a:p>
        </p:txBody>
      </p:sp>
      <p:sp>
        <p:nvSpPr>
          <p:cNvPr id="20" name="Shape 16"/>
          <p:cNvSpPr/>
          <p:nvPr/>
        </p:nvSpPr>
        <p:spPr>
          <a:xfrm>
            <a:off x="6272784" y="4343400"/>
            <a:ext cx="5257800" cy="1956816"/>
          </a:xfrm>
          <a:prstGeom prst="roundRect">
            <a:avLst>
              <a:gd name="adj" fmla="val 4206"/>
            </a:avLst>
          </a:prstGeom>
          <a:solidFill>
            <a:srgbClr val="F1F4F8"/>
          </a:solidFill>
          <a:ln w="12700">
            <a:solidFill>
              <a:srgbClr val="F1F4F8"/>
            </a:solidFill>
            <a:prstDash val="solid"/>
          </a:ln>
          <a:effectLst>
            <a:outerShdw blurRad="127000" dist="635" dir="5400000" algn="bl" rotWithShape="0">
              <a:srgbClr val="9AA6B5">
                <a:alpha val="22000"/>
              </a:srgbClr>
            </a:outerShdw>
          </a:effectLst>
        </p:spPr>
        <p:txBody>
          <a:bodyPr/>
          <a:lstStyle/>
          <a:p>
            <a:endParaRPr lang="cs-CZ"/>
          </a:p>
        </p:txBody>
      </p:sp>
      <p:sp>
        <p:nvSpPr>
          <p:cNvPr id="21" name="Shape 17"/>
          <p:cNvSpPr/>
          <p:nvPr/>
        </p:nvSpPr>
        <p:spPr>
          <a:xfrm>
            <a:off x="6565392" y="4562856"/>
            <a:ext cx="347472" cy="347472"/>
          </a:xfrm>
          <a:prstGeom prst="ellipse">
            <a:avLst/>
          </a:prstGeom>
          <a:solidFill>
            <a:srgbClr val="7D3C8C"/>
          </a:solidFill>
          <a:ln w="12700">
            <a:solidFill>
              <a:srgbClr val="7D3C8C"/>
            </a:solidFill>
            <a:prstDash val="solid"/>
          </a:ln>
        </p:spPr>
        <p:txBody>
          <a:bodyPr/>
          <a:lstStyle/>
          <a:p>
            <a:endParaRPr lang="cs-CZ"/>
          </a:p>
        </p:txBody>
      </p:sp>
      <p:sp>
        <p:nvSpPr>
          <p:cNvPr id="22" name="Text 18"/>
          <p:cNvSpPr txBox="1"/>
          <p:nvPr/>
        </p:nvSpPr>
        <p:spPr>
          <a:xfrm>
            <a:off x="7040880" y="4507992"/>
            <a:ext cx="4206240" cy="457200"/>
          </a:xfrm>
          <a:prstGeom prst="rect">
            <a:avLst/>
          </a:prstGeom>
          <a:noFill/>
          <a:ln/>
        </p:spPr>
        <p:txBody>
          <a:bodyPr wrap="square" lIns="0" tIns="0" rIns="0" bIns="0" rtlCol="0" anchor="ctr"/>
          <a:lstStyle/>
          <a:p>
            <a:pPr marL="0" indent="0">
              <a:buNone/>
            </a:pPr>
            <a:r>
              <a:rPr lang="en-US" sz="2300" b="1" dirty="0">
                <a:solidFill>
                  <a:srgbClr val="7D3C8C"/>
                </a:solidFill>
                <a:latin typeface="Calibri" pitchFamily="34" charset="0"/>
                <a:ea typeface="Calibri" pitchFamily="34" charset="-122"/>
                <a:cs typeface="Calibri" pitchFamily="34" charset="-120"/>
              </a:rPr>
              <a:t>Provenance</a:t>
            </a:r>
            <a:endParaRPr lang="en-US" sz="2300" dirty="0"/>
          </a:p>
        </p:txBody>
      </p:sp>
      <p:sp>
        <p:nvSpPr>
          <p:cNvPr id="23" name="Text 19"/>
          <p:cNvSpPr txBox="1"/>
          <p:nvPr/>
        </p:nvSpPr>
        <p:spPr>
          <a:xfrm>
            <a:off x="6583680" y="5056632"/>
            <a:ext cx="4663440" cy="1188720"/>
          </a:xfrm>
          <a:prstGeom prst="rect">
            <a:avLst/>
          </a:prstGeom>
          <a:noFill/>
          <a:ln/>
        </p:spPr>
        <p:txBody>
          <a:bodyPr wrap="square" lIns="0" tIns="0" rIns="0" bIns="0" rtlCol="0" anchor="ctr"/>
          <a:lstStyle/>
          <a:p>
            <a:pPr marL="342900" indent="-342900">
              <a:lnSpc>
                <a:spcPts val="2600"/>
              </a:lnSpc>
              <a:spcAft>
                <a:spcPts val="200"/>
              </a:spcAft>
              <a:buSzPct val="100000"/>
              <a:buChar char="•"/>
            </a:pPr>
            <a:r>
              <a:rPr lang="en-US" sz="2000" dirty="0">
                <a:solidFill>
                  <a:srgbClr val="1C2231"/>
                </a:solidFill>
                <a:latin typeface="Calibri" pitchFamily="34" charset="0"/>
                <a:ea typeface="Calibri" pitchFamily="34" charset="-122"/>
                <a:cs typeface="Calibri" pitchFamily="34" charset="-120"/>
              </a:rPr>
              <a:t>Primary reference vs. source</a:t>
            </a:r>
            <a:endParaRPr lang="en-US" sz="2000" dirty="0"/>
          </a:p>
          <a:p>
            <a:pPr marL="342900" indent="-342900">
              <a:lnSpc>
                <a:spcPts val="2600"/>
              </a:lnSpc>
              <a:spcAft>
                <a:spcPts val="200"/>
              </a:spcAft>
              <a:buSzPct val="100000"/>
              <a:buChar char="•"/>
            </a:pPr>
            <a:r>
              <a:rPr lang="en-US" sz="2000" dirty="0">
                <a:solidFill>
                  <a:srgbClr val="1C2231"/>
                </a:solidFill>
                <a:latin typeface="Calibri" pitchFamily="34" charset="0"/>
                <a:ea typeface="Calibri" pitchFamily="34" charset="-122"/>
                <a:cs typeface="Calibri" pitchFamily="34" charset="-120"/>
              </a:rPr>
              <a:t>DOI and PubMed identifiers</a:t>
            </a:r>
            <a:endParaRPr lang="en-US" sz="2000" dirty="0"/>
          </a:p>
          <a:p>
            <a:pPr marL="342900" indent="-342900">
              <a:lnSpc>
                <a:spcPts val="2600"/>
              </a:lnSpc>
              <a:spcAft>
                <a:spcPts val="200"/>
              </a:spcAft>
              <a:buSzPct val="100000"/>
              <a:buChar char="•"/>
            </a:pPr>
            <a:r>
              <a:rPr lang="en-US" sz="2000" dirty="0">
                <a:solidFill>
                  <a:srgbClr val="1C2231"/>
                </a:solidFill>
                <a:latin typeface="Calibri" pitchFamily="34" charset="0"/>
                <a:ea typeface="Calibri" pitchFamily="34" charset="-122"/>
                <a:cs typeface="Calibri" pitchFamily="34" charset="-120"/>
              </a:rPr>
              <a:t>Substrate / inhibitor calls</a:t>
            </a:r>
            <a:endParaRPr lang="en-US"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47472"/>
            <a:ext cx="201168" cy="201168"/>
          </a:xfrm>
          <a:prstGeom prst="ellipse">
            <a:avLst/>
          </a:prstGeom>
          <a:solidFill>
            <a:srgbClr val="1F7A8C"/>
          </a:solidFill>
          <a:ln w="12700">
            <a:solidFill>
              <a:srgbClr val="1F7A8C"/>
            </a:solidFill>
            <a:prstDash val="solid"/>
          </a:ln>
        </p:spPr>
        <p:txBody>
          <a:bodyPr/>
          <a:lstStyle/>
          <a:p>
            <a:endParaRPr lang="cs-CZ"/>
          </a:p>
        </p:txBody>
      </p:sp>
      <p:sp>
        <p:nvSpPr>
          <p:cNvPr id="3" name="Text 1"/>
          <p:cNvSpPr txBox="1"/>
          <p:nvPr/>
        </p:nvSpPr>
        <p:spPr>
          <a:xfrm>
            <a:off x="978408" y="256032"/>
            <a:ext cx="8229600" cy="365760"/>
          </a:xfrm>
          <a:prstGeom prst="rect">
            <a:avLst/>
          </a:prstGeom>
          <a:noFill/>
          <a:ln/>
        </p:spPr>
        <p:txBody>
          <a:bodyPr wrap="square" lIns="0" tIns="0" rIns="0" bIns="0" rtlCol="0" anchor="ctr"/>
          <a:lstStyle/>
          <a:p>
            <a:pPr marL="0" indent="0">
              <a:buNone/>
            </a:pPr>
            <a:r>
              <a:rPr lang="en-US" sz="1700" b="1" kern="0" spc="160" dirty="0">
                <a:solidFill>
                  <a:srgbClr val="1F7A8C"/>
                </a:solidFill>
                <a:latin typeface="Calibri" pitchFamily="34" charset="0"/>
                <a:ea typeface="Calibri" pitchFamily="34" charset="-122"/>
                <a:cs typeface="Calibri" pitchFamily="34" charset="-120"/>
              </a:rPr>
              <a:t>INTEROPERABILITY</a:t>
            </a:r>
            <a:endParaRPr lang="en-US" sz="1700" dirty="0"/>
          </a:p>
        </p:txBody>
      </p:sp>
      <p:sp>
        <p:nvSpPr>
          <p:cNvPr id="4" name="Text 2"/>
          <p:cNvSpPr txBox="1"/>
          <p:nvPr/>
        </p:nvSpPr>
        <p:spPr>
          <a:xfrm>
            <a:off x="658368" y="731520"/>
            <a:ext cx="10874959" cy="896112"/>
          </a:xfrm>
          <a:prstGeom prst="rect">
            <a:avLst/>
          </a:prstGeom>
          <a:noFill/>
          <a:ln/>
        </p:spPr>
        <p:txBody>
          <a:bodyPr wrap="square" lIns="0" tIns="0" rIns="0" bIns="0" rtlCol="0" anchor="ctr"/>
          <a:lstStyle/>
          <a:p>
            <a:pPr marL="0" indent="0">
              <a:buNone/>
            </a:pPr>
            <a:r>
              <a:rPr lang="en-US" sz="4000" b="1" dirty="0">
                <a:solidFill>
                  <a:srgbClr val="123A63"/>
                </a:solidFill>
                <a:latin typeface="Calibri" pitchFamily="34" charset="0"/>
                <a:ea typeface="Calibri" pitchFamily="34" charset="-122"/>
                <a:cs typeface="Calibri" pitchFamily="34" charset="-120"/>
              </a:rPr>
              <a:t>Making the lens machine-readable</a:t>
            </a:r>
            <a:endParaRPr lang="en-US" sz="4000" dirty="0"/>
          </a:p>
        </p:txBody>
      </p:sp>
      <p:sp>
        <p:nvSpPr>
          <p:cNvPr id="5" name="Text 3"/>
          <p:cNvSpPr txBox="1"/>
          <p:nvPr/>
        </p:nvSpPr>
        <p:spPr>
          <a:xfrm>
            <a:off x="658368" y="1645920"/>
            <a:ext cx="10874959" cy="457200"/>
          </a:xfrm>
          <a:prstGeom prst="rect">
            <a:avLst/>
          </a:prstGeom>
          <a:noFill/>
          <a:ln/>
        </p:spPr>
        <p:txBody>
          <a:bodyPr wrap="square" lIns="0" tIns="0" rIns="0" bIns="0" rtlCol="0" anchor="ctr"/>
          <a:lstStyle/>
          <a:p>
            <a:pPr marL="0" indent="0">
              <a:buNone/>
            </a:pPr>
            <a:r>
              <a:rPr lang="en-US" sz="2100" dirty="0">
                <a:solidFill>
                  <a:srgbClr val="5D6779"/>
                </a:solidFill>
                <a:latin typeface="Calibri" pitchFamily="34" charset="0"/>
                <a:ea typeface="Calibri" pitchFamily="34" charset="-122"/>
                <a:cs typeface="Calibri" pitchFamily="34" charset="-120"/>
              </a:rPr>
              <a:t>MolMeDB RDF — the same data as a graph, queryable alongside the chemical web</a:t>
            </a:r>
            <a:endParaRPr lang="en-US" sz="2100" dirty="0"/>
          </a:p>
        </p:txBody>
      </p:sp>
      <p:pic>
        <p:nvPicPr>
          <p:cNvPr id="6" name="Image 0" descr="/home/claude/perm_talk/figs/brand_shield.png"/>
          <p:cNvPicPr>
            <a:picLocks noChangeAspect="1"/>
          </p:cNvPicPr>
          <p:nvPr/>
        </p:nvPicPr>
        <p:blipFill>
          <a:blip r:embed="rId3"/>
          <a:stretch>
            <a:fillRect/>
          </a:stretch>
        </p:blipFill>
        <p:spPr>
          <a:xfrm>
            <a:off x="10522915" y="237744"/>
            <a:ext cx="448056" cy="420624"/>
          </a:xfrm>
          <a:prstGeom prst="rect">
            <a:avLst/>
          </a:prstGeom>
        </p:spPr>
      </p:pic>
      <p:pic>
        <p:nvPicPr>
          <p:cNvPr id="7" name="Image 1" descr="/home/claude/perm_talk/figs/brand_phix.png"/>
          <p:cNvPicPr>
            <a:picLocks noChangeAspect="1"/>
          </p:cNvPicPr>
          <p:nvPr/>
        </p:nvPicPr>
        <p:blipFill>
          <a:blip r:embed="rId4"/>
          <a:stretch>
            <a:fillRect/>
          </a:stretch>
        </p:blipFill>
        <p:spPr>
          <a:xfrm>
            <a:off x="11098987" y="237744"/>
            <a:ext cx="434340" cy="420624"/>
          </a:xfrm>
          <a:prstGeom prst="rect">
            <a:avLst/>
          </a:prstGeom>
        </p:spPr>
      </p:pic>
      <p:sp>
        <p:nvSpPr>
          <p:cNvPr id="8" name="Shape 4"/>
          <p:cNvSpPr/>
          <p:nvPr/>
        </p:nvSpPr>
        <p:spPr>
          <a:xfrm>
            <a:off x="658368" y="2240280"/>
            <a:ext cx="6720840" cy="3794760"/>
          </a:xfrm>
          <a:prstGeom prst="roundRect">
            <a:avLst>
              <a:gd name="adj" fmla="val 2169"/>
            </a:avLst>
          </a:prstGeom>
          <a:solidFill>
            <a:srgbClr val="F1F4F8"/>
          </a:solidFill>
          <a:ln w="12700">
            <a:solidFill>
              <a:srgbClr val="F1F4F8"/>
            </a:solidFill>
            <a:prstDash val="solid"/>
          </a:ln>
          <a:effectLst>
            <a:outerShdw blurRad="127000" dist="635" dir="5400000" algn="bl" rotWithShape="0">
              <a:srgbClr val="9AA6B5">
                <a:alpha val="22000"/>
              </a:srgbClr>
            </a:outerShdw>
          </a:effectLst>
        </p:spPr>
        <p:txBody>
          <a:bodyPr/>
          <a:lstStyle/>
          <a:p>
            <a:endParaRPr lang="cs-CZ"/>
          </a:p>
        </p:txBody>
      </p:sp>
      <p:sp>
        <p:nvSpPr>
          <p:cNvPr id="9" name="Text 5"/>
          <p:cNvSpPr txBox="1"/>
          <p:nvPr/>
        </p:nvSpPr>
        <p:spPr>
          <a:xfrm>
            <a:off x="987552" y="2468880"/>
            <a:ext cx="6080760" cy="3383280"/>
          </a:xfrm>
          <a:prstGeom prst="rect">
            <a:avLst/>
          </a:prstGeom>
          <a:noFill/>
          <a:ln/>
        </p:spPr>
        <p:txBody>
          <a:bodyPr wrap="square" lIns="0" tIns="0" rIns="0" bIns="0" rtlCol="0" anchor="ctr"/>
          <a:lstStyle/>
          <a:p>
            <a:pPr marL="342900" indent="-342900">
              <a:lnSpc>
                <a:spcPts val="2600"/>
              </a:lnSpc>
              <a:spcAft>
                <a:spcPts val="1000"/>
              </a:spcAft>
              <a:buSzPct val="100000"/>
              <a:buChar char="•"/>
            </a:pPr>
            <a:r>
              <a:rPr lang="en-US" sz="2000" dirty="0">
                <a:solidFill>
                  <a:srgbClr val="1C2231"/>
                </a:solidFill>
                <a:latin typeface="Calibri" pitchFamily="34" charset="0"/>
                <a:ea typeface="Calibri" pitchFamily="34" charset="-122"/>
                <a:cs typeface="Calibri" pitchFamily="34" charset="-120"/>
              </a:rPr>
              <a:t>Schema modelled on the PubChem and ChEMBL RDF schemas, with BAO, SIO and ChEBI terms</a:t>
            </a:r>
            <a:endParaRPr lang="en-US" sz="2000" dirty="0"/>
          </a:p>
          <a:p>
            <a:pPr marL="342900" indent="-342900">
              <a:lnSpc>
                <a:spcPts val="2600"/>
              </a:lnSpc>
              <a:spcAft>
                <a:spcPts val="1000"/>
              </a:spcAft>
              <a:buSzPct val="100000"/>
              <a:buChar char="•"/>
            </a:pPr>
            <a:r>
              <a:rPr lang="en-US" sz="2000" dirty="0">
                <a:solidFill>
                  <a:srgbClr val="1C2231"/>
                </a:solidFill>
                <a:latin typeface="Calibri" pitchFamily="34" charset="0"/>
                <a:ea typeface="Calibri" pitchFamily="34" charset="-122"/>
                <a:cs typeface="Calibri" pitchFamily="34" charset="-120"/>
              </a:rPr>
              <a:t>A MolMeDB vocabulary fills the gap where no ontology described membrane models</a:t>
            </a:r>
            <a:endParaRPr lang="en-US" sz="2000" dirty="0"/>
          </a:p>
          <a:p>
            <a:pPr marL="342900" indent="-342900">
              <a:lnSpc>
                <a:spcPts val="2600"/>
              </a:lnSpc>
              <a:spcAft>
                <a:spcPts val="1000"/>
              </a:spcAft>
              <a:buSzPct val="100000"/>
              <a:buChar char="•"/>
            </a:pPr>
            <a:r>
              <a:rPr lang="en-US" sz="2000" dirty="0">
                <a:solidFill>
                  <a:srgbClr val="1C2231"/>
                </a:solidFill>
                <a:latin typeface="Calibri" pitchFamily="34" charset="0"/>
                <a:ea typeface="Calibri" pitchFamily="34" charset="-122"/>
                <a:cs typeface="Calibri" pitchFamily="34" charset="-120"/>
              </a:rPr>
              <a:t>Public SPARQL endpoint at IDSM, with Sachem structural search built in</a:t>
            </a:r>
            <a:endParaRPr lang="en-US" sz="2000" dirty="0"/>
          </a:p>
          <a:p>
            <a:pPr marL="342900" indent="-342900">
              <a:lnSpc>
                <a:spcPts val="2600"/>
              </a:lnSpc>
              <a:spcAft>
                <a:spcPts val="1000"/>
              </a:spcAft>
              <a:buSzPct val="100000"/>
              <a:buChar char="•"/>
            </a:pPr>
            <a:r>
              <a:rPr lang="en-US" sz="2000" dirty="0">
                <a:solidFill>
                  <a:srgbClr val="1C2231"/>
                </a:solidFill>
                <a:latin typeface="Calibri" pitchFamily="34" charset="0"/>
                <a:ea typeface="Calibri" pitchFamily="34" charset="-122"/>
                <a:cs typeface="Calibri" pitchFamily="34" charset="-120"/>
              </a:rPr>
              <a:t>skos links to PubChem, ChEMBL, ChEBI, wwPDB and UniProt make federation routine</a:t>
            </a:r>
            <a:endParaRPr lang="en-US" sz="2000" dirty="0"/>
          </a:p>
        </p:txBody>
      </p:sp>
      <p:sp>
        <p:nvSpPr>
          <p:cNvPr id="10" name="Shape 6"/>
          <p:cNvSpPr/>
          <p:nvPr/>
        </p:nvSpPr>
        <p:spPr>
          <a:xfrm>
            <a:off x="7818120" y="2240280"/>
            <a:ext cx="3703320" cy="3794760"/>
          </a:xfrm>
          <a:prstGeom prst="roundRect">
            <a:avLst>
              <a:gd name="adj" fmla="val 2222"/>
            </a:avLst>
          </a:prstGeom>
          <a:solidFill>
            <a:srgbClr val="132F4A"/>
          </a:solidFill>
          <a:ln w="12700">
            <a:solidFill>
              <a:srgbClr val="132F4A"/>
            </a:solidFill>
            <a:prstDash val="solid"/>
          </a:ln>
          <a:effectLst>
            <a:outerShdw blurRad="127000" dist="635" dir="5400000" algn="bl" rotWithShape="0">
              <a:srgbClr val="9AA6B5">
                <a:alpha val="22000"/>
              </a:srgbClr>
            </a:outerShdw>
          </a:effectLst>
        </p:spPr>
        <p:txBody>
          <a:bodyPr/>
          <a:lstStyle/>
          <a:p>
            <a:endParaRPr lang="cs-CZ"/>
          </a:p>
        </p:txBody>
      </p:sp>
      <p:sp>
        <p:nvSpPr>
          <p:cNvPr id="11" name="Text 7"/>
          <p:cNvSpPr txBox="1"/>
          <p:nvPr/>
        </p:nvSpPr>
        <p:spPr>
          <a:xfrm>
            <a:off x="8110728" y="2432304"/>
            <a:ext cx="3154680" cy="329184"/>
          </a:xfrm>
          <a:prstGeom prst="rect">
            <a:avLst/>
          </a:prstGeom>
          <a:noFill/>
          <a:ln/>
        </p:spPr>
        <p:txBody>
          <a:bodyPr wrap="square" lIns="0" tIns="0" rIns="0" bIns="0" rtlCol="0" anchor="ctr"/>
          <a:lstStyle/>
          <a:p>
            <a:pPr marL="0" indent="0">
              <a:buNone/>
            </a:pPr>
            <a:r>
              <a:rPr lang="en-US" sz="1400" b="1" kern="0" spc="160" dirty="0">
                <a:solidFill>
                  <a:srgbClr val="56A9B8"/>
                </a:solidFill>
                <a:latin typeface="Calibri" pitchFamily="34" charset="0"/>
                <a:ea typeface="Calibri" pitchFamily="34" charset="-122"/>
                <a:cs typeface="Calibri" pitchFamily="34" charset="-120"/>
              </a:rPr>
              <a:t>ONE QUERY, TWO DATABASES</a:t>
            </a:r>
            <a:endParaRPr lang="en-US" sz="1400" dirty="0"/>
          </a:p>
        </p:txBody>
      </p:sp>
      <p:sp>
        <p:nvSpPr>
          <p:cNvPr id="12" name="Text 8"/>
          <p:cNvSpPr txBox="1"/>
          <p:nvPr/>
        </p:nvSpPr>
        <p:spPr>
          <a:xfrm>
            <a:off x="8110728" y="2871216"/>
            <a:ext cx="3154680" cy="1920240"/>
          </a:xfrm>
          <a:prstGeom prst="rect">
            <a:avLst/>
          </a:prstGeom>
          <a:noFill/>
          <a:ln/>
        </p:spPr>
        <p:txBody>
          <a:bodyPr wrap="square" lIns="0" tIns="0" rIns="0" bIns="0" rtlCol="0" anchor="ctr"/>
          <a:lstStyle/>
          <a:p>
            <a:pPr marL="0" indent="0">
              <a:lnSpc>
                <a:spcPts val="2800"/>
              </a:lnSpc>
              <a:buNone/>
            </a:pPr>
            <a:r>
              <a:rPr lang="en-US" sz="2100" i="1" dirty="0">
                <a:solidFill>
                  <a:srgbClr val="FFFFFF"/>
                </a:solidFill>
                <a:latin typeface="Calibri" pitchFamily="34" charset="0"/>
                <a:ea typeface="Calibri" pitchFamily="34" charset="-122"/>
                <a:cs typeface="Calibri" pitchFamily="34" charset="-120"/>
              </a:rPr>
              <a:t>“Give me the permeabilities of every drug that inhibits a human ABC transporter.”</a:t>
            </a:r>
            <a:endParaRPr lang="en-US" sz="2100" dirty="0"/>
          </a:p>
        </p:txBody>
      </p:sp>
      <p:sp>
        <p:nvSpPr>
          <p:cNvPr id="13" name="Text 9"/>
          <p:cNvSpPr txBox="1"/>
          <p:nvPr/>
        </p:nvSpPr>
        <p:spPr>
          <a:xfrm>
            <a:off x="8110728" y="4828032"/>
            <a:ext cx="3154680" cy="1051560"/>
          </a:xfrm>
          <a:prstGeom prst="rect">
            <a:avLst/>
          </a:prstGeom>
          <a:noFill/>
          <a:ln/>
        </p:spPr>
        <p:txBody>
          <a:bodyPr wrap="square" lIns="0" tIns="0" rIns="0" bIns="0" rtlCol="0" anchor="ctr"/>
          <a:lstStyle/>
          <a:p>
            <a:pPr marL="0" indent="0">
              <a:lnSpc>
                <a:spcPts val="2600"/>
              </a:lnSpc>
              <a:buNone/>
            </a:pPr>
            <a:r>
              <a:rPr lang="en-US" sz="2000" dirty="0">
                <a:solidFill>
                  <a:srgbClr val="AFC6D8"/>
                </a:solidFill>
                <a:latin typeface="Calibri" pitchFamily="34" charset="0"/>
                <a:ea typeface="Calibri" pitchFamily="34" charset="-122"/>
                <a:cs typeface="Calibri" pitchFamily="34" charset="-120"/>
              </a:rPr>
              <a:t>One federated SPARQL query across MolMeDB and UniProt.</a:t>
            </a:r>
            <a:endParaRPr lang="en-US" sz="2000" dirty="0"/>
          </a:p>
        </p:txBody>
      </p:sp>
      <p:sp>
        <p:nvSpPr>
          <p:cNvPr id="14" name="Text 10"/>
          <p:cNvSpPr txBox="1"/>
          <p:nvPr/>
        </p:nvSpPr>
        <p:spPr>
          <a:xfrm>
            <a:off x="658368" y="6345936"/>
            <a:ext cx="10874959" cy="329184"/>
          </a:xfrm>
          <a:prstGeom prst="rect">
            <a:avLst/>
          </a:prstGeom>
          <a:noFill/>
          <a:ln/>
        </p:spPr>
        <p:txBody>
          <a:bodyPr wrap="square" lIns="0" tIns="0" rIns="0" bIns="0" rtlCol="0" anchor="ctr"/>
          <a:lstStyle/>
          <a:p>
            <a:pPr marL="0" indent="0">
              <a:buNone/>
            </a:pPr>
            <a:r>
              <a:rPr lang="en-US" sz="1400" i="1" dirty="0">
                <a:solidFill>
                  <a:srgbClr val="8A93A3"/>
                </a:solidFill>
                <a:latin typeface="Calibri" pitchFamily="34" charset="0"/>
                <a:ea typeface="Calibri" pitchFamily="34" charset="-122"/>
                <a:cs typeface="Calibri" pitchFamily="34" charset="-120"/>
              </a:rPr>
              <a:t>Martinát, Juračka, Galgonek &amp; Berka, J. Cheminform. 2026, 18, 10.1186/s13321-026-01208-3</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47472"/>
            <a:ext cx="201168" cy="201168"/>
          </a:xfrm>
          <a:prstGeom prst="ellipse">
            <a:avLst/>
          </a:prstGeom>
          <a:solidFill>
            <a:srgbClr val="1F7A8C"/>
          </a:solidFill>
          <a:ln w="12700">
            <a:solidFill>
              <a:srgbClr val="1F7A8C"/>
            </a:solidFill>
            <a:prstDash val="solid"/>
          </a:ln>
        </p:spPr>
        <p:txBody>
          <a:bodyPr/>
          <a:lstStyle/>
          <a:p>
            <a:endParaRPr lang="cs-CZ"/>
          </a:p>
        </p:txBody>
      </p:sp>
      <p:sp>
        <p:nvSpPr>
          <p:cNvPr id="3" name="Text 1"/>
          <p:cNvSpPr txBox="1"/>
          <p:nvPr/>
        </p:nvSpPr>
        <p:spPr>
          <a:xfrm>
            <a:off x="978408" y="256032"/>
            <a:ext cx="8229600" cy="365760"/>
          </a:xfrm>
          <a:prstGeom prst="rect">
            <a:avLst/>
          </a:prstGeom>
          <a:noFill/>
          <a:ln/>
        </p:spPr>
        <p:txBody>
          <a:bodyPr wrap="square" lIns="0" tIns="0" rIns="0" bIns="0" rtlCol="0" anchor="ctr"/>
          <a:lstStyle/>
          <a:p>
            <a:pPr marL="0" indent="0">
              <a:buNone/>
            </a:pPr>
            <a:r>
              <a:rPr lang="en-US" sz="1700" b="1" kern="0" spc="160" dirty="0">
                <a:solidFill>
                  <a:srgbClr val="1F7A8C"/>
                </a:solidFill>
                <a:latin typeface="Calibri" pitchFamily="34" charset="0"/>
                <a:ea typeface="Calibri" pitchFamily="34" charset="-122"/>
                <a:cs typeface="Calibri" pitchFamily="34" charset="-120"/>
              </a:rPr>
              <a:t>ACCESS</a:t>
            </a:r>
            <a:endParaRPr lang="en-US" sz="1700" dirty="0"/>
          </a:p>
        </p:txBody>
      </p:sp>
      <p:sp>
        <p:nvSpPr>
          <p:cNvPr id="4" name="Text 2"/>
          <p:cNvSpPr txBox="1"/>
          <p:nvPr/>
        </p:nvSpPr>
        <p:spPr>
          <a:xfrm>
            <a:off x="658368" y="731520"/>
            <a:ext cx="10874959" cy="896112"/>
          </a:xfrm>
          <a:prstGeom prst="rect">
            <a:avLst/>
          </a:prstGeom>
          <a:noFill/>
          <a:ln/>
        </p:spPr>
        <p:txBody>
          <a:bodyPr wrap="square" lIns="0" tIns="0" rIns="0" bIns="0" rtlCol="0" anchor="ctr"/>
          <a:lstStyle/>
          <a:p>
            <a:pPr marL="0" indent="0">
              <a:buNone/>
            </a:pPr>
            <a:r>
              <a:rPr lang="en-US" sz="4000" b="1" dirty="0">
                <a:solidFill>
                  <a:srgbClr val="123A63"/>
                </a:solidFill>
                <a:latin typeface="Calibri" pitchFamily="34" charset="0"/>
                <a:ea typeface="Calibri" pitchFamily="34" charset="-122"/>
                <a:cs typeface="Calibri" pitchFamily="34" charset="-120"/>
              </a:rPr>
              <a:t>Programmatic access</a:t>
            </a:r>
            <a:endParaRPr lang="en-US" sz="4000" dirty="0"/>
          </a:p>
        </p:txBody>
      </p:sp>
      <p:sp>
        <p:nvSpPr>
          <p:cNvPr id="5" name="Text 3"/>
          <p:cNvSpPr txBox="1"/>
          <p:nvPr/>
        </p:nvSpPr>
        <p:spPr>
          <a:xfrm>
            <a:off x="658368" y="1645920"/>
            <a:ext cx="10874959" cy="457200"/>
          </a:xfrm>
          <a:prstGeom prst="rect">
            <a:avLst/>
          </a:prstGeom>
          <a:noFill/>
          <a:ln/>
        </p:spPr>
        <p:txBody>
          <a:bodyPr wrap="square" lIns="0" tIns="0" rIns="0" bIns="0" rtlCol="0" anchor="ctr"/>
          <a:lstStyle/>
          <a:p>
            <a:pPr marL="0" indent="0">
              <a:buNone/>
            </a:pPr>
            <a:r>
              <a:rPr lang="en-US" sz="2100" dirty="0">
                <a:solidFill>
                  <a:srgbClr val="5D6779"/>
                </a:solidFill>
                <a:latin typeface="Calibri" pitchFamily="34" charset="0"/>
                <a:ea typeface="Calibri" pitchFamily="34" charset="-122"/>
                <a:cs typeface="Calibri" pitchFamily="34" charset="-120"/>
              </a:rPr>
              <a:t>Everything in MolMeDB is reachable without opening a browser</a:t>
            </a:r>
            <a:endParaRPr lang="en-US" sz="2100" dirty="0"/>
          </a:p>
        </p:txBody>
      </p:sp>
      <p:pic>
        <p:nvPicPr>
          <p:cNvPr id="6" name="Image 0" descr="/home/claude/perm_talk/figs/brand_shield.png"/>
          <p:cNvPicPr>
            <a:picLocks noChangeAspect="1"/>
          </p:cNvPicPr>
          <p:nvPr/>
        </p:nvPicPr>
        <p:blipFill>
          <a:blip r:embed="rId3"/>
          <a:stretch>
            <a:fillRect/>
          </a:stretch>
        </p:blipFill>
        <p:spPr>
          <a:xfrm>
            <a:off x="10522915" y="237744"/>
            <a:ext cx="448056" cy="420624"/>
          </a:xfrm>
          <a:prstGeom prst="rect">
            <a:avLst/>
          </a:prstGeom>
        </p:spPr>
      </p:pic>
      <p:pic>
        <p:nvPicPr>
          <p:cNvPr id="7" name="Image 1" descr="/home/claude/perm_talk/figs/brand_phix.png"/>
          <p:cNvPicPr>
            <a:picLocks noChangeAspect="1"/>
          </p:cNvPicPr>
          <p:nvPr/>
        </p:nvPicPr>
        <p:blipFill>
          <a:blip r:embed="rId4"/>
          <a:stretch>
            <a:fillRect/>
          </a:stretch>
        </p:blipFill>
        <p:spPr>
          <a:xfrm>
            <a:off x="11098987" y="237744"/>
            <a:ext cx="434340" cy="420624"/>
          </a:xfrm>
          <a:prstGeom prst="rect">
            <a:avLst/>
          </a:prstGeom>
        </p:spPr>
      </p:pic>
      <p:sp>
        <p:nvSpPr>
          <p:cNvPr id="8" name="Text 4"/>
          <p:cNvSpPr txBox="1"/>
          <p:nvPr/>
        </p:nvSpPr>
        <p:spPr>
          <a:xfrm>
            <a:off x="658368" y="2240280"/>
            <a:ext cx="5486400" cy="438912"/>
          </a:xfrm>
          <a:prstGeom prst="rect">
            <a:avLst/>
          </a:prstGeom>
          <a:noFill/>
          <a:ln/>
        </p:spPr>
        <p:txBody>
          <a:bodyPr wrap="square" lIns="0" tIns="0" rIns="0" bIns="0" rtlCol="0" anchor="ctr"/>
          <a:lstStyle/>
          <a:p>
            <a:pPr marL="0" indent="0">
              <a:buNone/>
            </a:pPr>
            <a:r>
              <a:rPr lang="en-US" sz="2400" b="1" dirty="0">
                <a:solidFill>
                  <a:srgbClr val="123A63"/>
                </a:solidFill>
                <a:latin typeface="Calibri" pitchFamily="34" charset="0"/>
                <a:ea typeface="Calibri" pitchFamily="34" charset="-122"/>
                <a:cs typeface="Calibri" pitchFamily="34" charset="-120"/>
              </a:rPr>
              <a:t>Classical REST API</a:t>
            </a:r>
            <a:endParaRPr lang="en-US" sz="2400" dirty="0"/>
          </a:p>
        </p:txBody>
      </p:sp>
      <p:pic>
        <p:nvPicPr>
          <p:cNvPr id="9" name="Image 2" descr="/home/claude/perm_talk/figs/api_uri.png"/>
          <p:cNvPicPr>
            <a:picLocks noChangeAspect="1"/>
          </p:cNvPicPr>
          <p:nvPr/>
        </p:nvPicPr>
        <p:blipFill>
          <a:blip r:embed="rId5"/>
          <a:stretch>
            <a:fillRect/>
          </a:stretch>
        </p:blipFill>
        <p:spPr>
          <a:xfrm>
            <a:off x="1783080" y="2761488"/>
            <a:ext cx="8631936" cy="1874520"/>
          </a:xfrm>
          <a:prstGeom prst="rect">
            <a:avLst/>
          </a:prstGeom>
        </p:spPr>
      </p:pic>
      <p:sp>
        <p:nvSpPr>
          <p:cNvPr id="10" name="Text 5"/>
          <p:cNvSpPr txBox="1"/>
          <p:nvPr/>
        </p:nvSpPr>
        <p:spPr>
          <a:xfrm>
            <a:off x="658368" y="4791456"/>
            <a:ext cx="6400800" cy="438912"/>
          </a:xfrm>
          <a:prstGeom prst="rect">
            <a:avLst/>
          </a:prstGeom>
          <a:noFill/>
          <a:ln/>
        </p:spPr>
        <p:txBody>
          <a:bodyPr wrap="square" lIns="0" tIns="0" rIns="0" bIns="0" rtlCol="0" anchor="ctr"/>
          <a:lstStyle/>
          <a:p>
            <a:pPr marL="0" indent="0">
              <a:buNone/>
            </a:pPr>
            <a:r>
              <a:rPr lang="en-US" sz="2400" b="1" dirty="0">
                <a:solidFill>
                  <a:srgbClr val="123A63"/>
                </a:solidFill>
                <a:latin typeface="Calibri" pitchFamily="34" charset="0"/>
                <a:ea typeface="Calibri" pitchFamily="34" charset="-122"/>
                <a:cs typeface="Calibri" pitchFamily="34" charset="-120"/>
              </a:rPr>
              <a:t>RDF browsable via the SPARQL endpoint</a:t>
            </a:r>
            <a:endParaRPr lang="en-US" sz="2400" dirty="0"/>
          </a:p>
        </p:txBody>
      </p:sp>
      <p:sp>
        <p:nvSpPr>
          <p:cNvPr id="11" name="Text 6"/>
          <p:cNvSpPr txBox="1"/>
          <p:nvPr/>
        </p:nvSpPr>
        <p:spPr>
          <a:xfrm>
            <a:off x="658368" y="5266944"/>
            <a:ext cx="6035040" cy="914400"/>
          </a:xfrm>
          <a:prstGeom prst="rect">
            <a:avLst/>
          </a:prstGeom>
          <a:noFill/>
          <a:ln/>
        </p:spPr>
        <p:txBody>
          <a:bodyPr wrap="square" lIns="0" tIns="0" rIns="0" bIns="0" rtlCol="0" anchor="ctr"/>
          <a:lstStyle/>
          <a:p>
            <a:pPr marL="0" indent="0">
              <a:lnSpc>
                <a:spcPts val="2700"/>
              </a:lnSpc>
              <a:buNone/>
            </a:pPr>
            <a:r>
              <a:rPr lang="en-US" sz="2000" dirty="0">
                <a:solidFill>
                  <a:srgbClr val="1F7A8C"/>
                </a:solidFill>
                <a:latin typeface="Calibri" pitchFamily="34" charset="0"/>
                <a:ea typeface="Calibri" pitchFamily="34" charset="-122"/>
                <a:cs typeface="Calibri" pitchFamily="34" charset="-120"/>
              </a:rPr>
              <a:t>https://idsm.elixir-czech.cz/sparql/endpoint/molmedb</a:t>
            </a:r>
            <a:endParaRPr lang="en-US" sz="2000" dirty="0"/>
          </a:p>
          <a:p>
            <a:pPr marL="0" indent="0">
              <a:lnSpc>
                <a:spcPts val="2700"/>
              </a:lnSpc>
              <a:buNone/>
            </a:pPr>
            <a:r>
              <a:rPr lang="en-US" sz="2000" dirty="0">
                <a:solidFill>
                  <a:srgbClr val="1F7A8C"/>
                </a:solidFill>
                <a:latin typeface="Calibri" pitchFamily="34" charset="0"/>
                <a:ea typeface="Calibri" pitchFamily="34" charset="-122"/>
                <a:cs typeface="Calibri" pitchFamily="34" charset="-120"/>
              </a:rPr>
              <a:t>Documentation: https://docs.molmedb.upol.cz</a:t>
            </a:r>
            <a:endParaRPr lang="en-US" sz="2000" dirty="0"/>
          </a:p>
        </p:txBody>
      </p:sp>
      <p:pic>
        <p:nvPicPr>
          <p:cNvPr id="12" name="Image 3" descr="/home/claude/perm_talk/figs/rdf_triple.png"/>
          <p:cNvPicPr>
            <a:picLocks noChangeAspect="1"/>
          </p:cNvPicPr>
          <p:nvPr/>
        </p:nvPicPr>
        <p:blipFill>
          <a:blip r:embed="rId6"/>
          <a:stretch>
            <a:fillRect/>
          </a:stretch>
        </p:blipFill>
        <p:spPr>
          <a:xfrm>
            <a:off x="6858000" y="5074920"/>
            <a:ext cx="4663440" cy="111556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F2A44"/>
        </a:solidFill>
        <a:effectLst/>
      </p:bgPr>
    </p:bg>
    <p:spTree>
      <p:nvGrpSpPr>
        <p:cNvPr id="1" name=""/>
        <p:cNvGrpSpPr/>
        <p:nvPr/>
      </p:nvGrpSpPr>
      <p:grpSpPr>
        <a:xfrm>
          <a:off x="0" y="0"/>
          <a:ext cx="0" cy="0"/>
          <a:chOff x="0" y="0"/>
          <a:chExt cx="0" cy="0"/>
        </a:xfrm>
      </p:grpSpPr>
      <p:sp>
        <p:nvSpPr>
          <p:cNvPr id="2" name="Shape 0"/>
          <p:cNvSpPr/>
          <p:nvPr/>
        </p:nvSpPr>
        <p:spPr>
          <a:xfrm>
            <a:off x="10394899" y="137160"/>
            <a:ext cx="1266444" cy="621792"/>
          </a:xfrm>
          <a:prstGeom prst="roundRect">
            <a:avLst>
              <a:gd name="adj" fmla="val 7353"/>
            </a:avLst>
          </a:prstGeom>
          <a:solidFill>
            <a:srgbClr val="FFFFFF"/>
          </a:solidFill>
          <a:ln w="12700">
            <a:solidFill>
              <a:srgbClr val="FFFFFF"/>
            </a:solidFill>
            <a:prstDash val="solid"/>
          </a:ln>
        </p:spPr>
        <p:txBody>
          <a:bodyPr/>
          <a:lstStyle/>
          <a:p>
            <a:endParaRPr lang="cs-CZ"/>
          </a:p>
        </p:txBody>
      </p:sp>
      <p:pic>
        <p:nvPicPr>
          <p:cNvPr id="3" name="Image 0" descr="/home/claude/perm_talk/figs/brand_shield.png"/>
          <p:cNvPicPr>
            <a:picLocks noChangeAspect="1"/>
          </p:cNvPicPr>
          <p:nvPr/>
        </p:nvPicPr>
        <p:blipFill>
          <a:blip r:embed="rId3"/>
          <a:stretch>
            <a:fillRect/>
          </a:stretch>
        </p:blipFill>
        <p:spPr>
          <a:xfrm>
            <a:off x="10522915" y="237744"/>
            <a:ext cx="448056" cy="420624"/>
          </a:xfrm>
          <a:prstGeom prst="rect">
            <a:avLst/>
          </a:prstGeom>
        </p:spPr>
      </p:pic>
      <p:pic>
        <p:nvPicPr>
          <p:cNvPr id="4" name="Image 1" descr="/home/claude/perm_talk/figs/brand_phix.png"/>
          <p:cNvPicPr>
            <a:picLocks noChangeAspect="1"/>
          </p:cNvPicPr>
          <p:nvPr/>
        </p:nvPicPr>
        <p:blipFill>
          <a:blip r:embed="rId4"/>
          <a:stretch>
            <a:fillRect/>
          </a:stretch>
        </p:blipFill>
        <p:spPr>
          <a:xfrm>
            <a:off x="11098987" y="237744"/>
            <a:ext cx="434340" cy="420624"/>
          </a:xfrm>
          <a:prstGeom prst="rect">
            <a:avLst/>
          </a:prstGeom>
        </p:spPr>
      </p:pic>
      <p:sp>
        <p:nvSpPr>
          <p:cNvPr id="7" name="Text 3"/>
          <p:cNvSpPr txBox="1"/>
          <p:nvPr/>
        </p:nvSpPr>
        <p:spPr>
          <a:xfrm>
            <a:off x="4206240" y="1920240"/>
            <a:ext cx="7498080" cy="402336"/>
          </a:xfrm>
          <a:prstGeom prst="rect">
            <a:avLst/>
          </a:prstGeom>
          <a:noFill/>
          <a:ln/>
        </p:spPr>
        <p:txBody>
          <a:bodyPr wrap="square" lIns="0" tIns="0" rIns="0" bIns="0" rtlCol="0" anchor="ctr"/>
          <a:lstStyle/>
          <a:p>
            <a:pPr marL="0" indent="0">
              <a:buNone/>
            </a:pPr>
            <a:r>
              <a:rPr lang="en-US" sz="1700" b="1" kern="0" spc="220" dirty="0">
                <a:solidFill>
                  <a:srgbClr val="56A9B8"/>
                </a:solidFill>
                <a:latin typeface="Calibri" pitchFamily="34" charset="0"/>
                <a:ea typeface="Calibri" pitchFamily="34" charset="-122"/>
                <a:cs typeface="Calibri" pitchFamily="34" charset="-120"/>
              </a:rPr>
              <a:t>PART TWO</a:t>
            </a:r>
            <a:endParaRPr lang="en-US" sz="1700" dirty="0"/>
          </a:p>
        </p:txBody>
      </p:sp>
      <p:sp>
        <p:nvSpPr>
          <p:cNvPr id="8" name="Text 4"/>
          <p:cNvSpPr txBox="1"/>
          <p:nvPr/>
        </p:nvSpPr>
        <p:spPr>
          <a:xfrm>
            <a:off x="4206240" y="2359152"/>
            <a:ext cx="7498080" cy="960120"/>
          </a:xfrm>
          <a:prstGeom prst="rect">
            <a:avLst/>
          </a:prstGeom>
          <a:noFill/>
          <a:ln/>
        </p:spPr>
        <p:txBody>
          <a:bodyPr wrap="square" lIns="0" tIns="0" rIns="0" bIns="0" rtlCol="0" anchor="ctr"/>
          <a:lstStyle/>
          <a:p>
            <a:pPr marL="0" indent="0">
              <a:buNone/>
            </a:pPr>
            <a:r>
              <a:rPr lang="en-US" sz="4400" b="1" dirty="0">
                <a:solidFill>
                  <a:srgbClr val="FFFFFF"/>
                </a:solidFill>
                <a:latin typeface="Calibri" pitchFamily="34" charset="0"/>
                <a:ea typeface="Calibri" pitchFamily="34" charset="-122"/>
                <a:cs typeface="Calibri" pitchFamily="34" charset="-120"/>
              </a:rPr>
              <a:t>Looking through the lens</a:t>
            </a:r>
            <a:endParaRPr lang="en-US" sz="4400" dirty="0"/>
          </a:p>
        </p:txBody>
      </p:sp>
      <p:sp>
        <p:nvSpPr>
          <p:cNvPr id="9" name="Text 5"/>
          <p:cNvSpPr txBox="1"/>
          <p:nvPr/>
        </p:nvSpPr>
        <p:spPr>
          <a:xfrm>
            <a:off x="4206240" y="3529584"/>
            <a:ext cx="7315200" cy="1005840"/>
          </a:xfrm>
          <a:prstGeom prst="rect">
            <a:avLst/>
          </a:prstGeom>
          <a:noFill/>
          <a:ln/>
        </p:spPr>
        <p:txBody>
          <a:bodyPr wrap="square" lIns="0" tIns="0" rIns="0" bIns="0" rtlCol="0" anchor="ctr"/>
          <a:lstStyle/>
          <a:p>
            <a:pPr marL="0" indent="0">
              <a:lnSpc>
                <a:spcPts val="2900"/>
              </a:lnSpc>
              <a:buNone/>
            </a:pPr>
            <a:r>
              <a:rPr lang="en-US" sz="2100" dirty="0">
                <a:solidFill>
                  <a:srgbClr val="BFD2E2"/>
                </a:solidFill>
                <a:latin typeface="Calibri" pitchFamily="34" charset="0"/>
                <a:ea typeface="Calibri" pitchFamily="34" charset="-122"/>
                <a:cs typeface="Calibri" pitchFamily="34" charset="-120"/>
              </a:rPr>
              <a:t>Meta-analysis of permeability literature data shows possibilities and limitations of popular methods</a:t>
            </a:r>
            <a:endParaRPr lang="en-US" sz="2100" dirty="0"/>
          </a:p>
        </p:txBody>
      </p:sp>
      <p:sp>
        <p:nvSpPr>
          <p:cNvPr id="10" name="Text 6"/>
          <p:cNvSpPr txBox="1"/>
          <p:nvPr/>
        </p:nvSpPr>
        <p:spPr>
          <a:xfrm>
            <a:off x="4206240" y="4754880"/>
            <a:ext cx="7315200" cy="1005840"/>
          </a:xfrm>
          <a:prstGeom prst="rect">
            <a:avLst/>
          </a:prstGeom>
          <a:noFill/>
          <a:ln/>
        </p:spPr>
        <p:txBody>
          <a:bodyPr wrap="square" lIns="0" tIns="0" rIns="0" bIns="0" rtlCol="0" anchor="ctr"/>
          <a:lstStyle/>
          <a:p>
            <a:pPr marL="0" indent="0">
              <a:lnSpc>
                <a:spcPts val="2400"/>
              </a:lnSpc>
              <a:buNone/>
            </a:pPr>
            <a:r>
              <a:rPr lang="en-US" sz="1700" dirty="0">
                <a:solidFill>
                  <a:srgbClr val="9FB6C9"/>
                </a:solidFill>
                <a:latin typeface="Calibri" pitchFamily="34" charset="0"/>
                <a:ea typeface="Calibri" pitchFamily="34" charset="-122"/>
                <a:cs typeface="Calibri" pitchFamily="34" charset="-120"/>
              </a:rPr>
              <a:t>Kateřina Storchmannová, Martin Balouch, Jakub Juračka, František Štěpánek, Karel Berka</a:t>
            </a:r>
            <a:endParaRPr lang="en-US" sz="1700" dirty="0"/>
          </a:p>
          <a:p>
            <a:pPr marL="0" indent="0">
              <a:lnSpc>
                <a:spcPts val="2400"/>
              </a:lnSpc>
              <a:buNone/>
            </a:pPr>
            <a:r>
              <a:rPr lang="en-US" sz="1700" dirty="0">
                <a:solidFill>
                  <a:srgbClr val="9FB6C9"/>
                </a:solidFill>
                <a:latin typeface="Calibri" pitchFamily="34" charset="0"/>
                <a:ea typeface="Calibri" pitchFamily="34" charset="-122"/>
                <a:cs typeface="Calibri" pitchFamily="34" charset="-120"/>
              </a:rPr>
              <a:t>Molecular Pharmaceutics 2025, 22, 1293–1304</a:t>
            </a:r>
            <a:endParaRPr lang="en-US" sz="17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47472"/>
            <a:ext cx="201168" cy="201168"/>
          </a:xfrm>
          <a:prstGeom prst="ellipse">
            <a:avLst/>
          </a:prstGeom>
          <a:solidFill>
            <a:srgbClr val="1F7A8C"/>
          </a:solidFill>
          <a:ln w="12700">
            <a:solidFill>
              <a:srgbClr val="1F7A8C"/>
            </a:solidFill>
            <a:prstDash val="solid"/>
          </a:ln>
        </p:spPr>
        <p:txBody>
          <a:bodyPr/>
          <a:lstStyle/>
          <a:p>
            <a:endParaRPr lang="cs-CZ"/>
          </a:p>
        </p:txBody>
      </p:sp>
      <p:sp>
        <p:nvSpPr>
          <p:cNvPr id="3" name="Text 1"/>
          <p:cNvSpPr txBox="1"/>
          <p:nvPr/>
        </p:nvSpPr>
        <p:spPr>
          <a:xfrm>
            <a:off x="978408" y="256032"/>
            <a:ext cx="8229600" cy="365760"/>
          </a:xfrm>
          <a:prstGeom prst="rect">
            <a:avLst/>
          </a:prstGeom>
          <a:noFill/>
          <a:ln/>
        </p:spPr>
        <p:txBody>
          <a:bodyPr wrap="square" lIns="0" tIns="0" rIns="0" bIns="0" rtlCol="0" anchor="ctr"/>
          <a:lstStyle/>
          <a:p>
            <a:pPr marL="0" indent="0">
              <a:buNone/>
            </a:pPr>
            <a:r>
              <a:rPr lang="en-US" sz="1700" b="1" kern="0" spc="160" dirty="0">
                <a:solidFill>
                  <a:srgbClr val="1F7A8C"/>
                </a:solidFill>
                <a:latin typeface="Calibri" pitchFamily="34" charset="0"/>
                <a:ea typeface="Calibri" pitchFamily="34" charset="-122"/>
                <a:cs typeface="Calibri" pitchFamily="34" charset="-120"/>
              </a:rPr>
              <a:t>STUDY DESIGN</a:t>
            </a:r>
            <a:endParaRPr lang="en-US" sz="1700" dirty="0"/>
          </a:p>
        </p:txBody>
      </p:sp>
      <p:sp>
        <p:nvSpPr>
          <p:cNvPr id="4" name="Text 2"/>
          <p:cNvSpPr txBox="1"/>
          <p:nvPr/>
        </p:nvSpPr>
        <p:spPr>
          <a:xfrm>
            <a:off x="658368" y="731520"/>
            <a:ext cx="10874959" cy="896112"/>
          </a:xfrm>
          <a:prstGeom prst="rect">
            <a:avLst/>
          </a:prstGeom>
          <a:noFill/>
          <a:ln/>
        </p:spPr>
        <p:txBody>
          <a:bodyPr wrap="square" lIns="0" tIns="0" rIns="0" bIns="0" rtlCol="0" anchor="ctr"/>
          <a:lstStyle/>
          <a:p>
            <a:pPr marL="0" indent="0">
              <a:buNone/>
            </a:pPr>
            <a:r>
              <a:rPr lang="en-US" sz="4000" b="1" dirty="0">
                <a:solidFill>
                  <a:srgbClr val="123A63"/>
                </a:solidFill>
                <a:latin typeface="Calibri" pitchFamily="34" charset="0"/>
                <a:ea typeface="Calibri" pitchFamily="34" charset="-122"/>
                <a:cs typeface="Calibri" pitchFamily="34" charset="-120"/>
              </a:rPr>
              <a:t>From 900,000 interactions to 5,483</a:t>
            </a:r>
            <a:endParaRPr lang="en-US" sz="4000" dirty="0"/>
          </a:p>
        </p:txBody>
      </p:sp>
      <p:sp>
        <p:nvSpPr>
          <p:cNvPr id="5" name="Text 3"/>
          <p:cNvSpPr txBox="1"/>
          <p:nvPr/>
        </p:nvSpPr>
        <p:spPr>
          <a:xfrm>
            <a:off x="658368" y="1645920"/>
            <a:ext cx="10874959" cy="457200"/>
          </a:xfrm>
          <a:prstGeom prst="rect">
            <a:avLst/>
          </a:prstGeom>
          <a:noFill/>
          <a:ln/>
        </p:spPr>
        <p:txBody>
          <a:bodyPr wrap="square" lIns="0" tIns="0" rIns="0" bIns="0" rtlCol="0" anchor="ctr"/>
          <a:lstStyle/>
          <a:p>
            <a:pPr marL="0" indent="0">
              <a:buNone/>
            </a:pPr>
            <a:r>
              <a:rPr lang="en-US" sz="2100" dirty="0">
                <a:solidFill>
                  <a:srgbClr val="5D6779"/>
                </a:solidFill>
                <a:latin typeface="Calibri" pitchFamily="34" charset="0"/>
                <a:ea typeface="Calibri" pitchFamily="34" charset="-122"/>
                <a:cs typeface="Calibri" pitchFamily="34" charset="-120"/>
              </a:rPr>
              <a:t>Filters applied so that the remaining values answer the same physical question</a:t>
            </a:r>
            <a:endParaRPr lang="en-US" sz="2100" dirty="0"/>
          </a:p>
        </p:txBody>
      </p:sp>
      <p:pic>
        <p:nvPicPr>
          <p:cNvPr id="6" name="Image 0" descr="/home/claude/perm_talk/figs/brand_shield.png"/>
          <p:cNvPicPr>
            <a:picLocks noChangeAspect="1"/>
          </p:cNvPicPr>
          <p:nvPr/>
        </p:nvPicPr>
        <p:blipFill>
          <a:blip r:embed="rId3"/>
          <a:stretch>
            <a:fillRect/>
          </a:stretch>
        </p:blipFill>
        <p:spPr>
          <a:xfrm>
            <a:off x="10522915" y="237744"/>
            <a:ext cx="448056" cy="420624"/>
          </a:xfrm>
          <a:prstGeom prst="rect">
            <a:avLst/>
          </a:prstGeom>
        </p:spPr>
      </p:pic>
      <p:pic>
        <p:nvPicPr>
          <p:cNvPr id="7" name="Image 1" descr="/home/claude/perm_talk/figs/brand_phix.png"/>
          <p:cNvPicPr>
            <a:picLocks noChangeAspect="1"/>
          </p:cNvPicPr>
          <p:nvPr/>
        </p:nvPicPr>
        <p:blipFill>
          <a:blip r:embed="rId4"/>
          <a:stretch>
            <a:fillRect/>
          </a:stretch>
        </p:blipFill>
        <p:spPr>
          <a:xfrm>
            <a:off x="11098987" y="237744"/>
            <a:ext cx="434340" cy="420624"/>
          </a:xfrm>
          <a:prstGeom prst="rect">
            <a:avLst/>
          </a:prstGeom>
        </p:spPr>
      </p:pic>
      <p:pic>
        <p:nvPicPr>
          <p:cNvPr id="8" name="Image 2" descr="/home/claude/perm_talk/figs/coverage.png"/>
          <p:cNvPicPr>
            <a:picLocks noChangeAspect="1"/>
          </p:cNvPicPr>
          <p:nvPr/>
        </p:nvPicPr>
        <p:blipFill>
          <a:blip r:embed="rId5"/>
          <a:stretch>
            <a:fillRect/>
          </a:stretch>
        </p:blipFill>
        <p:spPr>
          <a:xfrm>
            <a:off x="5120640" y="2377440"/>
            <a:ext cx="6400800" cy="2880360"/>
          </a:xfrm>
          <a:prstGeom prst="rect">
            <a:avLst/>
          </a:prstGeom>
        </p:spPr>
      </p:pic>
      <p:sp>
        <p:nvSpPr>
          <p:cNvPr id="9" name="Text 4"/>
          <p:cNvSpPr txBox="1"/>
          <p:nvPr/>
        </p:nvSpPr>
        <p:spPr>
          <a:xfrm>
            <a:off x="658368" y="2286000"/>
            <a:ext cx="4114800" cy="2194560"/>
          </a:xfrm>
          <a:prstGeom prst="rect">
            <a:avLst/>
          </a:prstGeom>
          <a:noFill/>
          <a:ln/>
        </p:spPr>
        <p:txBody>
          <a:bodyPr wrap="square" lIns="0" tIns="0" rIns="0" bIns="0" rtlCol="0" anchor="ctr"/>
          <a:lstStyle/>
          <a:p>
            <a:pPr marL="342900" indent="-342900">
              <a:lnSpc>
                <a:spcPts val="2600"/>
              </a:lnSpc>
              <a:spcAft>
                <a:spcPts val="800"/>
              </a:spcAft>
              <a:buSzPct val="100000"/>
              <a:buChar char="•"/>
            </a:pPr>
            <a:r>
              <a:rPr lang="en-US" sz="2000" dirty="0">
                <a:solidFill>
                  <a:srgbClr val="1C2231"/>
                </a:solidFill>
                <a:latin typeface="Calibri" pitchFamily="34" charset="0"/>
                <a:ea typeface="Calibri" pitchFamily="34" charset="-122"/>
                <a:cs typeface="Calibri" pitchFamily="34" charset="-120"/>
              </a:rPr>
              <a:t>Cell and intestinal membranes</a:t>
            </a:r>
            <a:endParaRPr lang="en-US" sz="2000" dirty="0"/>
          </a:p>
          <a:p>
            <a:pPr marL="342900" indent="-342900">
              <a:lnSpc>
                <a:spcPts val="2600"/>
              </a:lnSpc>
              <a:spcAft>
                <a:spcPts val="800"/>
              </a:spcAft>
              <a:buSzPct val="100000"/>
              <a:buChar char="•"/>
            </a:pPr>
            <a:r>
              <a:rPr lang="en-US" sz="2000" dirty="0">
                <a:solidFill>
                  <a:srgbClr val="1C2231"/>
                </a:solidFill>
                <a:latin typeface="Calibri" pitchFamily="34" charset="0"/>
                <a:ea typeface="Calibri" pitchFamily="34" charset="-122"/>
                <a:cs typeface="Calibri" pitchFamily="34" charset="-120"/>
              </a:rPr>
              <a:t>Small molecules, ≤ 800 Da</a:t>
            </a:r>
            <a:endParaRPr lang="en-US" sz="2000" dirty="0"/>
          </a:p>
          <a:p>
            <a:pPr marL="342900" indent="-342900">
              <a:lnSpc>
                <a:spcPts val="2600"/>
              </a:lnSpc>
              <a:spcAft>
                <a:spcPts val="800"/>
              </a:spcAft>
              <a:buSzPct val="100000"/>
              <a:buChar char="•"/>
            </a:pPr>
            <a:r>
              <a:rPr lang="en-US" sz="2000" dirty="0">
                <a:solidFill>
                  <a:srgbClr val="1C2231"/>
                </a:solidFill>
                <a:latin typeface="Calibri" pitchFamily="34" charset="0"/>
                <a:ea typeface="Calibri" pitchFamily="34" charset="-122"/>
                <a:cs typeface="Calibri" pitchFamily="34" charset="-120"/>
              </a:rPr>
              <a:t>pH 7.0–7.5, at 20–25 °C</a:t>
            </a:r>
            <a:endParaRPr lang="en-US" sz="2000" dirty="0"/>
          </a:p>
          <a:p>
            <a:pPr marL="342900" indent="-342900">
              <a:lnSpc>
                <a:spcPts val="2600"/>
              </a:lnSpc>
              <a:spcAft>
                <a:spcPts val="800"/>
              </a:spcAft>
              <a:buSzPct val="100000"/>
              <a:buChar char="•"/>
            </a:pPr>
            <a:r>
              <a:rPr lang="en-US" sz="2000" dirty="0">
                <a:solidFill>
                  <a:srgbClr val="1C2231"/>
                </a:solidFill>
                <a:latin typeface="Calibri" pitchFamily="34" charset="0"/>
                <a:ea typeface="Calibri" pitchFamily="34" charset="-122"/>
                <a:cs typeface="Calibri" pitchFamily="34" charset="-120"/>
              </a:rPr>
              <a:t>Neutral for calculations</a:t>
            </a:r>
            <a:endParaRPr lang="en-US" sz="2000" dirty="0"/>
          </a:p>
          <a:p>
            <a:pPr marL="342900" indent="-342900">
              <a:lnSpc>
                <a:spcPts val="2600"/>
              </a:lnSpc>
              <a:spcAft>
                <a:spcPts val="800"/>
              </a:spcAft>
              <a:buSzPct val="100000"/>
              <a:buChar char="•"/>
            </a:pPr>
            <a:r>
              <a:rPr lang="en-US" sz="2000" dirty="0">
                <a:solidFill>
                  <a:srgbClr val="1C2231"/>
                </a:solidFill>
                <a:latin typeface="Calibri" pitchFamily="34" charset="0"/>
                <a:ea typeface="Calibri" pitchFamily="34" charset="-122"/>
                <a:cs typeface="Calibri" pitchFamily="34" charset="-120"/>
              </a:rPr>
              <a:t>No amino acids</a:t>
            </a:r>
            <a:endParaRPr lang="en-US" sz="2000" dirty="0"/>
          </a:p>
        </p:txBody>
      </p:sp>
      <p:sp>
        <p:nvSpPr>
          <p:cNvPr id="10" name="Shape 5"/>
          <p:cNvSpPr/>
          <p:nvPr/>
        </p:nvSpPr>
        <p:spPr>
          <a:xfrm>
            <a:off x="658368" y="4480560"/>
            <a:ext cx="4160520" cy="1371600"/>
          </a:xfrm>
          <a:prstGeom prst="roundRect">
            <a:avLst>
              <a:gd name="adj" fmla="val 6000"/>
            </a:avLst>
          </a:prstGeom>
          <a:solidFill>
            <a:srgbClr val="F1F4F8"/>
          </a:solidFill>
          <a:ln w="12700">
            <a:solidFill>
              <a:srgbClr val="F1F4F8"/>
            </a:solidFill>
            <a:prstDash val="solid"/>
          </a:ln>
          <a:effectLst>
            <a:outerShdw blurRad="127000" dist="635" dir="5400000" algn="bl" rotWithShape="0">
              <a:srgbClr val="9AA6B5">
                <a:alpha val="22000"/>
              </a:srgbClr>
            </a:outerShdw>
          </a:effectLst>
        </p:spPr>
        <p:txBody>
          <a:bodyPr/>
          <a:lstStyle/>
          <a:p>
            <a:endParaRPr lang="cs-CZ"/>
          </a:p>
        </p:txBody>
      </p:sp>
      <p:sp>
        <p:nvSpPr>
          <p:cNvPr id="11" name="Text 6"/>
          <p:cNvSpPr txBox="1"/>
          <p:nvPr/>
        </p:nvSpPr>
        <p:spPr>
          <a:xfrm>
            <a:off x="877824" y="4645152"/>
            <a:ext cx="3749040" cy="1042416"/>
          </a:xfrm>
          <a:prstGeom prst="rect">
            <a:avLst/>
          </a:prstGeom>
          <a:noFill/>
          <a:ln/>
        </p:spPr>
        <p:txBody>
          <a:bodyPr wrap="square" lIns="0" tIns="0" rIns="0" bIns="0" rtlCol="0" anchor="ctr"/>
          <a:lstStyle/>
          <a:p>
            <a:pPr marL="0" indent="0">
              <a:buNone/>
            </a:pPr>
            <a:r>
              <a:rPr lang="en-US" sz="3200" b="1" dirty="0">
                <a:solidFill>
                  <a:srgbClr val="123A63"/>
                </a:solidFill>
                <a:latin typeface="Calibri" pitchFamily="34" charset="0"/>
                <a:ea typeface="Calibri" pitchFamily="34" charset="-122"/>
                <a:cs typeface="Calibri" pitchFamily="34" charset="-120"/>
              </a:rPr>
              <a:t>5,483</a:t>
            </a:r>
            <a:r>
              <a:rPr lang="en-US" sz="2000" dirty="0">
                <a:solidFill>
                  <a:srgbClr val="5D6779"/>
                </a:solidFill>
                <a:latin typeface="Calibri" pitchFamily="34" charset="0"/>
                <a:ea typeface="Calibri" pitchFamily="34" charset="-122"/>
                <a:cs typeface="Calibri" pitchFamily="34" charset="-120"/>
              </a:rPr>
              <a:t>  interactions   </a:t>
            </a:r>
            <a:r>
              <a:rPr lang="en-US" sz="3200" b="1" dirty="0">
                <a:solidFill>
                  <a:srgbClr val="1F7A8C"/>
                </a:solidFill>
                <a:latin typeface="Calibri" pitchFamily="34" charset="0"/>
                <a:ea typeface="Calibri" pitchFamily="34" charset="-122"/>
                <a:cs typeface="Calibri" pitchFamily="34" charset="-120"/>
              </a:rPr>
              <a:t>4,218</a:t>
            </a:r>
            <a:r>
              <a:rPr lang="en-US" sz="2000" dirty="0">
                <a:solidFill>
                  <a:srgbClr val="5D6779"/>
                </a:solidFill>
                <a:latin typeface="Calibri" pitchFamily="34" charset="0"/>
                <a:ea typeface="Calibri" pitchFamily="34" charset="-122"/>
                <a:cs typeface="Calibri" pitchFamily="34" charset="-120"/>
              </a:rPr>
              <a:t>  molecules</a:t>
            </a:r>
            <a:endParaRPr lang="en-US" sz="3200" dirty="0"/>
          </a:p>
        </p:txBody>
      </p:sp>
      <p:sp>
        <p:nvSpPr>
          <p:cNvPr id="12" name="Text 7"/>
          <p:cNvSpPr txBox="1"/>
          <p:nvPr/>
        </p:nvSpPr>
        <p:spPr>
          <a:xfrm>
            <a:off x="5212080" y="5358384"/>
            <a:ext cx="6217920" cy="420624"/>
          </a:xfrm>
          <a:prstGeom prst="rect">
            <a:avLst/>
          </a:prstGeom>
          <a:noFill/>
          <a:ln/>
        </p:spPr>
        <p:txBody>
          <a:bodyPr wrap="square" lIns="0" tIns="0" rIns="0" bIns="0" rtlCol="0" anchor="ctr"/>
          <a:lstStyle/>
          <a:p>
            <a:pPr marL="0" indent="0">
              <a:buNone/>
            </a:pPr>
            <a:r>
              <a:rPr lang="en-US" sz="2000" i="1" dirty="0">
                <a:solidFill>
                  <a:srgbClr val="5D6779"/>
                </a:solidFill>
                <a:latin typeface="Calibri" pitchFamily="34" charset="0"/>
                <a:ea typeface="Calibri" pitchFamily="34" charset="-122"/>
                <a:cs typeface="Calibri" pitchFamily="34" charset="-120"/>
              </a:rPr>
              <a:t>Four experimental and two computational methods</a:t>
            </a:r>
            <a:endParaRPr lang="en-US" sz="2000" dirty="0"/>
          </a:p>
        </p:txBody>
      </p:sp>
      <p:sp>
        <p:nvSpPr>
          <p:cNvPr id="13" name="Text 8"/>
          <p:cNvSpPr txBox="1"/>
          <p:nvPr/>
        </p:nvSpPr>
        <p:spPr>
          <a:xfrm>
            <a:off x="658368" y="6345936"/>
            <a:ext cx="10874959" cy="329184"/>
          </a:xfrm>
          <a:prstGeom prst="rect">
            <a:avLst/>
          </a:prstGeom>
          <a:noFill/>
          <a:ln/>
        </p:spPr>
        <p:txBody>
          <a:bodyPr wrap="square" lIns="0" tIns="0" rIns="0" bIns="0" rtlCol="0" anchor="ctr"/>
          <a:lstStyle/>
          <a:p>
            <a:pPr marL="0" indent="0">
              <a:buNone/>
            </a:pPr>
            <a:r>
              <a:rPr lang="en-US" sz="1400" i="1" dirty="0">
                <a:solidFill>
                  <a:srgbClr val="8A93A3"/>
                </a:solidFill>
                <a:latin typeface="Calibri" pitchFamily="34" charset="0"/>
                <a:ea typeface="Calibri" pitchFamily="34" charset="-122"/>
                <a:cs typeface="Calibri" pitchFamily="34" charset="-120"/>
              </a:rPr>
              <a:t>Data and KNIME workflows: WorkflowHub · Storchmannová et al., Mol. Pharm. 2025</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47472"/>
            <a:ext cx="201168" cy="201168"/>
          </a:xfrm>
          <a:prstGeom prst="ellipse">
            <a:avLst/>
          </a:prstGeom>
          <a:solidFill>
            <a:srgbClr val="1F7A8C"/>
          </a:solidFill>
          <a:ln w="12700">
            <a:solidFill>
              <a:srgbClr val="1F7A8C"/>
            </a:solidFill>
            <a:prstDash val="solid"/>
          </a:ln>
        </p:spPr>
        <p:txBody>
          <a:bodyPr/>
          <a:lstStyle/>
          <a:p>
            <a:endParaRPr lang="cs-CZ"/>
          </a:p>
        </p:txBody>
      </p:sp>
      <p:sp>
        <p:nvSpPr>
          <p:cNvPr id="3" name="Text 1"/>
          <p:cNvSpPr txBox="1"/>
          <p:nvPr/>
        </p:nvSpPr>
        <p:spPr>
          <a:xfrm>
            <a:off x="978408" y="256032"/>
            <a:ext cx="8229600" cy="365760"/>
          </a:xfrm>
          <a:prstGeom prst="rect">
            <a:avLst/>
          </a:prstGeom>
          <a:noFill/>
          <a:ln/>
        </p:spPr>
        <p:txBody>
          <a:bodyPr wrap="square" lIns="0" tIns="0" rIns="0" bIns="0" rtlCol="0" anchor="ctr"/>
          <a:lstStyle/>
          <a:p>
            <a:pPr marL="0" indent="0">
              <a:buNone/>
            </a:pPr>
            <a:r>
              <a:rPr lang="en-US" sz="1700" b="1" kern="0" spc="160" dirty="0">
                <a:solidFill>
                  <a:srgbClr val="1F7A8C"/>
                </a:solidFill>
                <a:latin typeface="Calibri" pitchFamily="34" charset="0"/>
                <a:ea typeface="Calibri" pitchFamily="34" charset="-122"/>
                <a:cs typeface="Calibri" pitchFamily="34" charset="-120"/>
              </a:rPr>
              <a:t>FINDING 1</a:t>
            </a:r>
            <a:endParaRPr lang="en-US" sz="1700" dirty="0"/>
          </a:p>
        </p:txBody>
      </p:sp>
      <p:sp>
        <p:nvSpPr>
          <p:cNvPr id="4" name="Text 2"/>
          <p:cNvSpPr txBox="1"/>
          <p:nvPr/>
        </p:nvSpPr>
        <p:spPr>
          <a:xfrm>
            <a:off x="658368" y="731520"/>
            <a:ext cx="10874959" cy="896112"/>
          </a:xfrm>
          <a:prstGeom prst="rect">
            <a:avLst/>
          </a:prstGeom>
          <a:noFill/>
          <a:ln/>
        </p:spPr>
        <p:txBody>
          <a:bodyPr wrap="square" lIns="0" tIns="0" rIns="0" bIns="0" rtlCol="0" anchor="ctr"/>
          <a:lstStyle/>
          <a:p>
            <a:pPr marL="0" indent="0">
              <a:buNone/>
            </a:pPr>
            <a:r>
              <a:rPr lang="en-US" sz="4000" b="1" dirty="0">
                <a:solidFill>
                  <a:srgbClr val="123A63"/>
                </a:solidFill>
                <a:latin typeface="Calibri" pitchFamily="34" charset="0"/>
                <a:ea typeface="Calibri" pitchFamily="34" charset="-122"/>
                <a:cs typeface="Calibri" pitchFamily="34" charset="-120"/>
              </a:rPr>
              <a:t>The same method does not reproduce itself</a:t>
            </a:r>
            <a:endParaRPr lang="en-US" sz="4000" dirty="0"/>
          </a:p>
        </p:txBody>
      </p:sp>
      <p:sp>
        <p:nvSpPr>
          <p:cNvPr id="5" name="Text 3"/>
          <p:cNvSpPr txBox="1"/>
          <p:nvPr/>
        </p:nvSpPr>
        <p:spPr>
          <a:xfrm>
            <a:off x="658368" y="1645920"/>
            <a:ext cx="10874959" cy="457200"/>
          </a:xfrm>
          <a:prstGeom prst="rect">
            <a:avLst/>
          </a:prstGeom>
          <a:noFill/>
          <a:ln/>
        </p:spPr>
        <p:txBody>
          <a:bodyPr wrap="square" lIns="0" tIns="0" rIns="0" bIns="0" rtlCol="0" anchor="ctr"/>
          <a:lstStyle/>
          <a:p>
            <a:pPr marL="0" indent="0">
              <a:buNone/>
            </a:pPr>
            <a:r>
              <a:rPr lang="en-US" sz="2100" dirty="0">
                <a:solidFill>
                  <a:srgbClr val="5D6779"/>
                </a:solidFill>
                <a:latin typeface="Calibri" pitchFamily="34" charset="0"/>
                <a:ea typeface="Calibri" pitchFamily="34" charset="-122"/>
                <a:cs typeface="Calibri" pitchFamily="34" charset="-120"/>
              </a:rPr>
              <a:t>PAMPA values for the seven best-covered molecules in the database</a:t>
            </a:r>
            <a:endParaRPr lang="en-US" sz="2100" dirty="0"/>
          </a:p>
        </p:txBody>
      </p:sp>
      <p:pic>
        <p:nvPicPr>
          <p:cNvPr id="6" name="Image 0" descr="/home/claude/perm_talk/figs/brand_shield.png"/>
          <p:cNvPicPr>
            <a:picLocks noChangeAspect="1"/>
          </p:cNvPicPr>
          <p:nvPr/>
        </p:nvPicPr>
        <p:blipFill>
          <a:blip r:embed="rId3"/>
          <a:stretch>
            <a:fillRect/>
          </a:stretch>
        </p:blipFill>
        <p:spPr>
          <a:xfrm>
            <a:off x="10522915" y="237744"/>
            <a:ext cx="448056" cy="420624"/>
          </a:xfrm>
          <a:prstGeom prst="rect">
            <a:avLst/>
          </a:prstGeom>
        </p:spPr>
      </p:pic>
      <p:pic>
        <p:nvPicPr>
          <p:cNvPr id="7" name="Image 1" descr="/home/claude/perm_talk/figs/brand_phix.png"/>
          <p:cNvPicPr>
            <a:picLocks noChangeAspect="1"/>
          </p:cNvPicPr>
          <p:nvPr/>
        </p:nvPicPr>
        <p:blipFill>
          <a:blip r:embed="rId4"/>
          <a:stretch>
            <a:fillRect/>
          </a:stretch>
        </p:blipFill>
        <p:spPr>
          <a:xfrm>
            <a:off x="11098987" y="237744"/>
            <a:ext cx="434340" cy="420624"/>
          </a:xfrm>
          <a:prstGeom prst="rect">
            <a:avLst/>
          </a:prstGeom>
        </p:spPr>
      </p:pic>
      <p:pic>
        <p:nvPicPr>
          <p:cNvPr id="8" name="Image 2" descr="/home/claude/perm_talk/figs/app_vs_intr.png"/>
          <p:cNvPicPr>
            <a:picLocks noChangeAspect="1"/>
          </p:cNvPicPr>
          <p:nvPr/>
        </p:nvPicPr>
        <p:blipFill>
          <a:blip r:embed="rId5"/>
          <a:stretch>
            <a:fillRect/>
          </a:stretch>
        </p:blipFill>
        <p:spPr>
          <a:xfrm>
            <a:off x="566928" y="2377440"/>
            <a:ext cx="7315200" cy="3291840"/>
          </a:xfrm>
          <a:prstGeom prst="rect">
            <a:avLst/>
          </a:prstGeom>
        </p:spPr>
      </p:pic>
      <p:sp>
        <p:nvSpPr>
          <p:cNvPr id="9" name="Shape 4"/>
          <p:cNvSpPr/>
          <p:nvPr/>
        </p:nvSpPr>
        <p:spPr>
          <a:xfrm>
            <a:off x="8183880" y="2377440"/>
            <a:ext cx="3346704" cy="3291840"/>
          </a:xfrm>
          <a:prstGeom prst="roundRect">
            <a:avLst>
              <a:gd name="adj" fmla="val 2500"/>
            </a:avLst>
          </a:prstGeom>
          <a:solidFill>
            <a:srgbClr val="F1F4F8"/>
          </a:solidFill>
          <a:ln w="12700">
            <a:solidFill>
              <a:srgbClr val="F1F4F8"/>
            </a:solidFill>
            <a:prstDash val="solid"/>
          </a:ln>
          <a:effectLst>
            <a:outerShdw blurRad="127000" dist="635" dir="5400000" algn="bl" rotWithShape="0">
              <a:srgbClr val="9AA6B5">
                <a:alpha val="22000"/>
              </a:srgbClr>
            </a:outerShdw>
          </a:effectLst>
        </p:spPr>
        <p:txBody>
          <a:bodyPr/>
          <a:lstStyle/>
          <a:p>
            <a:endParaRPr lang="cs-CZ"/>
          </a:p>
        </p:txBody>
      </p:sp>
      <p:sp>
        <p:nvSpPr>
          <p:cNvPr id="10" name="Text 5"/>
          <p:cNvSpPr txBox="1"/>
          <p:nvPr/>
        </p:nvSpPr>
        <p:spPr>
          <a:xfrm>
            <a:off x="8458200" y="2560320"/>
            <a:ext cx="2834640" cy="420624"/>
          </a:xfrm>
          <a:prstGeom prst="rect">
            <a:avLst/>
          </a:prstGeom>
          <a:noFill/>
          <a:ln/>
        </p:spPr>
        <p:txBody>
          <a:bodyPr wrap="square" lIns="0" tIns="0" rIns="0" bIns="0" rtlCol="0" anchor="ctr"/>
          <a:lstStyle/>
          <a:p>
            <a:pPr marL="0" indent="0">
              <a:buNone/>
            </a:pPr>
            <a:r>
              <a:rPr lang="en-US" sz="2200" b="1" dirty="0">
                <a:solidFill>
                  <a:srgbClr val="123A63"/>
                </a:solidFill>
                <a:latin typeface="Calibri" pitchFamily="34" charset="0"/>
                <a:ea typeface="Calibri" pitchFamily="34" charset="-122"/>
                <a:cs typeface="Calibri" pitchFamily="34" charset="-120"/>
              </a:rPr>
              <a:t>What you are seeing</a:t>
            </a:r>
            <a:endParaRPr lang="en-US" sz="2200" dirty="0"/>
          </a:p>
        </p:txBody>
      </p:sp>
      <p:sp>
        <p:nvSpPr>
          <p:cNvPr id="11" name="Text 6"/>
          <p:cNvSpPr txBox="1"/>
          <p:nvPr/>
        </p:nvSpPr>
        <p:spPr>
          <a:xfrm>
            <a:off x="8458200" y="3072384"/>
            <a:ext cx="2834640" cy="2468880"/>
          </a:xfrm>
          <a:prstGeom prst="rect">
            <a:avLst/>
          </a:prstGeom>
          <a:noFill/>
          <a:ln/>
        </p:spPr>
        <p:txBody>
          <a:bodyPr wrap="square" lIns="0" tIns="0" rIns="0" bIns="0" rtlCol="0" anchor="ctr"/>
          <a:lstStyle/>
          <a:p>
            <a:pPr marL="342900" indent="-342900">
              <a:lnSpc>
                <a:spcPts val="2600"/>
              </a:lnSpc>
              <a:spcAft>
                <a:spcPts val="1200"/>
              </a:spcAft>
              <a:buSzPct val="100000"/>
              <a:buChar char="•"/>
            </a:pPr>
            <a:r>
              <a:rPr lang="en-US" sz="2000" dirty="0">
                <a:solidFill>
                  <a:srgbClr val="1C2231"/>
                </a:solidFill>
                <a:latin typeface="Calibri" pitchFamily="34" charset="0"/>
                <a:ea typeface="Calibri" pitchFamily="34" charset="-122"/>
                <a:cs typeface="Calibri" pitchFamily="34" charset="-120"/>
              </a:rPr>
              <a:t>Antipyrine repeats within 0.5 log</a:t>
            </a:r>
            <a:endParaRPr lang="en-US" sz="2000" dirty="0"/>
          </a:p>
          <a:p>
            <a:pPr marL="342900" indent="-342900">
              <a:lnSpc>
                <a:spcPts val="2600"/>
              </a:lnSpc>
              <a:spcAft>
                <a:spcPts val="1200"/>
              </a:spcAft>
              <a:buSzPct val="100000"/>
              <a:buChar char="•"/>
            </a:pPr>
            <a:r>
              <a:rPr lang="en-US" sz="2000" dirty="0">
                <a:solidFill>
                  <a:srgbClr val="1C2231"/>
                </a:solidFill>
                <a:latin typeface="Calibri" pitchFamily="34" charset="0"/>
                <a:ea typeface="Calibri" pitchFamily="34" charset="-122"/>
                <a:cs typeface="Calibri" pitchFamily="34" charset="-120"/>
              </a:rPr>
              <a:t>Others scatter by 2 log units</a:t>
            </a:r>
            <a:endParaRPr lang="en-US" sz="2000" dirty="0"/>
          </a:p>
          <a:p>
            <a:pPr marL="342900" indent="-342900">
              <a:lnSpc>
                <a:spcPts val="2600"/>
              </a:lnSpc>
              <a:spcAft>
                <a:spcPts val="1200"/>
              </a:spcAft>
              <a:buSzPct val="100000"/>
              <a:buChar char="•"/>
            </a:pPr>
            <a:r>
              <a:rPr lang="en-US" sz="2000" dirty="0">
                <a:solidFill>
                  <a:srgbClr val="1C2231"/>
                </a:solidFill>
                <a:latin typeface="Calibri" pitchFamily="34" charset="0"/>
                <a:ea typeface="Calibri" pitchFamily="34" charset="-122"/>
                <a:cs typeface="Calibri" pitchFamily="34" charset="-120"/>
              </a:rPr>
              <a:t>Two quantities, one label</a:t>
            </a:r>
            <a:endParaRPr lang="en-US" sz="2000" dirty="0"/>
          </a:p>
        </p:txBody>
      </p:sp>
      <p:sp>
        <p:nvSpPr>
          <p:cNvPr id="12" name="Text 7"/>
          <p:cNvSpPr txBox="1"/>
          <p:nvPr/>
        </p:nvSpPr>
        <p:spPr>
          <a:xfrm>
            <a:off x="658368" y="6345936"/>
            <a:ext cx="10874959" cy="329184"/>
          </a:xfrm>
          <a:prstGeom prst="rect">
            <a:avLst/>
          </a:prstGeom>
          <a:noFill/>
          <a:ln/>
        </p:spPr>
        <p:txBody>
          <a:bodyPr wrap="square" lIns="0" tIns="0" rIns="0" bIns="0" rtlCol="0" anchor="ctr"/>
          <a:lstStyle/>
          <a:p>
            <a:pPr marL="0" indent="0">
              <a:buNone/>
            </a:pPr>
            <a:r>
              <a:rPr lang="en-US" sz="1400" i="1" dirty="0">
                <a:solidFill>
                  <a:srgbClr val="8A93A3"/>
                </a:solidFill>
                <a:latin typeface="Calibri" pitchFamily="34" charset="0"/>
                <a:ea typeface="Calibri" pitchFamily="34" charset="-122"/>
                <a:cs typeface="Calibri" pitchFamily="34" charset="-120"/>
              </a:rPr>
              <a:t>Mean values per molecule, from Table 1 of Storchmannová et al., Mol. Pharm. 2025</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47472"/>
            <a:ext cx="201168" cy="201168"/>
          </a:xfrm>
          <a:prstGeom prst="ellipse">
            <a:avLst/>
          </a:prstGeom>
          <a:solidFill>
            <a:srgbClr val="1F7A8C"/>
          </a:solidFill>
          <a:ln w="12700">
            <a:solidFill>
              <a:srgbClr val="1F7A8C"/>
            </a:solidFill>
            <a:prstDash val="solid"/>
          </a:ln>
        </p:spPr>
        <p:txBody>
          <a:bodyPr/>
          <a:lstStyle/>
          <a:p>
            <a:endParaRPr lang="cs-CZ"/>
          </a:p>
        </p:txBody>
      </p:sp>
      <p:sp>
        <p:nvSpPr>
          <p:cNvPr id="3" name="Text 1"/>
          <p:cNvSpPr txBox="1"/>
          <p:nvPr/>
        </p:nvSpPr>
        <p:spPr>
          <a:xfrm>
            <a:off x="978408" y="256032"/>
            <a:ext cx="8229600" cy="365760"/>
          </a:xfrm>
          <a:prstGeom prst="rect">
            <a:avLst/>
          </a:prstGeom>
          <a:noFill/>
          <a:ln/>
        </p:spPr>
        <p:txBody>
          <a:bodyPr wrap="square" lIns="0" tIns="0" rIns="0" bIns="0" rtlCol="0" anchor="ctr"/>
          <a:lstStyle/>
          <a:p>
            <a:pPr marL="0" indent="0">
              <a:buNone/>
            </a:pPr>
            <a:r>
              <a:rPr lang="en-US" sz="1700" b="1" kern="0" spc="160" dirty="0">
                <a:solidFill>
                  <a:srgbClr val="1F7A8C"/>
                </a:solidFill>
                <a:latin typeface="Calibri" pitchFamily="34" charset="0"/>
                <a:ea typeface="Calibri" pitchFamily="34" charset="-122"/>
                <a:cs typeface="Calibri" pitchFamily="34" charset="-120"/>
              </a:rPr>
              <a:t>FINDING 2</a:t>
            </a:r>
            <a:endParaRPr lang="en-US" sz="1700" dirty="0"/>
          </a:p>
        </p:txBody>
      </p:sp>
      <p:sp>
        <p:nvSpPr>
          <p:cNvPr id="4" name="Text 2"/>
          <p:cNvSpPr txBox="1"/>
          <p:nvPr/>
        </p:nvSpPr>
        <p:spPr>
          <a:xfrm>
            <a:off x="658368" y="731520"/>
            <a:ext cx="10874959" cy="896112"/>
          </a:xfrm>
          <a:prstGeom prst="rect">
            <a:avLst/>
          </a:prstGeom>
          <a:noFill/>
          <a:ln/>
        </p:spPr>
        <p:txBody>
          <a:bodyPr wrap="square" lIns="0" tIns="0" rIns="0" bIns="0" rtlCol="0" anchor="ctr"/>
          <a:lstStyle/>
          <a:p>
            <a:pPr marL="0" indent="0">
              <a:buNone/>
            </a:pPr>
            <a:r>
              <a:rPr lang="en-US" sz="4000" b="1" dirty="0">
                <a:solidFill>
                  <a:srgbClr val="123A63"/>
                </a:solidFill>
                <a:latin typeface="Calibri" pitchFamily="34" charset="0"/>
                <a:ea typeface="Calibri" pitchFamily="34" charset="-122"/>
                <a:cs typeface="Calibri" pitchFamily="34" charset="-120"/>
              </a:rPr>
              <a:t>Apparent is not intrinsic</a:t>
            </a:r>
            <a:endParaRPr lang="en-US" sz="4000" dirty="0"/>
          </a:p>
        </p:txBody>
      </p:sp>
      <p:sp>
        <p:nvSpPr>
          <p:cNvPr id="5" name="Text 3"/>
          <p:cNvSpPr txBox="1"/>
          <p:nvPr/>
        </p:nvSpPr>
        <p:spPr>
          <a:xfrm>
            <a:off x="658368" y="1645920"/>
            <a:ext cx="10874959" cy="457200"/>
          </a:xfrm>
          <a:prstGeom prst="rect">
            <a:avLst/>
          </a:prstGeom>
          <a:noFill/>
          <a:ln/>
        </p:spPr>
        <p:txBody>
          <a:bodyPr wrap="square" lIns="0" tIns="0" rIns="0" bIns="0" rtlCol="0" anchor="ctr"/>
          <a:lstStyle/>
          <a:p>
            <a:pPr marL="0" indent="0">
              <a:buNone/>
            </a:pPr>
            <a:r>
              <a:rPr lang="en-US" sz="2100" dirty="0">
                <a:solidFill>
                  <a:srgbClr val="5D6779"/>
                </a:solidFill>
                <a:latin typeface="Calibri" pitchFamily="34" charset="0"/>
                <a:ea typeface="Calibri" pitchFamily="34" charset="-122"/>
                <a:cs typeface="Calibri" pitchFamily="34" charset="-120"/>
              </a:rPr>
              <a:t>Two resistances in series — and only one is a property of the molecule</a:t>
            </a:r>
            <a:endParaRPr lang="en-US" sz="2100" dirty="0"/>
          </a:p>
        </p:txBody>
      </p:sp>
      <p:pic>
        <p:nvPicPr>
          <p:cNvPr id="6" name="Image 0" descr="/home/claude/perm_talk/figs/brand_shield.png"/>
          <p:cNvPicPr>
            <a:picLocks noChangeAspect="1"/>
          </p:cNvPicPr>
          <p:nvPr/>
        </p:nvPicPr>
        <p:blipFill>
          <a:blip r:embed="rId3"/>
          <a:stretch>
            <a:fillRect/>
          </a:stretch>
        </p:blipFill>
        <p:spPr>
          <a:xfrm>
            <a:off x="10522915" y="237744"/>
            <a:ext cx="448056" cy="420624"/>
          </a:xfrm>
          <a:prstGeom prst="rect">
            <a:avLst/>
          </a:prstGeom>
        </p:spPr>
      </p:pic>
      <p:pic>
        <p:nvPicPr>
          <p:cNvPr id="7" name="Image 1" descr="/home/claude/perm_talk/figs/brand_phix.png"/>
          <p:cNvPicPr>
            <a:picLocks noChangeAspect="1"/>
          </p:cNvPicPr>
          <p:nvPr/>
        </p:nvPicPr>
        <p:blipFill>
          <a:blip r:embed="rId4"/>
          <a:stretch>
            <a:fillRect/>
          </a:stretch>
        </p:blipFill>
        <p:spPr>
          <a:xfrm>
            <a:off x="11098987" y="237744"/>
            <a:ext cx="434340" cy="420624"/>
          </a:xfrm>
          <a:prstGeom prst="rect">
            <a:avLst/>
          </a:prstGeom>
        </p:spPr>
      </p:pic>
      <p:sp>
        <p:nvSpPr>
          <p:cNvPr id="8" name="Shape 4"/>
          <p:cNvSpPr/>
          <p:nvPr/>
        </p:nvSpPr>
        <p:spPr>
          <a:xfrm>
            <a:off x="658368" y="2240280"/>
            <a:ext cx="10881360" cy="1417320"/>
          </a:xfrm>
          <a:prstGeom prst="roundRect">
            <a:avLst>
              <a:gd name="adj" fmla="val 5806"/>
            </a:avLst>
          </a:prstGeom>
          <a:solidFill>
            <a:srgbClr val="132F4A"/>
          </a:solidFill>
          <a:ln w="12700">
            <a:solidFill>
              <a:srgbClr val="132F4A"/>
            </a:solidFill>
            <a:prstDash val="solid"/>
          </a:ln>
          <a:effectLst>
            <a:outerShdw blurRad="127000" dist="635" dir="5400000" algn="bl" rotWithShape="0">
              <a:srgbClr val="9AA6B5">
                <a:alpha val="22000"/>
              </a:srgbClr>
            </a:outerShdw>
          </a:effectLst>
        </p:spPr>
        <p:txBody>
          <a:bodyPr/>
          <a:lstStyle/>
          <a:p>
            <a:endParaRPr lang="cs-CZ"/>
          </a:p>
        </p:txBody>
      </p:sp>
      <p:sp>
        <p:nvSpPr>
          <p:cNvPr id="9" name="Text 5"/>
          <p:cNvSpPr txBox="1"/>
          <p:nvPr/>
        </p:nvSpPr>
        <p:spPr>
          <a:xfrm>
            <a:off x="658368" y="2240280"/>
            <a:ext cx="10881360" cy="1417320"/>
          </a:xfrm>
          <a:prstGeom prst="rect">
            <a:avLst/>
          </a:prstGeom>
          <a:noFill/>
          <a:ln/>
        </p:spPr>
        <p:txBody>
          <a:bodyPr wrap="square" lIns="0" tIns="0" rIns="0" bIns="0" rtlCol="0" anchor="ctr"/>
          <a:lstStyle/>
          <a:p>
            <a:pPr marL="0" indent="0" algn="ctr">
              <a:buNone/>
            </a:pPr>
            <a:r>
              <a:rPr lang="en-US" sz="3000" dirty="0">
                <a:solidFill>
                  <a:srgbClr val="FFFFFF"/>
                </a:solidFill>
                <a:latin typeface="Calibri" pitchFamily="34" charset="0"/>
                <a:ea typeface="Calibri" pitchFamily="34" charset="-122"/>
                <a:cs typeface="Calibri" pitchFamily="34" charset="-120"/>
              </a:rPr>
              <a:t>1 / P</a:t>
            </a:r>
            <a:r>
              <a:rPr lang="en-US" sz="1800" dirty="0">
                <a:solidFill>
                  <a:srgbClr val="56A9B8"/>
                </a:solidFill>
                <a:latin typeface="Calibri" pitchFamily="34" charset="0"/>
                <a:ea typeface="Calibri" pitchFamily="34" charset="-122"/>
                <a:cs typeface="Calibri" pitchFamily="34" charset="-120"/>
              </a:rPr>
              <a:t>app</a:t>
            </a:r>
            <a:r>
              <a:rPr lang="en-US" sz="3000" dirty="0">
                <a:solidFill>
                  <a:srgbClr val="FFFFFF"/>
                </a:solidFill>
                <a:latin typeface="Calibri" pitchFamily="34" charset="0"/>
                <a:ea typeface="Calibri" pitchFamily="34" charset="-122"/>
                <a:cs typeface="Calibri" pitchFamily="34" charset="-120"/>
              </a:rPr>
              <a:t>   =   1 / P</a:t>
            </a:r>
            <a:r>
              <a:rPr lang="en-US" sz="1800" dirty="0">
                <a:solidFill>
                  <a:srgbClr val="56A9B8"/>
                </a:solidFill>
                <a:latin typeface="Calibri" pitchFamily="34" charset="0"/>
                <a:ea typeface="Calibri" pitchFamily="34" charset="-122"/>
                <a:cs typeface="Calibri" pitchFamily="34" charset="-120"/>
              </a:rPr>
              <a:t>UWL</a:t>
            </a:r>
            <a:r>
              <a:rPr lang="en-US" sz="3000" dirty="0">
                <a:solidFill>
                  <a:srgbClr val="FFFFFF"/>
                </a:solidFill>
                <a:latin typeface="Calibri" pitchFamily="34" charset="0"/>
                <a:ea typeface="Calibri" pitchFamily="34" charset="-122"/>
                <a:cs typeface="Calibri" pitchFamily="34" charset="-120"/>
              </a:rPr>
              <a:t>   +   1 / ( f</a:t>
            </a:r>
            <a:r>
              <a:rPr lang="en-US" sz="1800" dirty="0">
                <a:solidFill>
                  <a:srgbClr val="56A9B8"/>
                </a:solidFill>
                <a:latin typeface="Calibri" pitchFamily="34" charset="0"/>
                <a:ea typeface="Calibri" pitchFamily="34" charset="-122"/>
                <a:cs typeface="Calibri" pitchFamily="34" charset="-120"/>
              </a:rPr>
              <a:t>0</a:t>
            </a:r>
            <a:r>
              <a:rPr lang="en-US" sz="3000" dirty="0">
                <a:solidFill>
                  <a:srgbClr val="FFFFFF"/>
                </a:solidFill>
                <a:latin typeface="Calibri" pitchFamily="34" charset="0"/>
                <a:ea typeface="Calibri" pitchFamily="34" charset="-122"/>
                <a:cs typeface="Calibri" pitchFamily="34" charset="-120"/>
              </a:rPr>
              <a:t> · P</a:t>
            </a:r>
            <a:r>
              <a:rPr lang="en-US" sz="1800" dirty="0">
                <a:solidFill>
                  <a:srgbClr val="56A9B8"/>
                </a:solidFill>
                <a:latin typeface="Calibri" pitchFamily="34" charset="0"/>
                <a:ea typeface="Calibri" pitchFamily="34" charset="-122"/>
                <a:cs typeface="Calibri" pitchFamily="34" charset="-120"/>
              </a:rPr>
              <a:t>0</a:t>
            </a:r>
            <a:r>
              <a:rPr lang="en-US" sz="3000" dirty="0">
                <a:solidFill>
                  <a:srgbClr val="FFFFFF"/>
                </a:solidFill>
                <a:latin typeface="Calibri" pitchFamily="34" charset="0"/>
                <a:ea typeface="Calibri" pitchFamily="34" charset="-122"/>
                <a:cs typeface="Calibri" pitchFamily="34" charset="-120"/>
              </a:rPr>
              <a:t> )</a:t>
            </a:r>
            <a:endParaRPr lang="en-US" sz="3000" dirty="0"/>
          </a:p>
        </p:txBody>
      </p:sp>
      <p:sp>
        <p:nvSpPr>
          <p:cNvPr id="10" name="Shape 6"/>
          <p:cNvSpPr/>
          <p:nvPr/>
        </p:nvSpPr>
        <p:spPr>
          <a:xfrm>
            <a:off x="658368" y="3877056"/>
            <a:ext cx="3456432" cy="2340864"/>
          </a:xfrm>
          <a:prstGeom prst="roundRect">
            <a:avLst>
              <a:gd name="adj" fmla="val 3516"/>
            </a:avLst>
          </a:prstGeom>
          <a:solidFill>
            <a:srgbClr val="F1F4F8"/>
          </a:solidFill>
          <a:ln w="12700">
            <a:solidFill>
              <a:srgbClr val="F1F4F8"/>
            </a:solidFill>
            <a:prstDash val="solid"/>
          </a:ln>
          <a:effectLst>
            <a:outerShdw blurRad="127000" dist="635" dir="5400000" algn="bl" rotWithShape="0">
              <a:srgbClr val="9AA6B5">
                <a:alpha val="22000"/>
              </a:srgbClr>
            </a:outerShdw>
          </a:effectLst>
        </p:spPr>
        <p:txBody>
          <a:bodyPr/>
          <a:lstStyle/>
          <a:p>
            <a:endParaRPr lang="cs-CZ"/>
          </a:p>
        </p:txBody>
      </p:sp>
      <p:sp>
        <p:nvSpPr>
          <p:cNvPr id="11" name="Text 7"/>
          <p:cNvSpPr txBox="1"/>
          <p:nvPr/>
        </p:nvSpPr>
        <p:spPr>
          <a:xfrm>
            <a:off x="932688" y="4059936"/>
            <a:ext cx="2926080" cy="457200"/>
          </a:xfrm>
          <a:prstGeom prst="rect">
            <a:avLst/>
          </a:prstGeom>
          <a:noFill/>
          <a:ln/>
        </p:spPr>
        <p:txBody>
          <a:bodyPr wrap="square" lIns="0" tIns="0" rIns="0" bIns="0" rtlCol="0" anchor="ctr"/>
          <a:lstStyle/>
          <a:p>
            <a:pPr marL="0" indent="0">
              <a:buNone/>
            </a:pPr>
            <a:r>
              <a:rPr lang="en-US" sz="2200" b="1" dirty="0">
                <a:solidFill>
                  <a:srgbClr val="C8791A"/>
                </a:solidFill>
                <a:latin typeface="Calibri" pitchFamily="34" charset="0"/>
                <a:ea typeface="Calibri" pitchFamily="34" charset="-122"/>
                <a:cs typeface="Calibri" pitchFamily="34" charset="-120"/>
              </a:rPr>
              <a:t>The water layer</a:t>
            </a:r>
            <a:endParaRPr lang="en-US" sz="2200" dirty="0"/>
          </a:p>
        </p:txBody>
      </p:sp>
      <p:sp>
        <p:nvSpPr>
          <p:cNvPr id="12" name="Text 8"/>
          <p:cNvSpPr txBox="1"/>
          <p:nvPr/>
        </p:nvSpPr>
        <p:spPr>
          <a:xfrm>
            <a:off x="932688" y="4590288"/>
            <a:ext cx="2926080" cy="1554480"/>
          </a:xfrm>
          <a:prstGeom prst="rect">
            <a:avLst/>
          </a:prstGeom>
          <a:noFill/>
          <a:ln/>
        </p:spPr>
        <p:txBody>
          <a:bodyPr wrap="square" lIns="0" tIns="0" rIns="0" bIns="0" rtlCol="0" anchor="ctr"/>
          <a:lstStyle/>
          <a:p>
            <a:pPr marL="0" indent="0">
              <a:lnSpc>
                <a:spcPts val="2600"/>
              </a:lnSpc>
              <a:buNone/>
            </a:pPr>
            <a:r>
              <a:rPr lang="en-US" sz="2000" dirty="0">
                <a:solidFill>
                  <a:srgbClr val="1C2231"/>
                </a:solidFill>
                <a:latin typeface="Calibri" pitchFamily="34" charset="0"/>
                <a:ea typeface="Calibri" pitchFamily="34" charset="-122"/>
                <a:cs typeface="Calibri" pitchFamily="34" charset="-120"/>
              </a:rPr>
              <a:t>A stagnant film at the membrane surface caps transwell permeability near log Perm −3.9.</a:t>
            </a:r>
            <a:endParaRPr lang="en-US" sz="2000" dirty="0"/>
          </a:p>
        </p:txBody>
      </p:sp>
      <p:sp>
        <p:nvSpPr>
          <p:cNvPr id="13" name="Shape 9"/>
          <p:cNvSpPr/>
          <p:nvPr/>
        </p:nvSpPr>
        <p:spPr>
          <a:xfrm>
            <a:off x="4370832" y="3877056"/>
            <a:ext cx="3456432" cy="2340864"/>
          </a:xfrm>
          <a:prstGeom prst="roundRect">
            <a:avLst>
              <a:gd name="adj" fmla="val 3516"/>
            </a:avLst>
          </a:prstGeom>
          <a:solidFill>
            <a:srgbClr val="F1F4F8"/>
          </a:solidFill>
          <a:ln w="12700">
            <a:solidFill>
              <a:srgbClr val="F1F4F8"/>
            </a:solidFill>
            <a:prstDash val="solid"/>
          </a:ln>
          <a:effectLst>
            <a:outerShdw blurRad="127000" dist="635" dir="5400000" algn="bl" rotWithShape="0">
              <a:srgbClr val="9AA6B5">
                <a:alpha val="22000"/>
              </a:srgbClr>
            </a:outerShdw>
          </a:effectLst>
        </p:spPr>
        <p:txBody>
          <a:bodyPr/>
          <a:lstStyle/>
          <a:p>
            <a:endParaRPr lang="cs-CZ"/>
          </a:p>
        </p:txBody>
      </p:sp>
      <p:sp>
        <p:nvSpPr>
          <p:cNvPr id="14" name="Text 10"/>
          <p:cNvSpPr txBox="1"/>
          <p:nvPr/>
        </p:nvSpPr>
        <p:spPr>
          <a:xfrm>
            <a:off x="4645152" y="4059936"/>
            <a:ext cx="2926080" cy="457200"/>
          </a:xfrm>
          <a:prstGeom prst="rect">
            <a:avLst/>
          </a:prstGeom>
          <a:noFill/>
          <a:ln/>
        </p:spPr>
        <p:txBody>
          <a:bodyPr wrap="square" lIns="0" tIns="0" rIns="0" bIns="0" rtlCol="0" anchor="ctr"/>
          <a:lstStyle/>
          <a:p>
            <a:pPr marL="0" indent="0">
              <a:buNone/>
            </a:pPr>
            <a:r>
              <a:rPr lang="en-US" sz="2200" b="1" dirty="0">
                <a:solidFill>
                  <a:srgbClr val="123A63"/>
                </a:solidFill>
                <a:latin typeface="Calibri" pitchFamily="34" charset="0"/>
                <a:ea typeface="Calibri" pitchFamily="34" charset="-122"/>
                <a:cs typeface="Calibri" pitchFamily="34" charset="-120"/>
              </a:rPr>
              <a:t>One direction only</a:t>
            </a:r>
            <a:endParaRPr lang="en-US" sz="2200" dirty="0"/>
          </a:p>
        </p:txBody>
      </p:sp>
      <p:sp>
        <p:nvSpPr>
          <p:cNvPr id="15" name="Text 11"/>
          <p:cNvSpPr txBox="1"/>
          <p:nvPr/>
        </p:nvSpPr>
        <p:spPr>
          <a:xfrm>
            <a:off x="4645152" y="4590288"/>
            <a:ext cx="2926080" cy="1554480"/>
          </a:xfrm>
          <a:prstGeom prst="rect">
            <a:avLst/>
          </a:prstGeom>
          <a:noFill/>
          <a:ln/>
        </p:spPr>
        <p:txBody>
          <a:bodyPr wrap="square" lIns="0" tIns="0" rIns="0" bIns="0" rtlCol="0" anchor="ctr"/>
          <a:lstStyle/>
          <a:p>
            <a:pPr marL="0" indent="0">
              <a:lnSpc>
                <a:spcPts val="2600"/>
              </a:lnSpc>
              <a:buNone/>
            </a:pPr>
            <a:r>
              <a:rPr lang="en-US" sz="2000" dirty="0">
                <a:solidFill>
                  <a:srgbClr val="1C2231"/>
                </a:solidFill>
                <a:latin typeface="Calibri" pitchFamily="34" charset="0"/>
                <a:ea typeface="Calibri" pitchFamily="34" charset="-122"/>
                <a:cs typeface="Calibri" pitchFamily="34" charset="-120"/>
              </a:rPr>
              <a:t>Intrinsic → apparent is arithmetic. The reverse fails near the diffusion limit.</a:t>
            </a:r>
            <a:endParaRPr lang="en-US" sz="2000" dirty="0"/>
          </a:p>
        </p:txBody>
      </p:sp>
      <p:sp>
        <p:nvSpPr>
          <p:cNvPr id="16" name="Shape 12"/>
          <p:cNvSpPr/>
          <p:nvPr/>
        </p:nvSpPr>
        <p:spPr>
          <a:xfrm>
            <a:off x="8083296" y="3877056"/>
            <a:ext cx="3456432" cy="2340864"/>
          </a:xfrm>
          <a:prstGeom prst="roundRect">
            <a:avLst>
              <a:gd name="adj" fmla="val 3516"/>
            </a:avLst>
          </a:prstGeom>
          <a:solidFill>
            <a:srgbClr val="F1F4F8"/>
          </a:solidFill>
          <a:ln w="12700">
            <a:solidFill>
              <a:srgbClr val="F1F4F8"/>
            </a:solidFill>
            <a:prstDash val="solid"/>
          </a:ln>
          <a:effectLst>
            <a:outerShdw blurRad="127000" dist="635" dir="5400000" algn="bl" rotWithShape="0">
              <a:srgbClr val="9AA6B5">
                <a:alpha val="22000"/>
              </a:srgbClr>
            </a:outerShdw>
          </a:effectLst>
        </p:spPr>
        <p:txBody>
          <a:bodyPr/>
          <a:lstStyle/>
          <a:p>
            <a:endParaRPr lang="cs-CZ"/>
          </a:p>
        </p:txBody>
      </p:sp>
      <p:sp>
        <p:nvSpPr>
          <p:cNvPr id="17" name="Text 13"/>
          <p:cNvSpPr txBox="1"/>
          <p:nvPr/>
        </p:nvSpPr>
        <p:spPr>
          <a:xfrm>
            <a:off x="8357616" y="4059936"/>
            <a:ext cx="2926080" cy="457200"/>
          </a:xfrm>
          <a:prstGeom prst="rect">
            <a:avLst/>
          </a:prstGeom>
          <a:noFill/>
          <a:ln/>
        </p:spPr>
        <p:txBody>
          <a:bodyPr wrap="square" lIns="0" tIns="0" rIns="0" bIns="0" rtlCol="0" anchor="ctr"/>
          <a:lstStyle/>
          <a:p>
            <a:pPr marL="0" indent="0">
              <a:buNone/>
            </a:pPr>
            <a:r>
              <a:rPr lang="en-US" sz="2200" b="1" dirty="0">
                <a:solidFill>
                  <a:srgbClr val="B3403A"/>
                </a:solidFill>
                <a:latin typeface="Calibri" pitchFamily="34" charset="0"/>
                <a:ea typeface="Calibri" pitchFamily="34" charset="-122"/>
                <a:cs typeface="Calibri" pitchFamily="34" charset="-120"/>
              </a:rPr>
              <a:t>Often not stated</a:t>
            </a:r>
            <a:endParaRPr lang="en-US" sz="2200" dirty="0"/>
          </a:p>
        </p:txBody>
      </p:sp>
      <p:sp>
        <p:nvSpPr>
          <p:cNvPr id="18" name="Text 14"/>
          <p:cNvSpPr txBox="1"/>
          <p:nvPr/>
        </p:nvSpPr>
        <p:spPr>
          <a:xfrm>
            <a:off x="8357616" y="4590288"/>
            <a:ext cx="2926080" cy="1554480"/>
          </a:xfrm>
          <a:prstGeom prst="rect">
            <a:avLst/>
          </a:prstGeom>
          <a:noFill/>
          <a:ln/>
        </p:spPr>
        <p:txBody>
          <a:bodyPr wrap="square" lIns="0" tIns="0" rIns="0" bIns="0" rtlCol="0" anchor="ctr"/>
          <a:lstStyle/>
          <a:p>
            <a:pPr marL="0" indent="0">
              <a:lnSpc>
                <a:spcPts val="2600"/>
              </a:lnSpc>
              <a:buNone/>
            </a:pPr>
            <a:r>
              <a:rPr lang="en-US" sz="2000" dirty="0">
                <a:solidFill>
                  <a:srgbClr val="1C2231"/>
                </a:solidFill>
                <a:latin typeface="Calibri" pitchFamily="34" charset="0"/>
                <a:ea typeface="Calibri" pitchFamily="34" charset="-122"/>
                <a:cs typeface="Calibri" pitchFamily="34" charset="-120"/>
              </a:rPr>
              <a:t>Papers rarely say which is reported. We had to add intrinsic PAMPA to MolMeDB.</a:t>
            </a:r>
            <a:endParaRPr lang="en-US"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47472"/>
            <a:ext cx="201168" cy="201168"/>
          </a:xfrm>
          <a:prstGeom prst="ellipse">
            <a:avLst/>
          </a:prstGeom>
          <a:solidFill>
            <a:srgbClr val="1F7A8C"/>
          </a:solidFill>
          <a:ln w="12700">
            <a:solidFill>
              <a:srgbClr val="1F7A8C"/>
            </a:solidFill>
            <a:prstDash val="solid"/>
          </a:ln>
        </p:spPr>
        <p:txBody>
          <a:bodyPr/>
          <a:lstStyle/>
          <a:p>
            <a:endParaRPr lang="cs-CZ"/>
          </a:p>
        </p:txBody>
      </p:sp>
      <p:sp>
        <p:nvSpPr>
          <p:cNvPr id="3" name="Text 1"/>
          <p:cNvSpPr txBox="1"/>
          <p:nvPr/>
        </p:nvSpPr>
        <p:spPr>
          <a:xfrm>
            <a:off x="978408" y="256032"/>
            <a:ext cx="8229600" cy="365760"/>
          </a:xfrm>
          <a:prstGeom prst="rect">
            <a:avLst/>
          </a:prstGeom>
          <a:noFill/>
          <a:ln/>
        </p:spPr>
        <p:txBody>
          <a:bodyPr wrap="square" lIns="0" tIns="0" rIns="0" bIns="0" rtlCol="0" anchor="ctr"/>
          <a:lstStyle/>
          <a:p>
            <a:pPr marL="0" indent="0">
              <a:buNone/>
            </a:pPr>
            <a:r>
              <a:rPr lang="en-US" sz="1700" b="1" kern="0" spc="160" dirty="0">
                <a:solidFill>
                  <a:srgbClr val="1F7A8C"/>
                </a:solidFill>
                <a:latin typeface="Calibri" pitchFamily="34" charset="0"/>
                <a:ea typeface="Calibri" pitchFamily="34" charset="-122"/>
                <a:cs typeface="Calibri" pitchFamily="34" charset="-120"/>
              </a:rPr>
              <a:t>FINDING 3</a:t>
            </a:r>
            <a:endParaRPr lang="en-US" sz="1700" dirty="0"/>
          </a:p>
        </p:txBody>
      </p:sp>
      <p:sp>
        <p:nvSpPr>
          <p:cNvPr id="4" name="Text 2"/>
          <p:cNvSpPr txBox="1"/>
          <p:nvPr/>
        </p:nvSpPr>
        <p:spPr>
          <a:xfrm>
            <a:off x="658368" y="731520"/>
            <a:ext cx="10874959" cy="896112"/>
          </a:xfrm>
          <a:prstGeom prst="rect">
            <a:avLst/>
          </a:prstGeom>
          <a:noFill/>
          <a:ln/>
        </p:spPr>
        <p:txBody>
          <a:bodyPr wrap="square" lIns="0" tIns="0" rIns="0" bIns="0" rtlCol="0" anchor="ctr"/>
          <a:lstStyle/>
          <a:p>
            <a:pPr marL="0" indent="0">
              <a:buNone/>
            </a:pPr>
            <a:r>
              <a:rPr lang="en-US" sz="4000" b="1" dirty="0">
                <a:solidFill>
                  <a:srgbClr val="123A63"/>
                </a:solidFill>
                <a:latin typeface="Calibri" pitchFamily="34" charset="0"/>
                <a:ea typeface="Calibri" pitchFamily="34" charset="-122"/>
                <a:cs typeface="Calibri" pitchFamily="34" charset="-120"/>
              </a:rPr>
              <a:t>Methods agree with their own kind</a:t>
            </a:r>
            <a:endParaRPr lang="en-US" sz="4000" dirty="0"/>
          </a:p>
        </p:txBody>
      </p:sp>
      <p:sp>
        <p:nvSpPr>
          <p:cNvPr id="5" name="Text 3"/>
          <p:cNvSpPr txBox="1"/>
          <p:nvPr/>
        </p:nvSpPr>
        <p:spPr>
          <a:xfrm>
            <a:off x="658368" y="1645920"/>
            <a:ext cx="10874959" cy="457200"/>
          </a:xfrm>
          <a:prstGeom prst="rect">
            <a:avLst/>
          </a:prstGeom>
          <a:noFill/>
          <a:ln/>
        </p:spPr>
        <p:txBody>
          <a:bodyPr wrap="square" lIns="0" tIns="0" rIns="0" bIns="0" rtlCol="0" anchor="ctr"/>
          <a:lstStyle/>
          <a:p>
            <a:pPr marL="0" indent="0">
              <a:buNone/>
            </a:pPr>
            <a:r>
              <a:rPr lang="en-US" sz="2100" dirty="0">
                <a:solidFill>
                  <a:srgbClr val="5D6779"/>
                </a:solidFill>
                <a:latin typeface="Calibri" pitchFamily="34" charset="0"/>
                <a:ea typeface="Calibri" pitchFamily="34" charset="-122"/>
                <a:cs typeface="Calibri" pitchFamily="34" charset="-120"/>
              </a:rPr>
              <a:t>Pairwise coefficients of determination, for molecules measured by both</a:t>
            </a:r>
            <a:endParaRPr lang="en-US" sz="2100" dirty="0"/>
          </a:p>
        </p:txBody>
      </p:sp>
      <p:pic>
        <p:nvPicPr>
          <p:cNvPr id="6" name="Image 0" descr="/home/claude/perm_talk/figs/brand_shield.png"/>
          <p:cNvPicPr>
            <a:picLocks noChangeAspect="1"/>
          </p:cNvPicPr>
          <p:nvPr/>
        </p:nvPicPr>
        <p:blipFill>
          <a:blip r:embed="rId3"/>
          <a:stretch>
            <a:fillRect/>
          </a:stretch>
        </p:blipFill>
        <p:spPr>
          <a:xfrm>
            <a:off x="10522915" y="237744"/>
            <a:ext cx="448056" cy="420624"/>
          </a:xfrm>
          <a:prstGeom prst="rect">
            <a:avLst/>
          </a:prstGeom>
        </p:spPr>
      </p:pic>
      <p:pic>
        <p:nvPicPr>
          <p:cNvPr id="7" name="Image 1" descr="/home/claude/perm_talk/figs/brand_phix.png"/>
          <p:cNvPicPr>
            <a:picLocks noChangeAspect="1"/>
          </p:cNvPicPr>
          <p:nvPr/>
        </p:nvPicPr>
        <p:blipFill>
          <a:blip r:embed="rId4"/>
          <a:stretch>
            <a:fillRect/>
          </a:stretch>
        </p:blipFill>
        <p:spPr>
          <a:xfrm>
            <a:off x="11098987" y="237744"/>
            <a:ext cx="434340" cy="420624"/>
          </a:xfrm>
          <a:prstGeom prst="rect">
            <a:avLst/>
          </a:prstGeom>
        </p:spPr>
      </p:pic>
      <p:sp>
        <p:nvSpPr>
          <p:cNvPr id="9" name="Shape 4"/>
          <p:cNvSpPr/>
          <p:nvPr/>
        </p:nvSpPr>
        <p:spPr>
          <a:xfrm>
            <a:off x="8624752" y="2423160"/>
            <a:ext cx="3346704" cy="3200400"/>
          </a:xfrm>
          <a:prstGeom prst="roundRect">
            <a:avLst>
              <a:gd name="adj" fmla="val 2571"/>
            </a:avLst>
          </a:prstGeom>
          <a:solidFill>
            <a:srgbClr val="F1F4F8"/>
          </a:solidFill>
          <a:ln w="12700">
            <a:solidFill>
              <a:srgbClr val="F1F4F8"/>
            </a:solidFill>
            <a:prstDash val="solid"/>
          </a:ln>
          <a:effectLst>
            <a:outerShdw blurRad="127000" dist="635" dir="5400000" algn="bl" rotWithShape="0">
              <a:srgbClr val="9AA6B5">
                <a:alpha val="22000"/>
              </a:srgbClr>
            </a:outerShdw>
          </a:effectLst>
        </p:spPr>
        <p:txBody>
          <a:bodyPr/>
          <a:lstStyle/>
          <a:p>
            <a:endParaRPr lang="cs-CZ"/>
          </a:p>
        </p:txBody>
      </p:sp>
      <p:sp>
        <p:nvSpPr>
          <p:cNvPr id="10" name="Text 5"/>
          <p:cNvSpPr txBox="1"/>
          <p:nvPr/>
        </p:nvSpPr>
        <p:spPr>
          <a:xfrm>
            <a:off x="8899072" y="2596896"/>
            <a:ext cx="2834640" cy="420624"/>
          </a:xfrm>
          <a:prstGeom prst="rect">
            <a:avLst/>
          </a:prstGeom>
          <a:noFill/>
          <a:ln/>
        </p:spPr>
        <p:txBody>
          <a:bodyPr wrap="square" lIns="0" tIns="0" rIns="0" bIns="0" rtlCol="0" anchor="ctr"/>
          <a:lstStyle/>
          <a:p>
            <a:pPr marL="0" indent="0">
              <a:buNone/>
            </a:pPr>
            <a:r>
              <a:rPr lang="en-US" sz="2200" b="1" dirty="0">
                <a:solidFill>
                  <a:srgbClr val="123A63"/>
                </a:solidFill>
                <a:latin typeface="Calibri" pitchFamily="34" charset="0"/>
                <a:ea typeface="Calibri" pitchFamily="34" charset="-122"/>
                <a:cs typeface="Calibri" pitchFamily="34" charset="-120"/>
              </a:rPr>
              <a:t>Two clusters</a:t>
            </a:r>
            <a:endParaRPr lang="en-US" sz="2200" dirty="0"/>
          </a:p>
        </p:txBody>
      </p:sp>
      <p:sp>
        <p:nvSpPr>
          <p:cNvPr id="11" name="Text 6"/>
          <p:cNvSpPr txBox="1"/>
          <p:nvPr/>
        </p:nvSpPr>
        <p:spPr>
          <a:xfrm>
            <a:off x="8899072" y="3072384"/>
            <a:ext cx="2834640" cy="2377440"/>
          </a:xfrm>
          <a:prstGeom prst="rect">
            <a:avLst/>
          </a:prstGeom>
          <a:noFill/>
          <a:ln/>
        </p:spPr>
        <p:txBody>
          <a:bodyPr wrap="square" lIns="0" tIns="0" rIns="0" bIns="0" rtlCol="0" anchor="ctr"/>
          <a:lstStyle/>
          <a:p>
            <a:pPr marL="0" indent="0">
              <a:lnSpc>
                <a:spcPts val="2500"/>
              </a:lnSpc>
              <a:buNone/>
            </a:pPr>
            <a:r>
              <a:rPr lang="en-US" sz="2000" b="1" dirty="0">
                <a:solidFill>
                  <a:srgbClr val="1F7A8C"/>
                </a:solidFill>
                <a:latin typeface="Calibri" pitchFamily="34" charset="0"/>
                <a:ea typeface="Calibri" pitchFamily="34" charset="-122"/>
                <a:cs typeface="Calibri" pitchFamily="34" charset="-120"/>
              </a:rPr>
              <a:t>UWL-limited
</a:t>
            </a:r>
            <a:r>
              <a:rPr lang="en-US" sz="2000" dirty="0">
                <a:solidFill>
                  <a:srgbClr val="1C2231"/>
                </a:solidFill>
                <a:latin typeface="Calibri" pitchFamily="34" charset="0"/>
                <a:ea typeface="Calibri" pitchFamily="34" charset="-122"/>
                <a:cs typeface="Calibri" pitchFamily="34" charset="-120"/>
              </a:rPr>
              <a:t>CACO-2 · MDCK · apparent PAMPA
</a:t>
            </a:r>
            <a:r>
              <a:rPr lang="en-US" sz="2000" b="1" dirty="0">
                <a:solidFill>
                  <a:srgbClr val="7D3C8C"/>
                </a:solidFill>
                <a:latin typeface="Calibri" pitchFamily="34" charset="0"/>
                <a:ea typeface="Calibri" pitchFamily="34" charset="-122"/>
                <a:cs typeface="Calibri" pitchFamily="34" charset="-120"/>
              </a:rPr>
              <a:t>Membrane-limited
</a:t>
            </a:r>
            <a:r>
              <a:rPr lang="en-US" sz="2000" dirty="0">
                <a:solidFill>
                  <a:srgbClr val="1C2231"/>
                </a:solidFill>
                <a:latin typeface="Calibri" pitchFamily="34" charset="0"/>
                <a:ea typeface="Calibri" pitchFamily="34" charset="-122"/>
                <a:cs typeface="Calibri" pitchFamily="34" charset="-120"/>
              </a:rPr>
              <a:t>COSMOperm · PerMM · BLM</a:t>
            </a:r>
            <a:endParaRPr lang="en-US" sz="2000" dirty="0"/>
          </a:p>
        </p:txBody>
      </p:sp>
      <p:sp>
        <p:nvSpPr>
          <p:cNvPr id="12" name="Text 7"/>
          <p:cNvSpPr txBox="1"/>
          <p:nvPr/>
        </p:nvSpPr>
        <p:spPr>
          <a:xfrm>
            <a:off x="658368" y="6345936"/>
            <a:ext cx="10874959" cy="329184"/>
          </a:xfrm>
          <a:prstGeom prst="rect">
            <a:avLst/>
          </a:prstGeom>
          <a:noFill/>
          <a:ln/>
        </p:spPr>
        <p:txBody>
          <a:bodyPr wrap="square" lIns="0" tIns="0" rIns="0" bIns="0" rtlCol="0" anchor="ctr"/>
          <a:lstStyle/>
          <a:p>
            <a:pPr marL="0" indent="0">
              <a:buNone/>
            </a:pPr>
            <a:r>
              <a:rPr lang="en-US" sz="1400" i="1" dirty="0">
                <a:solidFill>
                  <a:srgbClr val="8A93A3"/>
                </a:solidFill>
                <a:latin typeface="Calibri" pitchFamily="34" charset="0"/>
                <a:ea typeface="Calibri" pitchFamily="34" charset="-122"/>
                <a:cs typeface="Calibri" pitchFamily="34" charset="-120"/>
              </a:rPr>
              <a:t>Figure 2 and Table 2 of Storchmannová et al., Mol. Pharm. 2025</a:t>
            </a:r>
            <a:endParaRPr lang="en-US" sz="1400" dirty="0"/>
          </a:p>
        </p:txBody>
      </p:sp>
      <p:pic>
        <p:nvPicPr>
          <p:cNvPr id="14" name="Image 1" descr="/home/claude/perm_talk/figs/agreement.png">
            <a:extLst>
              <a:ext uri="{FF2B5EF4-FFF2-40B4-BE49-F238E27FC236}">
                <a16:creationId xmlns:a16="http://schemas.microsoft.com/office/drawing/2014/main" id="{E14AF243-FB76-1232-3F8E-BB8DCD65A2F3}"/>
              </a:ext>
            </a:extLst>
          </p:cNvPr>
          <p:cNvPicPr>
            <a:picLocks noChangeAspect="1"/>
          </p:cNvPicPr>
          <p:nvPr/>
        </p:nvPicPr>
        <p:blipFill>
          <a:blip r:embed="rId5"/>
          <a:stretch>
            <a:fillRect/>
          </a:stretch>
        </p:blipFill>
        <p:spPr>
          <a:xfrm>
            <a:off x="11354" y="2395727"/>
            <a:ext cx="8613398" cy="3732472"/>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47472"/>
            <a:ext cx="201168" cy="201168"/>
          </a:xfrm>
          <a:prstGeom prst="ellipse">
            <a:avLst/>
          </a:prstGeom>
          <a:solidFill>
            <a:srgbClr val="1F7A8C"/>
          </a:solidFill>
          <a:ln w="12700">
            <a:solidFill>
              <a:srgbClr val="1F7A8C"/>
            </a:solidFill>
            <a:prstDash val="solid"/>
          </a:ln>
        </p:spPr>
        <p:txBody>
          <a:bodyPr/>
          <a:lstStyle/>
          <a:p>
            <a:endParaRPr lang="cs-CZ"/>
          </a:p>
        </p:txBody>
      </p:sp>
      <p:sp>
        <p:nvSpPr>
          <p:cNvPr id="3" name="Text 1"/>
          <p:cNvSpPr txBox="1"/>
          <p:nvPr/>
        </p:nvSpPr>
        <p:spPr>
          <a:xfrm>
            <a:off x="978408" y="256032"/>
            <a:ext cx="8229600" cy="365760"/>
          </a:xfrm>
          <a:prstGeom prst="rect">
            <a:avLst/>
          </a:prstGeom>
          <a:noFill/>
          <a:ln/>
        </p:spPr>
        <p:txBody>
          <a:bodyPr wrap="square" lIns="0" tIns="0" rIns="0" bIns="0" rtlCol="0" anchor="ctr"/>
          <a:lstStyle/>
          <a:p>
            <a:pPr marL="0" indent="0">
              <a:buNone/>
            </a:pPr>
            <a:r>
              <a:rPr lang="en-US" sz="1700" b="1" kern="0" spc="160" dirty="0">
                <a:solidFill>
                  <a:srgbClr val="1F7A8C"/>
                </a:solidFill>
                <a:latin typeface="Calibri" pitchFamily="34" charset="0"/>
                <a:ea typeface="Calibri" pitchFamily="34" charset="-122"/>
                <a:cs typeface="Calibri" pitchFamily="34" charset="-120"/>
              </a:rPr>
              <a:t>FINDING 4</a:t>
            </a:r>
            <a:endParaRPr lang="en-US" sz="1700" dirty="0"/>
          </a:p>
        </p:txBody>
      </p:sp>
      <p:sp>
        <p:nvSpPr>
          <p:cNvPr id="4" name="Text 2"/>
          <p:cNvSpPr txBox="1"/>
          <p:nvPr/>
        </p:nvSpPr>
        <p:spPr>
          <a:xfrm>
            <a:off x="658368" y="731520"/>
            <a:ext cx="10874959" cy="896112"/>
          </a:xfrm>
          <a:prstGeom prst="rect">
            <a:avLst/>
          </a:prstGeom>
          <a:noFill/>
          <a:ln/>
        </p:spPr>
        <p:txBody>
          <a:bodyPr wrap="square" lIns="0" tIns="0" rIns="0" bIns="0" rtlCol="0" anchor="ctr"/>
          <a:lstStyle/>
          <a:p>
            <a:pPr marL="0" indent="0">
              <a:buNone/>
            </a:pPr>
            <a:r>
              <a:rPr lang="en-US" sz="4000" b="1" dirty="0">
                <a:solidFill>
                  <a:srgbClr val="123A63"/>
                </a:solidFill>
                <a:latin typeface="Calibri" pitchFamily="34" charset="0"/>
                <a:ea typeface="Calibri" pitchFamily="34" charset="-122"/>
                <a:cs typeface="Calibri" pitchFamily="34" charset="-120"/>
              </a:rPr>
              <a:t>A ruler for permeability coefficients</a:t>
            </a:r>
            <a:endParaRPr lang="en-US" sz="4000" dirty="0"/>
          </a:p>
        </p:txBody>
      </p:sp>
      <p:sp>
        <p:nvSpPr>
          <p:cNvPr id="5" name="Text 3"/>
          <p:cNvSpPr txBox="1"/>
          <p:nvPr/>
        </p:nvSpPr>
        <p:spPr>
          <a:xfrm>
            <a:off x="658368" y="1645920"/>
            <a:ext cx="10874959" cy="457200"/>
          </a:xfrm>
          <a:prstGeom prst="rect">
            <a:avLst/>
          </a:prstGeom>
          <a:noFill/>
          <a:ln/>
        </p:spPr>
        <p:txBody>
          <a:bodyPr wrap="square" lIns="0" tIns="0" rIns="0" bIns="0" rtlCol="0" anchor="ctr"/>
          <a:lstStyle/>
          <a:p>
            <a:pPr marL="0" indent="0">
              <a:buNone/>
            </a:pPr>
            <a:r>
              <a:rPr lang="en-US" sz="2100" dirty="0">
                <a:solidFill>
                  <a:srgbClr val="5D6779"/>
                </a:solidFill>
                <a:latin typeface="Calibri" pitchFamily="34" charset="0"/>
                <a:ea typeface="Calibri" pitchFamily="34" charset="-122"/>
                <a:cs typeface="Calibri" pitchFamily="34" charset="-120"/>
              </a:rPr>
              <a:t>Five anchors, four log units apart — every method sees only a slice</a:t>
            </a:r>
            <a:endParaRPr lang="en-US" sz="2100" dirty="0"/>
          </a:p>
        </p:txBody>
      </p:sp>
      <p:pic>
        <p:nvPicPr>
          <p:cNvPr id="6" name="Image 0" descr="/home/claude/perm_talk/figs/brand_shield.png"/>
          <p:cNvPicPr>
            <a:picLocks noChangeAspect="1"/>
          </p:cNvPicPr>
          <p:nvPr/>
        </p:nvPicPr>
        <p:blipFill>
          <a:blip r:embed="rId3"/>
          <a:stretch>
            <a:fillRect/>
          </a:stretch>
        </p:blipFill>
        <p:spPr>
          <a:xfrm>
            <a:off x="10522915" y="237744"/>
            <a:ext cx="448056" cy="420624"/>
          </a:xfrm>
          <a:prstGeom prst="rect">
            <a:avLst/>
          </a:prstGeom>
        </p:spPr>
      </p:pic>
      <p:pic>
        <p:nvPicPr>
          <p:cNvPr id="7" name="Image 1" descr="/home/claude/perm_talk/figs/brand_phix.png"/>
          <p:cNvPicPr>
            <a:picLocks noChangeAspect="1"/>
          </p:cNvPicPr>
          <p:nvPr/>
        </p:nvPicPr>
        <p:blipFill>
          <a:blip r:embed="rId4"/>
          <a:stretch>
            <a:fillRect/>
          </a:stretch>
        </p:blipFill>
        <p:spPr>
          <a:xfrm>
            <a:off x="11098987" y="237744"/>
            <a:ext cx="434340" cy="420624"/>
          </a:xfrm>
          <a:prstGeom prst="rect">
            <a:avLst/>
          </a:prstGeom>
        </p:spPr>
      </p:pic>
      <p:pic>
        <p:nvPicPr>
          <p:cNvPr id="8" name="Image 2" descr="/home/claude/perm_talk/figs/ruler.png"/>
          <p:cNvPicPr>
            <a:picLocks noChangeAspect="1"/>
          </p:cNvPicPr>
          <p:nvPr/>
        </p:nvPicPr>
        <p:blipFill>
          <a:blip r:embed="rId5"/>
          <a:stretch>
            <a:fillRect/>
          </a:stretch>
        </p:blipFill>
        <p:spPr>
          <a:xfrm>
            <a:off x="886968" y="2240280"/>
            <a:ext cx="10424160" cy="420624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47472"/>
            <a:ext cx="201168" cy="201168"/>
          </a:xfrm>
          <a:prstGeom prst="ellipse">
            <a:avLst/>
          </a:prstGeom>
          <a:solidFill>
            <a:srgbClr val="1F7A8C"/>
          </a:solidFill>
          <a:ln w="12700">
            <a:solidFill>
              <a:srgbClr val="1F7A8C"/>
            </a:solidFill>
            <a:prstDash val="solid"/>
          </a:ln>
        </p:spPr>
        <p:txBody>
          <a:bodyPr/>
          <a:lstStyle/>
          <a:p>
            <a:endParaRPr lang="cs-CZ"/>
          </a:p>
        </p:txBody>
      </p:sp>
      <p:sp>
        <p:nvSpPr>
          <p:cNvPr id="3" name="Text 1"/>
          <p:cNvSpPr txBox="1"/>
          <p:nvPr/>
        </p:nvSpPr>
        <p:spPr>
          <a:xfrm>
            <a:off x="978408" y="256032"/>
            <a:ext cx="8229600" cy="365760"/>
          </a:xfrm>
          <a:prstGeom prst="rect">
            <a:avLst/>
          </a:prstGeom>
          <a:noFill/>
          <a:ln/>
        </p:spPr>
        <p:txBody>
          <a:bodyPr wrap="square" lIns="0" tIns="0" rIns="0" bIns="0" rtlCol="0" anchor="ctr"/>
          <a:lstStyle/>
          <a:p>
            <a:pPr marL="0" indent="0">
              <a:buNone/>
            </a:pPr>
            <a:r>
              <a:rPr lang="en-US" sz="1700" b="1" kern="0" spc="160" dirty="0">
                <a:solidFill>
                  <a:srgbClr val="1F7A8C"/>
                </a:solidFill>
                <a:latin typeface="Calibri" pitchFamily="34" charset="0"/>
                <a:ea typeface="Calibri" pitchFamily="34" charset="-122"/>
                <a:cs typeface="Calibri" pitchFamily="34" charset="-120"/>
              </a:rPr>
              <a:t>WHAT TO DO ABOUT IT</a:t>
            </a:r>
            <a:endParaRPr lang="en-US" sz="1700" dirty="0"/>
          </a:p>
        </p:txBody>
      </p:sp>
      <p:sp>
        <p:nvSpPr>
          <p:cNvPr id="4" name="Text 2"/>
          <p:cNvSpPr txBox="1"/>
          <p:nvPr/>
        </p:nvSpPr>
        <p:spPr>
          <a:xfrm>
            <a:off x="658368" y="731520"/>
            <a:ext cx="10874959" cy="896112"/>
          </a:xfrm>
          <a:prstGeom prst="rect">
            <a:avLst/>
          </a:prstGeom>
          <a:noFill/>
          <a:ln/>
        </p:spPr>
        <p:txBody>
          <a:bodyPr wrap="square" lIns="0" tIns="0" rIns="0" bIns="0" rtlCol="0" anchor="ctr"/>
          <a:lstStyle/>
          <a:p>
            <a:pPr marL="0" indent="0">
              <a:buNone/>
            </a:pPr>
            <a:r>
              <a:rPr lang="en-US" sz="4000" b="1" dirty="0">
                <a:solidFill>
                  <a:srgbClr val="123A63"/>
                </a:solidFill>
                <a:latin typeface="Calibri" pitchFamily="34" charset="0"/>
                <a:ea typeface="Calibri" pitchFamily="34" charset="-122"/>
                <a:cs typeface="Calibri" pitchFamily="34" charset="-120"/>
              </a:rPr>
              <a:t>Three audiences, three asks</a:t>
            </a:r>
            <a:endParaRPr lang="en-US" sz="4000" dirty="0"/>
          </a:p>
        </p:txBody>
      </p:sp>
      <p:sp>
        <p:nvSpPr>
          <p:cNvPr id="5" name="Text 3"/>
          <p:cNvSpPr txBox="1"/>
          <p:nvPr/>
        </p:nvSpPr>
        <p:spPr>
          <a:xfrm>
            <a:off x="658368" y="1645920"/>
            <a:ext cx="10874959" cy="457200"/>
          </a:xfrm>
          <a:prstGeom prst="rect">
            <a:avLst/>
          </a:prstGeom>
          <a:noFill/>
          <a:ln/>
        </p:spPr>
        <p:txBody>
          <a:bodyPr wrap="square" lIns="0" tIns="0" rIns="0" bIns="0" rtlCol="0" anchor="ctr"/>
          <a:lstStyle/>
          <a:p>
            <a:pPr marL="0" indent="0">
              <a:buNone/>
            </a:pPr>
            <a:r>
              <a:rPr lang="en-US" sz="2100" dirty="0">
                <a:solidFill>
                  <a:srgbClr val="5D6779"/>
                </a:solidFill>
                <a:latin typeface="Calibri" pitchFamily="34" charset="0"/>
                <a:ea typeface="Calibri" pitchFamily="34" charset="-122"/>
                <a:cs typeface="Calibri" pitchFamily="34" charset="-120"/>
              </a:rPr>
              <a:t>No new instruments needed — only that the context travels with the number</a:t>
            </a:r>
            <a:endParaRPr lang="en-US" sz="2100" dirty="0"/>
          </a:p>
        </p:txBody>
      </p:sp>
      <p:pic>
        <p:nvPicPr>
          <p:cNvPr id="6" name="Image 0" descr="/home/claude/perm_talk/figs/brand_shield.png"/>
          <p:cNvPicPr>
            <a:picLocks noChangeAspect="1"/>
          </p:cNvPicPr>
          <p:nvPr/>
        </p:nvPicPr>
        <p:blipFill>
          <a:blip r:embed="rId3"/>
          <a:stretch>
            <a:fillRect/>
          </a:stretch>
        </p:blipFill>
        <p:spPr>
          <a:xfrm>
            <a:off x="10522915" y="237744"/>
            <a:ext cx="448056" cy="420624"/>
          </a:xfrm>
          <a:prstGeom prst="rect">
            <a:avLst/>
          </a:prstGeom>
        </p:spPr>
      </p:pic>
      <p:pic>
        <p:nvPicPr>
          <p:cNvPr id="7" name="Image 1" descr="/home/claude/perm_talk/figs/brand_phix.png"/>
          <p:cNvPicPr>
            <a:picLocks noChangeAspect="1"/>
          </p:cNvPicPr>
          <p:nvPr/>
        </p:nvPicPr>
        <p:blipFill>
          <a:blip r:embed="rId4"/>
          <a:stretch>
            <a:fillRect/>
          </a:stretch>
        </p:blipFill>
        <p:spPr>
          <a:xfrm>
            <a:off x="11098987" y="237744"/>
            <a:ext cx="434340" cy="420624"/>
          </a:xfrm>
          <a:prstGeom prst="rect">
            <a:avLst/>
          </a:prstGeom>
        </p:spPr>
      </p:pic>
      <p:sp>
        <p:nvSpPr>
          <p:cNvPr id="8" name="Shape 4"/>
          <p:cNvSpPr/>
          <p:nvPr/>
        </p:nvSpPr>
        <p:spPr>
          <a:xfrm>
            <a:off x="658368" y="2240280"/>
            <a:ext cx="3456432" cy="3840480"/>
          </a:xfrm>
          <a:prstGeom prst="roundRect">
            <a:avLst>
              <a:gd name="adj" fmla="val 2381"/>
            </a:avLst>
          </a:prstGeom>
          <a:solidFill>
            <a:srgbClr val="F1F4F8"/>
          </a:solidFill>
          <a:ln w="12700">
            <a:solidFill>
              <a:srgbClr val="F1F4F8"/>
            </a:solidFill>
            <a:prstDash val="solid"/>
          </a:ln>
          <a:effectLst>
            <a:outerShdw blurRad="127000" dist="635" dir="5400000" algn="bl" rotWithShape="0">
              <a:srgbClr val="9AA6B5">
                <a:alpha val="22000"/>
              </a:srgbClr>
            </a:outerShdw>
          </a:effectLst>
        </p:spPr>
        <p:txBody>
          <a:bodyPr/>
          <a:lstStyle/>
          <a:p>
            <a:endParaRPr lang="cs-CZ"/>
          </a:p>
        </p:txBody>
      </p:sp>
      <p:sp>
        <p:nvSpPr>
          <p:cNvPr id="9" name="Shape 5"/>
          <p:cNvSpPr/>
          <p:nvPr/>
        </p:nvSpPr>
        <p:spPr>
          <a:xfrm>
            <a:off x="932688" y="2523744"/>
            <a:ext cx="347472" cy="347472"/>
          </a:xfrm>
          <a:prstGeom prst="ellipse">
            <a:avLst/>
          </a:prstGeom>
          <a:solidFill>
            <a:srgbClr val="123A63"/>
          </a:solidFill>
          <a:ln w="12700">
            <a:solidFill>
              <a:srgbClr val="123A63"/>
            </a:solidFill>
            <a:prstDash val="solid"/>
          </a:ln>
        </p:spPr>
        <p:txBody>
          <a:bodyPr/>
          <a:lstStyle/>
          <a:p>
            <a:endParaRPr lang="cs-CZ"/>
          </a:p>
        </p:txBody>
      </p:sp>
      <p:sp>
        <p:nvSpPr>
          <p:cNvPr id="10" name="Text 6"/>
          <p:cNvSpPr txBox="1"/>
          <p:nvPr/>
        </p:nvSpPr>
        <p:spPr>
          <a:xfrm>
            <a:off x="1408176" y="2468880"/>
            <a:ext cx="2606040" cy="475488"/>
          </a:xfrm>
          <a:prstGeom prst="rect">
            <a:avLst/>
          </a:prstGeom>
          <a:noFill/>
          <a:ln/>
        </p:spPr>
        <p:txBody>
          <a:bodyPr wrap="square" lIns="0" tIns="0" rIns="0" bIns="0" rtlCol="0" anchor="ctr"/>
          <a:lstStyle/>
          <a:p>
            <a:pPr marL="0" indent="0">
              <a:buNone/>
            </a:pPr>
            <a:r>
              <a:rPr lang="en-US" sz="2300" b="1" dirty="0">
                <a:solidFill>
                  <a:srgbClr val="123A63"/>
                </a:solidFill>
                <a:latin typeface="Calibri" pitchFamily="34" charset="0"/>
                <a:ea typeface="Calibri" pitchFamily="34" charset="-122"/>
                <a:cs typeface="Calibri" pitchFamily="34" charset="-120"/>
              </a:rPr>
              <a:t>If you measure</a:t>
            </a:r>
            <a:endParaRPr lang="en-US" sz="2300" dirty="0"/>
          </a:p>
        </p:txBody>
      </p:sp>
      <p:sp>
        <p:nvSpPr>
          <p:cNvPr id="11" name="Text 7"/>
          <p:cNvSpPr txBox="1"/>
          <p:nvPr/>
        </p:nvSpPr>
        <p:spPr>
          <a:xfrm>
            <a:off x="932688" y="3072384"/>
            <a:ext cx="2926080" cy="2834640"/>
          </a:xfrm>
          <a:prstGeom prst="rect">
            <a:avLst/>
          </a:prstGeom>
          <a:noFill/>
          <a:ln/>
        </p:spPr>
        <p:txBody>
          <a:bodyPr wrap="square" lIns="0" tIns="0" rIns="0" bIns="0" rtlCol="0" anchor="ctr"/>
          <a:lstStyle/>
          <a:p>
            <a:pPr marL="342900" indent="-342900">
              <a:lnSpc>
                <a:spcPts val="2600"/>
              </a:lnSpc>
              <a:spcAft>
                <a:spcPts val="1200"/>
              </a:spcAft>
              <a:buSzPct val="100000"/>
              <a:buChar char="•"/>
            </a:pPr>
            <a:r>
              <a:rPr lang="en-US" sz="2000" dirty="0">
                <a:solidFill>
                  <a:srgbClr val="1C2231"/>
                </a:solidFill>
                <a:latin typeface="Calibri" pitchFamily="34" charset="0"/>
                <a:ea typeface="Calibri" pitchFamily="34" charset="-122"/>
                <a:cs typeface="Calibri" pitchFamily="34" charset="-120"/>
              </a:rPr>
              <a:t>Say apparent or intrinsic</a:t>
            </a:r>
            <a:endParaRPr lang="en-US" sz="2000" dirty="0"/>
          </a:p>
          <a:p>
            <a:pPr marL="342900" indent="-342900">
              <a:lnSpc>
                <a:spcPts val="2600"/>
              </a:lnSpc>
              <a:spcAft>
                <a:spcPts val="1200"/>
              </a:spcAft>
              <a:buSzPct val="100000"/>
              <a:buChar char="•"/>
            </a:pPr>
            <a:r>
              <a:rPr lang="en-US" sz="2000" dirty="0">
                <a:solidFill>
                  <a:srgbClr val="1C2231"/>
                </a:solidFill>
                <a:latin typeface="Calibri" pitchFamily="34" charset="0"/>
                <a:ea typeface="Calibri" pitchFamily="34" charset="-122"/>
                <a:cs typeface="Calibri" pitchFamily="34" charset="-120"/>
              </a:rPr>
              <a:t>Report pH, temperature, stirring</a:t>
            </a:r>
            <a:endParaRPr lang="en-US" sz="2000" dirty="0"/>
          </a:p>
          <a:p>
            <a:pPr marL="342900" indent="-342900">
              <a:lnSpc>
                <a:spcPts val="2600"/>
              </a:lnSpc>
              <a:spcAft>
                <a:spcPts val="1200"/>
              </a:spcAft>
              <a:buSzPct val="100000"/>
              <a:buChar char="•"/>
            </a:pPr>
            <a:r>
              <a:rPr lang="en-US" sz="2000" dirty="0">
                <a:solidFill>
                  <a:srgbClr val="1C2231"/>
                </a:solidFill>
                <a:latin typeface="Calibri" pitchFamily="34" charset="0"/>
                <a:ea typeface="Calibri" pitchFamily="34" charset="-122"/>
                <a:cs typeface="Calibri" pitchFamily="34" charset="-120"/>
              </a:rPr>
              <a:t>Report uncertainty</a:t>
            </a:r>
            <a:endParaRPr lang="en-US" sz="2000" dirty="0"/>
          </a:p>
        </p:txBody>
      </p:sp>
      <p:sp>
        <p:nvSpPr>
          <p:cNvPr id="12" name="Shape 8"/>
          <p:cNvSpPr/>
          <p:nvPr/>
        </p:nvSpPr>
        <p:spPr>
          <a:xfrm>
            <a:off x="4370832" y="2240280"/>
            <a:ext cx="3456432" cy="3840480"/>
          </a:xfrm>
          <a:prstGeom prst="roundRect">
            <a:avLst>
              <a:gd name="adj" fmla="val 2381"/>
            </a:avLst>
          </a:prstGeom>
          <a:solidFill>
            <a:srgbClr val="F1F4F8"/>
          </a:solidFill>
          <a:ln w="12700">
            <a:solidFill>
              <a:srgbClr val="F1F4F8"/>
            </a:solidFill>
            <a:prstDash val="solid"/>
          </a:ln>
          <a:effectLst>
            <a:outerShdw blurRad="127000" dist="635" dir="5400000" algn="bl" rotWithShape="0">
              <a:srgbClr val="9AA6B5">
                <a:alpha val="22000"/>
              </a:srgbClr>
            </a:outerShdw>
          </a:effectLst>
        </p:spPr>
        <p:txBody>
          <a:bodyPr/>
          <a:lstStyle/>
          <a:p>
            <a:endParaRPr lang="cs-CZ"/>
          </a:p>
        </p:txBody>
      </p:sp>
      <p:sp>
        <p:nvSpPr>
          <p:cNvPr id="13" name="Shape 9"/>
          <p:cNvSpPr/>
          <p:nvPr/>
        </p:nvSpPr>
        <p:spPr>
          <a:xfrm>
            <a:off x="4645152" y="2523744"/>
            <a:ext cx="347472" cy="347472"/>
          </a:xfrm>
          <a:prstGeom prst="ellipse">
            <a:avLst/>
          </a:prstGeom>
          <a:solidFill>
            <a:srgbClr val="1F7A8C"/>
          </a:solidFill>
          <a:ln w="12700">
            <a:solidFill>
              <a:srgbClr val="1F7A8C"/>
            </a:solidFill>
            <a:prstDash val="solid"/>
          </a:ln>
        </p:spPr>
        <p:txBody>
          <a:bodyPr/>
          <a:lstStyle/>
          <a:p>
            <a:endParaRPr lang="cs-CZ"/>
          </a:p>
        </p:txBody>
      </p:sp>
      <p:sp>
        <p:nvSpPr>
          <p:cNvPr id="14" name="Text 10"/>
          <p:cNvSpPr txBox="1"/>
          <p:nvPr/>
        </p:nvSpPr>
        <p:spPr>
          <a:xfrm>
            <a:off x="5120640" y="2468880"/>
            <a:ext cx="2606040" cy="475488"/>
          </a:xfrm>
          <a:prstGeom prst="rect">
            <a:avLst/>
          </a:prstGeom>
          <a:noFill/>
          <a:ln/>
        </p:spPr>
        <p:txBody>
          <a:bodyPr wrap="square" lIns="0" tIns="0" rIns="0" bIns="0" rtlCol="0" anchor="ctr"/>
          <a:lstStyle/>
          <a:p>
            <a:pPr marL="0" indent="0">
              <a:buNone/>
            </a:pPr>
            <a:r>
              <a:rPr lang="en-US" sz="2300" b="1" dirty="0">
                <a:solidFill>
                  <a:srgbClr val="1F7A8C"/>
                </a:solidFill>
                <a:latin typeface="Calibri" pitchFamily="34" charset="0"/>
                <a:ea typeface="Calibri" pitchFamily="34" charset="-122"/>
                <a:cs typeface="Calibri" pitchFamily="34" charset="-120"/>
              </a:rPr>
              <a:t>If you reuse</a:t>
            </a:r>
            <a:endParaRPr lang="en-US" sz="2300" dirty="0"/>
          </a:p>
        </p:txBody>
      </p:sp>
      <p:sp>
        <p:nvSpPr>
          <p:cNvPr id="15" name="Text 11"/>
          <p:cNvSpPr txBox="1"/>
          <p:nvPr/>
        </p:nvSpPr>
        <p:spPr>
          <a:xfrm>
            <a:off x="4645152" y="3072384"/>
            <a:ext cx="2926080" cy="2834640"/>
          </a:xfrm>
          <a:prstGeom prst="rect">
            <a:avLst/>
          </a:prstGeom>
          <a:noFill/>
          <a:ln/>
        </p:spPr>
        <p:txBody>
          <a:bodyPr wrap="square" lIns="0" tIns="0" rIns="0" bIns="0" rtlCol="0" anchor="ctr"/>
          <a:lstStyle/>
          <a:p>
            <a:pPr marL="342900" indent="-342900">
              <a:lnSpc>
                <a:spcPts val="2600"/>
              </a:lnSpc>
              <a:spcAft>
                <a:spcPts val="1200"/>
              </a:spcAft>
              <a:buSzPct val="100000"/>
              <a:buChar char="•"/>
            </a:pPr>
            <a:r>
              <a:rPr lang="en-US" sz="2000" dirty="0">
                <a:solidFill>
                  <a:srgbClr val="1C2231"/>
                </a:solidFill>
                <a:latin typeface="Calibri" pitchFamily="34" charset="0"/>
                <a:ea typeface="Calibri" pitchFamily="34" charset="-122"/>
                <a:cs typeface="Calibri" pitchFamily="34" charset="-120"/>
              </a:rPr>
              <a:t>Pool only inside one cluster</a:t>
            </a:r>
            <a:endParaRPr lang="en-US" sz="2000" dirty="0"/>
          </a:p>
          <a:p>
            <a:pPr marL="342900" indent="-342900">
              <a:lnSpc>
                <a:spcPts val="2600"/>
              </a:lnSpc>
              <a:spcAft>
                <a:spcPts val="1200"/>
              </a:spcAft>
              <a:buSzPct val="100000"/>
              <a:buChar char="•"/>
            </a:pPr>
            <a:r>
              <a:rPr lang="en-US" sz="2000" dirty="0">
                <a:solidFill>
                  <a:srgbClr val="1C2231"/>
                </a:solidFill>
                <a:latin typeface="Calibri" pitchFamily="34" charset="0"/>
                <a:ea typeface="Calibri" pitchFamily="34" charset="-122"/>
                <a:cs typeface="Calibri" pitchFamily="34" charset="-120"/>
              </a:rPr>
              <a:t>−4 measures water, not the molecule</a:t>
            </a:r>
            <a:endParaRPr lang="en-US" sz="2000" dirty="0"/>
          </a:p>
          <a:p>
            <a:pPr marL="342900" indent="-342900">
              <a:lnSpc>
                <a:spcPts val="2600"/>
              </a:lnSpc>
              <a:spcAft>
                <a:spcPts val="1200"/>
              </a:spcAft>
              <a:buSzPct val="100000"/>
              <a:buChar char="•"/>
            </a:pPr>
            <a:r>
              <a:rPr lang="en-US" sz="2000" dirty="0">
                <a:solidFill>
                  <a:srgbClr val="1C2231"/>
                </a:solidFill>
                <a:latin typeface="Calibri" pitchFamily="34" charset="0"/>
                <a:ea typeface="Calibri" pitchFamily="34" charset="-122"/>
                <a:cs typeface="Calibri" pitchFamily="34" charset="-120"/>
              </a:rPr>
              <a:t>Check the dynamic range</a:t>
            </a:r>
            <a:endParaRPr lang="en-US" sz="2000" dirty="0"/>
          </a:p>
        </p:txBody>
      </p:sp>
      <p:sp>
        <p:nvSpPr>
          <p:cNvPr id="16" name="Shape 12"/>
          <p:cNvSpPr/>
          <p:nvPr/>
        </p:nvSpPr>
        <p:spPr>
          <a:xfrm>
            <a:off x="8083296" y="2240280"/>
            <a:ext cx="3456432" cy="3840480"/>
          </a:xfrm>
          <a:prstGeom prst="roundRect">
            <a:avLst>
              <a:gd name="adj" fmla="val 2381"/>
            </a:avLst>
          </a:prstGeom>
          <a:solidFill>
            <a:srgbClr val="F1F4F8"/>
          </a:solidFill>
          <a:ln w="12700">
            <a:solidFill>
              <a:srgbClr val="F1F4F8"/>
            </a:solidFill>
            <a:prstDash val="solid"/>
          </a:ln>
          <a:effectLst>
            <a:outerShdw blurRad="127000" dist="635" dir="5400000" algn="bl" rotWithShape="0">
              <a:srgbClr val="9AA6B5">
                <a:alpha val="22000"/>
              </a:srgbClr>
            </a:outerShdw>
          </a:effectLst>
        </p:spPr>
        <p:txBody>
          <a:bodyPr/>
          <a:lstStyle/>
          <a:p>
            <a:endParaRPr lang="cs-CZ"/>
          </a:p>
        </p:txBody>
      </p:sp>
      <p:sp>
        <p:nvSpPr>
          <p:cNvPr id="17" name="Shape 13"/>
          <p:cNvSpPr/>
          <p:nvPr/>
        </p:nvSpPr>
        <p:spPr>
          <a:xfrm>
            <a:off x="8357616" y="2523744"/>
            <a:ext cx="347472" cy="347472"/>
          </a:xfrm>
          <a:prstGeom prst="ellipse">
            <a:avLst/>
          </a:prstGeom>
          <a:solidFill>
            <a:srgbClr val="C8791A"/>
          </a:solidFill>
          <a:ln w="12700">
            <a:solidFill>
              <a:srgbClr val="C8791A"/>
            </a:solidFill>
            <a:prstDash val="solid"/>
          </a:ln>
        </p:spPr>
        <p:txBody>
          <a:bodyPr/>
          <a:lstStyle/>
          <a:p>
            <a:endParaRPr lang="cs-CZ"/>
          </a:p>
        </p:txBody>
      </p:sp>
      <p:sp>
        <p:nvSpPr>
          <p:cNvPr id="18" name="Text 14"/>
          <p:cNvSpPr txBox="1"/>
          <p:nvPr/>
        </p:nvSpPr>
        <p:spPr>
          <a:xfrm>
            <a:off x="8833104" y="2468880"/>
            <a:ext cx="2606040" cy="475488"/>
          </a:xfrm>
          <a:prstGeom prst="rect">
            <a:avLst/>
          </a:prstGeom>
          <a:noFill/>
          <a:ln/>
        </p:spPr>
        <p:txBody>
          <a:bodyPr wrap="square" lIns="0" tIns="0" rIns="0" bIns="0" rtlCol="0" anchor="ctr"/>
          <a:lstStyle/>
          <a:p>
            <a:pPr marL="0" indent="0">
              <a:buNone/>
            </a:pPr>
            <a:r>
              <a:rPr lang="en-US" sz="2300" b="1" dirty="0">
                <a:solidFill>
                  <a:srgbClr val="C8791A"/>
                </a:solidFill>
                <a:latin typeface="Calibri" pitchFamily="34" charset="0"/>
                <a:ea typeface="Calibri" pitchFamily="34" charset="-122"/>
                <a:cs typeface="Calibri" pitchFamily="34" charset="-120"/>
              </a:rPr>
              <a:t>If you curate</a:t>
            </a:r>
            <a:endParaRPr lang="en-US" sz="2300" dirty="0"/>
          </a:p>
        </p:txBody>
      </p:sp>
      <p:sp>
        <p:nvSpPr>
          <p:cNvPr id="19" name="Text 15"/>
          <p:cNvSpPr txBox="1"/>
          <p:nvPr/>
        </p:nvSpPr>
        <p:spPr>
          <a:xfrm>
            <a:off x="8357616" y="3072384"/>
            <a:ext cx="2926080" cy="2834640"/>
          </a:xfrm>
          <a:prstGeom prst="rect">
            <a:avLst/>
          </a:prstGeom>
          <a:noFill/>
          <a:ln/>
        </p:spPr>
        <p:txBody>
          <a:bodyPr wrap="square" lIns="0" tIns="0" rIns="0" bIns="0" rtlCol="0" anchor="ctr"/>
          <a:lstStyle/>
          <a:p>
            <a:pPr marL="342900" indent="-342900">
              <a:lnSpc>
                <a:spcPts val="2600"/>
              </a:lnSpc>
              <a:spcAft>
                <a:spcPts val="1200"/>
              </a:spcAft>
              <a:buSzPct val="100000"/>
              <a:buChar char="•"/>
            </a:pPr>
            <a:r>
              <a:rPr lang="en-US" sz="2000" dirty="0">
                <a:solidFill>
                  <a:srgbClr val="1C2231"/>
                </a:solidFill>
                <a:latin typeface="Calibri" pitchFamily="34" charset="0"/>
                <a:ea typeface="Calibri" pitchFamily="34" charset="-122"/>
                <a:cs typeface="Calibri" pitchFamily="34" charset="-120"/>
              </a:rPr>
              <a:t>Method and conditions as fields</a:t>
            </a:r>
            <a:endParaRPr lang="en-US" sz="2000" dirty="0"/>
          </a:p>
          <a:p>
            <a:pPr marL="342900" indent="-342900">
              <a:lnSpc>
                <a:spcPts val="2600"/>
              </a:lnSpc>
              <a:spcAft>
                <a:spcPts val="1200"/>
              </a:spcAft>
              <a:buSzPct val="100000"/>
              <a:buChar char="•"/>
            </a:pPr>
            <a:r>
              <a:rPr lang="en-US" sz="2000" dirty="0">
                <a:solidFill>
                  <a:srgbClr val="1C2231"/>
                </a:solidFill>
                <a:latin typeface="Calibri" pitchFamily="34" charset="0"/>
                <a:ea typeface="Calibri" pitchFamily="34" charset="-122"/>
                <a:cs typeface="Calibri" pitchFamily="34" charset="-120"/>
              </a:rPr>
              <a:t>Primary reference vs. source</a:t>
            </a:r>
            <a:endParaRPr lang="en-US" sz="2000" dirty="0"/>
          </a:p>
          <a:p>
            <a:pPr marL="342900" indent="-342900">
              <a:lnSpc>
                <a:spcPts val="2600"/>
              </a:lnSpc>
              <a:spcAft>
                <a:spcPts val="1200"/>
              </a:spcAft>
              <a:buSzPct val="100000"/>
              <a:buChar char="•"/>
            </a:pPr>
            <a:r>
              <a:rPr lang="en-US" sz="2000" dirty="0">
                <a:solidFill>
                  <a:srgbClr val="1C2231"/>
                </a:solidFill>
                <a:latin typeface="Calibri" pitchFamily="34" charset="0"/>
                <a:ea typeface="Calibri" pitchFamily="34" charset="-122"/>
                <a:cs typeface="Calibri" pitchFamily="34" charset="-120"/>
              </a:rPr>
              <a:t>Publish FAIR — deposit in MolMeDB</a:t>
            </a:r>
            <a:endParaRPr lang="en-US" sz="2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F2A44"/>
        </a:solidFill>
        <a:effectLst/>
      </p:bgPr>
    </p:bg>
    <p:spTree>
      <p:nvGrpSpPr>
        <p:cNvPr id="1" name=""/>
        <p:cNvGrpSpPr/>
        <p:nvPr/>
      </p:nvGrpSpPr>
      <p:grpSpPr>
        <a:xfrm>
          <a:off x="0" y="0"/>
          <a:ext cx="0" cy="0"/>
          <a:chOff x="0" y="0"/>
          <a:chExt cx="0" cy="0"/>
        </a:xfrm>
      </p:grpSpPr>
      <p:sp>
        <p:nvSpPr>
          <p:cNvPr id="2" name="Shape 0"/>
          <p:cNvSpPr/>
          <p:nvPr/>
        </p:nvSpPr>
        <p:spPr>
          <a:xfrm>
            <a:off x="10394899" y="137160"/>
            <a:ext cx="1266444" cy="621792"/>
          </a:xfrm>
          <a:prstGeom prst="roundRect">
            <a:avLst>
              <a:gd name="adj" fmla="val 7353"/>
            </a:avLst>
          </a:prstGeom>
          <a:solidFill>
            <a:srgbClr val="FFFFFF"/>
          </a:solidFill>
          <a:ln w="12700">
            <a:solidFill>
              <a:srgbClr val="FFFFFF"/>
            </a:solidFill>
            <a:prstDash val="solid"/>
          </a:ln>
        </p:spPr>
        <p:txBody>
          <a:bodyPr/>
          <a:lstStyle/>
          <a:p>
            <a:endParaRPr lang="cs-CZ"/>
          </a:p>
        </p:txBody>
      </p:sp>
      <p:pic>
        <p:nvPicPr>
          <p:cNvPr id="3" name="Image 0" descr="/home/claude/perm_talk/figs/brand_shield.png"/>
          <p:cNvPicPr>
            <a:picLocks noChangeAspect="1"/>
          </p:cNvPicPr>
          <p:nvPr/>
        </p:nvPicPr>
        <p:blipFill>
          <a:blip r:embed="rId3"/>
          <a:stretch>
            <a:fillRect/>
          </a:stretch>
        </p:blipFill>
        <p:spPr>
          <a:xfrm>
            <a:off x="10522915" y="237744"/>
            <a:ext cx="448056" cy="420624"/>
          </a:xfrm>
          <a:prstGeom prst="rect">
            <a:avLst/>
          </a:prstGeom>
        </p:spPr>
      </p:pic>
      <p:pic>
        <p:nvPicPr>
          <p:cNvPr id="4" name="Image 1" descr="/home/claude/perm_talk/figs/brand_phix.png"/>
          <p:cNvPicPr>
            <a:picLocks noChangeAspect="1"/>
          </p:cNvPicPr>
          <p:nvPr/>
        </p:nvPicPr>
        <p:blipFill>
          <a:blip r:embed="rId4"/>
          <a:stretch>
            <a:fillRect/>
          </a:stretch>
        </p:blipFill>
        <p:spPr>
          <a:xfrm>
            <a:off x="11098987" y="237744"/>
            <a:ext cx="434340" cy="420624"/>
          </a:xfrm>
          <a:prstGeom prst="rect">
            <a:avLst/>
          </a:prstGeom>
        </p:spPr>
      </p:pic>
      <p:sp>
        <p:nvSpPr>
          <p:cNvPr id="7" name="Text 3"/>
          <p:cNvSpPr txBox="1"/>
          <p:nvPr/>
        </p:nvSpPr>
        <p:spPr>
          <a:xfrm>
            <a:off x="658368" y="603504"/>
            <a:ext cx="8229600" cy="384048"/>
          </a:xfrm>
          <a:prstGeom prst="rect">
            <a:avLst/>
          </a:prstGeom>
          <a:noFill/>
          <a:ln/>
        </p:spPr>
        <p:txBody>
          <a:bodyPr wrap="square" lIns="0" tIns="0" rIns="0" bIns="0" rtlCol="0" anchor="ctr"/>
          <a:lstStyle/>
          <a:p>
            <a:pPr marL="0" indent="0">
              <a:buNone/>
            </a:pPr>
            <a:r>
              <a:rPr lang="en-US" sz="1700" b="1" kern="0" spc="220" dirty="0">
                <a:solidFill>
                  <a:srgbClr val="56A9B8"/>
                </a:solidFill>
                <a:latin typeface="Calibri" pitchFamily="34" charset="0"/>
                <a:ea typeface="Calibri" pitchFamily="34" charset="-122"/>
                <a:cs typeface="Calibri" pitchFamily="34" charset="-120"/>
              </a:rPr>
              <a:t>TAKE HOME</a:t>
            </a:r>
            <a:endParaRPr lang="en-US" sz="1700" dirty="0"/>
          </a:p>
        </p:txBody>
      </p:sp>
      <p:sp>
        <p:nvSpPr>
          <p:cNvPr id="8" name="Text 4"/>
          <p:cNvSpPr txBox="1"/>
          <p:nvPr/>
        </p:nvSpPr>
        <p:spPr>
          <a:xfrm>
            <a:off x="658368" y="1005840"/>
            <a:ext cx="10241280" cy="1325880"/>
          </a:xfrm>
          <a:prstGeom prst="rect">
            <a:avLst/>
          </a:prstGeom>
          <a:noFill/>
          <a:ln/>
        </p:spPr>
        <p:txBody>
          <a:bodyPr wrap="square" lIns="0" tIns="0" rIns="0" bIns="0" rtlCol="0" anchor="ctr"/>
          <a:lstStyle/>
          <a:p>
            <a:pPr marL="0" indent="0">
              <a:lnSpc>
                <a:spcPts val="4400"/>
              </a:lnSpc>
              <a:buNone/>
            </a:pPr>
            <a:r>
              <a:rPr lang="en-US" sz="3600" b="1" dirty="0">
                <a:solidFill>
                  <a:srgbClr val="FFFFFF"/>
                </a:solidFill>
                <a:latin typeface="Calibri" pitchFamily="34" charset="0"/>
                <a:ea typeface="Calibri" pitchFamily="34" charset="-122"/>
                <a:cs typeface="Calibri" pitchFamily="34" charset="-120"/>
              </a:rPr>
              <a:t>Permeability is one word for several different measurements.</a:t>
            </a:r>
            <a:endParaRPr lang="en-US" sz="3600" dirty="0"/>
          </a:p>
        </p:txBody>
      </p:sp>
      <p:sp>
        <p:nvSpPr>
          <p:cNvPr id="9" name="Text 5"/>
          <p:cNvSpPr txBox="1"/>
          <p:nvPr/>
        </p:nvSpPr>
        <p:spPr>
          <a:xfrm>
            <a:off x="658368" y="2560320"/>
            <a:ext cx="8321040" cy="2651760"/>
          </a:xfrm>
          <a:prstGeom prst="rect">
            <a:avLst/>
          </a:prstGeom>
          <a:noFill/>
          <a:ln/>
        </p:spPr>
        <p:txBody>
          <a:bodyPr wrap="square" lIns="0" tIns="0" rIns="0" bIns="0" rtlCol="0" anchor="ctr"/>
          <a:lstStyle/>
          <a:p>
            <a:pPr marL="342900" indent="-342900">
              <a:lnSpc>
                <a:spcPts val="2700"/>
              </a:lnSpc>
              <a:spcAft>
                <a:spcPts val="600"/>
              </a:spcAft>
              <a:buSzPct val="100000"/>
              <a:buChar char="•"/>
            </a:pPr>
            <a:r>
              <a:rPr lang="en-US" sz="2000" dirty="0">
                <a:solidFill>
                  <a:srgbClr val="DCE8F1"/>
                </a:solidFill>
                <a:latin typeface="Calibri" pitchFamily="34" charset="0"/>
                <a:ea typeface="Calibri" pitchFamily="34" charset="-122"/>
                <a:cs typeface="Calibri" pitchFamily="34" charset="-120"/>
              </a:rPr>
              <a:t>Repeatability within one method spans up to 2 log units</a:t>
            </a:r>
            <a:endParaRPr lang="en-US" sz="2000" dirty="0"/>
          </a:p>
          <a:p>
            <a:pPr marL="342900" indent="-342900">
              <a:lnSpc>
                <a:spcPts val="2700"/>
              </a:lnSpc>
              <a:spcAft>
                <a:spcPts val="600"/>
              </a:spcAft>
              <a:buSzPct val="100000"/>
              <a:buChar char="•"/>
            </a:pPr>
            <a:r>
              <a:rPr lang="en-US" sz="2000" dirty="0">
                <a:solidFill>
                  <a:srgbClr val="DCE8F1"/>
                </a:solidFill>
                <a:latin typeface="Calibri" pitchFamily="34" charset="0"/>
                <a:ea typeface="Calibri" pitchFamily="34" charset="-122"/>
                <a:cs typeface="Calibri" pitchFamily="34" charset="-120"/>
              </a:rPr>
              <a:t>Most of that spread is apparent vs. intrinsic</a:t>
            </a:r>
            <a:endParaRPr lang="en-US" sz="2000" dirty="0"/>
          </a:p>
          <a:p>
            <a:pPr marL="342900" indent="-342900">
              <a:lnSpc>
                <a:spcPts val="2700"/>
              </a:lnSpc>
              <a:spcAft>
                <a:spcPts val="600"/>
              </a:spcAft>
              <a:buSzPct val="100000"/>
              <a:buChar char="•"/>
            </a:pPr>
            <a:r>
              <a:rPr lang="en-US" sz="2000" dirty="0">
                <a:solidFill>
                  <a:srgbClr val="DCE8F1"/>
                </a:solidFill>
                <a:latin typeface="Calibri" pitchFamily="34" charset="0"/>
                <a:ea typeface="Calibri" pitchFamily="34" charset="-122"/>
                <a:cs typeface="Calibri" pitchFamily="34" charset="-120"/>
              </a:rPr>
              <a:t>Two families: UWL-limited assays, and membrane-limited ones</a:t>
            </a:r>
            <a:endParaRPr lang="en-US" sz="2000" dirty="0"/>
          </a:p>
          <a:p>
            <a:pPr marL="342900" indent="-342900">
              <a:lnSpc>
                <a:spcPts val="2700"/>
              </a:lnSpc>
              <a:spcAft>
                <a:spcPts val="600"/>
              </a:spcAft>
              <a:buSzPct val="100000"/>
              <a:buChar char="•"/>
            </a:pPr>
            <a:r>
              <a:rPr lang="en-US" sz="2000" dirty="0">
                <a:solidFill>
                  <a:srgbClr val="DCE8F1"/>
                </a:solidFill>
                <a:latin typeface="Calibri" pitchFamily="34" charset="0"/>
                <a:ea typeface="Calibri" pitchFamily="34" charset="-122"/>
                <a:cs typeface="Calibri" pitchFamily="34" charset="-120"/>
              </a:rPr>
              <a:t>The water layer caps transwell assays at log Perm ≈ −3.9</a:t>
            </a:r>
            <a:endParaRPr lang="en-US" sz="2000" dirty="0"/>
          </a:p>
          <a:p>
            <a:pPr marL="342900" indent="-342900">
              <a:lnSpc>
                <a:spcPts val="2700"/>
              </a:lnSpc>
              <a:spcAft>
                <a:spcPts val="600"/>
              </a:spcAft>
              <a:buSzPct val="100000"/>
              <a:buChar char="•"/>
            </a:pPr>
            <a:r>
              <a:rPr lang="en-US" sz="2000" dirty="0">
                <a:solidFill>
                  <a:srgbClr val="DCE8F1"/>
                </a:solidFill>
                <a:latin typeface="Calibri" pitchFamily="34" charset="0"/>
                <a:ea typeface="Calibri" pitchFamily="34" charset="-122"/>
                <a:cs typeface="Calibri" pitchFamily="34" charset="-120"/>
              </a:rPr>
              <a:t>Only three molecules were measured by all six methods</a:t>
            </a:r>
            <a:endParaRPr lang="en-US" sz="2000" dirty="0"/>
          </a:p>
          <a:p>
            <a:pPr marL="342900" indent="-342900">
              <a:lnSpc>
                <a:spcPts val="2700"/>
              </a:lnSpc>
              <a:spcAft>
                <a:spcPts val="600"/>
              </a:spcAft>
              <a:buSzPct val="100000"/>
              <a:buChar char="•"/>
            </a:pPr>
            <a:r>
              <a:rPr lang="en-US" sz="2000" dirty="0">
                <a:solidFill>
                  <a:srgbClr val="DCE8F1"/>
                </a:solidFill>
                <a:latin typeface="Calibri" pitchFamily="34" charset="0"/>
                <a:ea typeface="Calibri" pitchFamily="34" charset="-122"/>
                <a:cs typeface="Calibri" pitchFamily="34" charset="-120"/>
              </a:rPr>
              <a:t>A database that keeps method and conditions makes this visible</a:t>
            </a:r>
            <a:endParaRPr lang="en-US" sz="2000" dirty="0"/>
          </a:p>
        </p:txBody>
      </p:sp>
      <p:sp>
        <p:nvSpPr>
          <p:cNvPr id="10" name="Text 6"/>
          <p:cNvSpPr txBox="1"/>
          <p:nvPr/>
        </p:nvSpPr>
        <p:spPr>
          <a:xfrm>
            <a:off x="658368" y="5230368"/>
            <a:ext cx="8503920" cy="1234440"/>
          </a:xfrm>
          <a:prstGeom prst="rect">
            <a:avLst/>
          </a:prstGeom>
          <a:noFill/>
          <a:ln/>
        </p:spPr>
        <p:txBody>
          <a:bodyPr wrap="square" lIns="0" tIns="0" rIns="0" bIns="0" rtlCol="0" anchor="ctr"/>
          <a:lstStyle/>
          <a:p>
            <a:pPr marL="0" indent="0">
              <a:lnSpc>
                <a:spcPts val="2100"/>
              </a:lnSpc>
              <a:buNone/>
            </a:pPr>
            <a:r>
              <a:rPr lang="en-US" sz="2000" b="1" dirty="0">
                <a:solidFill>
                  <a:srgbClr val="56A9B8"/>
                </a:solidFill>
                <a:latin typeface="Calibri" pitchFamily="34" charset="0"/>
                <a:ea typeface="Calibri" pitchFamily="34" charset="-122"/>
                <a:cs typeface="Calibri" pitchFamily="34" charset="-120"/>
              </a:rPr>
              <a:t>molmedb.upol.cz</a:t>
            </a:r>
            <a:endParaRPr lang="en-US" sz="1500" dirty="0"/>
          </a:p>
          <a:p>
            <a:pPr marL="0" indent="0">
              <a:lnSpc>
                <a:spcPts val="2100"/>
              </a:lnSpc>
              <a:buNone/>
            </a:pPr>
            <a:r>
              <a:rPr lang="en-US" sz="1500" dirty="0">
                <a:solidFill>
                  <a:srgbClr val="9FB6C9"/>
                </a:solidFill>
                <a:latin typeface="Calibri" pitchFamily="34" charset="0"/>
                <a:ea typeface="Calibri" pitchFamily="34" charset="-122"/>
                <a:cs typeface="Calibri" pitchFamily="34" charset="-120"/>
              </a:rPr>
              <a:t>MolMeDB · Juračka et al., Database 2019, baz078</a:t>
            </a:r>
            <a:endParaRPr lang="en-US" sz="1500" dirty="0"/>
          </a:p>
          <a:p>
            <a:pPr marL="0" indent="0">
              <a:lnSpc>
                <a:spcPts val="2100"/>
              </a:lnSpc>
              <a:buNone/>
            </a:pPr>
            <a:r>
              <a:rPr lang="en-US" sz="1500" dirty="0">
                <a:solidFill>
                  <a:srgbClr val="9FB6C9"/>
                </a:solidFill>
                <a:latin typeface="Calibri" pitchFamily="34" charset="0"/>
                <a:ea typeface="Calibri" pitchFamily="34" charset="-122"/>
                <a:cs typeface="Calibri" pitchFamily="34" charset="-120"/>
              </a:rPr>
              <a:t>MolMeDB RDF · Martinát et al., J. Cheminform. 2026, 18</a:t>
            </a:r>
            <a:endParaRPr lang="en-US" sz="1500" dirty="0"/>
          </a:p>
          <a:p>
            <a:pPr marL="0" indent="0">
              <a:lnSpc>
                <a:spcPts val="2100"/>
              </a:lnSpc>
              <a:buNone/>
            </a:pPr>
            <a:r>
              <a:rPr lang="en-US" sz="1500" dirty="0">
                <a:solidFill>
                  <a:srgbClr val="9FB6C9"/>
                </a:solidFill>
                <a:latin typeface="Calibri" pitchFamily="34" charset="0"/>
                <a:ea typeface="Calibri" pitchFamily="34" charset="-122"/>
                <a:cs typeface="Calibri" pitchFamily="34" charset="-120"/>
              </a:rPr>
              <a:t>Meta-analysis · Storchmannová et al., Mol. Pharm. 2025, 22, 1293–1304</a:t>
            </a:r>
            <a:endParaRPr lang="en-US" sz="15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47472"/>
            <a:ext cx="201168" cy="201168"/>
          </a:xfrm>
          <a:prstGeom prst="ellipse">
            <a:avLst/>
          </a:prstGeom>
          <a:solidFill>
            <a:srgbClr val="1F7A8C"/>
          </a:solidFill>
          <a:ln w="12700">
            <a:solidFill>
              <a:srgbClr val="1F7A8C"/>
            </a:solidFill>
            <a:prstDash val="solid"/>
          </a:ln>
        </p:spPr>
        <p:txBody>
          <a:bodyPr/>
          <a:lstStyle/>
          <a:p>
            <a:endParaRPr lang="cs-CZ"/>
          </a:p>
        </p:txBody>
      </p:sp>
      <p:sp>
        <p:nvSpPr>
          <p:cNvPr id="3" name="Text 1"/>
          <p:cNvSpPr txBox="1"/>
          <p:nvPr/>
        </p:nvSpPr>
        <p:spPr>
          <a:xfrm>
            <a:off x="978408" y="256032"/>
            <a:ext cx="8229600" cy="365760"/>
          </a:xfrm>
          <a:prstGeom prst="rect">
            <a:avLst/>
          </a:prstGeom>
          <a:noFill/>
          <a:ln/>
        </p:spPr>
        <p:txBody>
          <a:bodyPr wrap="square" lIns="0" tIns="0" rIns="0" bIns="0" rtlCol="0" anchor="ctr"/>
          <a:lstStyle/>
          <a:p>
            <a:pPr marL="0" indent="0">
              <a:buNone/>
            </a:pPr>
            <a:r>
              <a:rPr lang="en-US" sz="1700" b="1" kern="0" spc="160" dirty="0">
                <a:solidFill>
                  <a:srgbClr val="1F7A8C"/>
                </a:solidFill>
                <a:latin typeface="Calibri" pitchFamily="34" charset="0"/>
                <a:ea typeface="Calibri" pitchFamily="34" charset="-122"/>
                <a:cs typeface="Calibri" pitchFamily="34" charset="-120"/>
              </a:rPr>
              <a:t>THANKS TO</a:t>
            </a:r>
            <a:endParaRPr lang="en-US" sz="1700" dirty="0"/>
          </a:p>
        </p:txBody>
      </p:sp>
      <p:sp>
        <p:nvSpPr>
          <p:cNvPr id="4" name="Text 2"/>
          <p:cNvSpPr txBox="1"/>
          <p:nvPr/>
        </p:nvSpPr>
        <p:spPr>
          <a:xfrm>
            <a:off x="658368" y="731520"/>
            <a:ext cx="10874959" cy="896112"/>
          </a:xfrm>
          <a:prstGeom prst="rect">
            <a:avLst/>
          </a:prstGeom>
          <a:noFill/>
          <a:ln/>
        </p:spPr>
        <p:txBody>
          <a:bodyPr wrap="square" lIns="0" tIns="0" rIns="0" bIns="0" rtlCol="0" anchor="ctr"/>
          <a:lstStyle/>
          <a:p>
            <a:pPr marL="0" indent="0">
              <a:buNone/>
            </a:pPr>
            <a:r>
              <a:rPr lang="en-US" sz="4000" b="1" dirty="0">
                <a:solidFill>
                  <a:srgbClr val="123A63"/>
                </a:solidFill>
                <a:latin typeface="Calibri" pitchFamily="34" charset="0"/>
                <a:ea typeface="Calibri" pitchFamily="34" charset="-122"/>
                <a:cs typeface="Calibri" pitchFamily="34" charset="-120"/>
              </a:rPr>
              <a:t>Acknowledgements</a:t>
            </a:r>
            <a:endParaRPr lang="en-US" sz="4000" dirty="0"/>
          </a:p>
        </p:txBody>
      </p:sp>
      <p:pic>
        <p:nvPicPr>
          <p:cNvPr id="5" name="Image 0" descr="/home/claude/perm_talk/figs/brand_shield.png"/>
          <p:cNvPicPr>
            <a:picLocks noChangeAspect="1"/>
          </p:cNvPicPr>
          <p:nvPr/>
        </p:nvPicPr>
        <p:blipFill>
          <a:blip r:embed="rId3"/>
          <a:stretch>
            <a:fillRect/>
          </a:stretch>
        </p:blipFill>
        <p:spPr>
          <a:xfrm>
            <a:off x="10112829" y="237743"/>
            <a:ext cx="858142" cy="805603"/>
          </a:xfrm>
          <a:prstGeom prst="rect">
            <a:avLst/>
          </a:prstGeom>
        </p:spPr>
      </p:pic>
      <p:pic>
        <p:nvPicPr>
          <p:cNvPr id="6" name="Image 1" descr="/home/claude/perm_talk/figs/brand_phix.png"/>
          <p:cNvPicPr>
            <a:picLocks noChangeAspect="1"/>
          </p:cNvPicPr>
          <p:nvPr/>
        </p:nvPicPr>
        <p:blipFill>
          <a:blip r:embed="rId4"/>
          <a:stretch>
            <a:fillRect/>
          </a:stretch>
        </p:blipFill>
        <p:spPr>
          <a:xfrm>
            <a:off x="10935499" y="237744"/>
            <a:ext cx="831872" cy="805602"/>
          </a:xfrm>
          <a:prstGeom prst="rect">
            <a:avLst/>
          </a:prstGeom>
        </p:spPr>
      </p:pic>
      <p:sp>
        <p:nvSpPr>
          <p:cNvPr id="7" name="Shape 3"/>
          <p:cNvSpPr/>
          <p:nvPr/>
        </p:nvSpPr>
        <p:spPr>
          <a:xfrm>
            <a:off x="658368" y="2240280"/>
            <a:ext cx="5257800" cy="3931920"/>
          </a:xfrm>
          <a:prstGeom prst="roundRect">
            <a:avLst>
              <a:gd name="adj" fmla="val 2093"/>
            </a:avLst>
          </a:prstGeom>
          <a:solidFill>
            <a:srgbClr val="F1F4F8"/>
          </a:solidFill>
          <a:ln w="12700">
            <a:solidFill>
              <a:srgbClr val="F1F4F8"/>
            </a:solidFill>
            <a:prstDash val="solid"/>
          </a:ln>
          <a:effectLst>
            <a:outerShdw blurRad="127000" dist="635" dir="5400000" algn="bl" rotWithShape="0">
              <a:srgbClr val="9AA6B5">
                <a:alpha val="22000"/>
              </a:srgbClr>
            </a:outerShdw>
          </a:effectLst>
        </p:spPr>
        <p:txBody>
          <a:bodyPr/>
          <a:lstStyle/>
          <a:p>
            <a:endParaRPr lang="cs-CZ"/>
          </a:p>
        </p:txBody>
      </p:sp>
      <p:sp>
        <p:nvSpPr>
          <p:cNvPr id="8" name="Text 4"/>
          <p:cNvSpPr txBox="1"/>
          <p:nvPr/>
        </p:nvSpPr>
        <p:spPr>
          <a:xfrm>
            <a:off x="987552" y="2450592"/>
            <a:ext cx="4572000" cy="457200"/>
          </a:xfrm>
          <a:prstGeom prst="rect">
            <a:avLst/>
          </a:prstGeom>
          <a:noFill/>
          <a:ln/>
        </p:spPr>
        <p:txBody>
          <a:bodyPr wrap="square" lIns="0" tIns="0" rIns="0" bIns="0" rtlCol="0" anchor="ctr"/>
          <a:lstStyle/>
          <a:p>
            <a:pPr marL="0" indent="0">
              <a:buNone/>
            </a:pPr>
            <a:r>
              <a:rPr lang="en-US" sz="2300" b="1" dirty="0">
                <a:solidFill>
                  <a:srgbClr val="123A63"/>
                </a:solidFill>
                <a:latin typeface="Calibri" pitchFamily="34" charset="0"/>
                <a:ea typeface="Calibri" pitchFamily="34" charset="-122"/>
                <a:cs typeface="Calibri" pitchFamily="34" charset="-120"/>
              </a:rPr>
              <a:t>MolMeDB team</a:t>
            </a:r>
            <a:endParaRPr lang="en-US" sz="2300" dirty="0"/>
          </a:p>
        </p:txBody>
      </p:sp>
      <p:sp>
        <p:nvSpPr>
          <p:cNvPr id="9" name="Text 5"/>
          <p:cNvSpPr txBox="1"/>
          <p:nvPr/>
        </p:nvSpPr>
        <p:spPr>
          <a:xfrm>
            <a:off x="987552" y="2999232"/>
            <a:ext cx="4663440" cy="3017520"/>
          </a:xfrm>
          <a:prstGeom prst="rect">
            <a:avLst/>
          </a:prstGeom>
          <a:noFill/>
          <a:ln/>
        </p:spPr>
        <p:txBody>
          <a:bodyPr wrap="square" lIns="0" tIns="0" rIns="0" bIns="0" rtlCol="0" anchor="ctr"/>
          <a:lstStyle/>
          <a:p>
            <a:pPr marL="342900" indent="-342900">
              <a:lnSpc>
                <a:spcPts val="2600"/>
              </a:lnSpc>
              <a:spcAft>
                <a:spcPts val="600"/>
              </a:spcAft>
              <a:buSzPct val="100000"/>
              <a:buChar char="•"/>
            </a:pPr>
            <a:r>
              <a:rPr lang="en-US" sz="2000" dirty="0">
                <a:solidFill>
                  <a:srgbClr val="1C2231"/>
                </a:solidFill>
                <a:latin typeface="Calibri" pitchFamily="34" charset="0"/>
                <a:ea typeface="Calibri" pitchFamily="34" charset="-122"/>
                <a:cs typeface="Calibri" pitchFamily="34" charset="-120"/>
              </a:rPr>
              <a:t>Karel Berka — group lead</a:t>
            </a:r>
            <a:endParaRPr lang="en-US" sz="2000" dirty="0"/>
          </a:p>
          <a:p>
            <a:pPr marL="342900" indent="-342900">
              <a:lnSpc>
                <a:spcPts val="2600"/>
              </a:lnSpc>
              <a:spcAft>
                <a:spcPts val="600"/>
              </a:spcAft>
              <a:buSzPct val="100000"/>
              <a:buChar char="•"/>
            </a:pPr>
            <a:r>
              <a:rPr lang="en-US" sz="2000" dirty="0">
                <a:solidFill>
                  <a:srgbClr val="1C2231"/>
                </a:solidFill>
                <a:latin typeface="Calibri" pitchFamily="34" charset="0"/>
                <a:ea typeface="Calibri" pitchFamily="34" charset="-122"/>
                <a:cs typeface="Calibri" pitchFamily="34" charset="-120"/>
              </a:rPr>
              <a:t>Jakub Juračka — development</a:t>
            </a:r>
            <a:endParaRPr lang="en-US" sz="2000" dirty="0"/>
          </a:p>
          <a:p>
            <a:pPr marL="342900" indent="-342900">
              <a:lnSpc>
                <a:spcPts val="2600"/>
              </a:lnSpc>
              <a:spcAft>
                <a:spcPts val="600"/>
              </a:spcAft>
              <a:buSzPct val="100000"/>
              <a:buChar char="•"/>
            </a:pPr>
            <a:r>
              <a:rPr lang="en-US" sz="2000" dirty="0">
                <a:solidFill>
                  <a:srgbClr val="1C2231"/>
                </a:solidFill>
                <a:latin typeface="Calibri" pitchFamily="34" charset="0"/>
                <a:ea typeface="Calibri" pitchFamily="34" charset="-122"/>
                <a:cs typeface="Calibri" pitchFamily="34" charset="-120"/>
              </a:rPr>
              <a:t>Kateřina Storchmannová — curation</a:t>
            </a:r>
            <a:endParaRPr lang="en-US" sz="2000" dirty="0"/>
          </a:p>
          <a:p>
            <a:pPr marL="342900" indent="-342900">
              <a:lnSpc>
                <a:spcPts val="2600"/>
              </a:lnSpc>
              <a:spcAft>
                <a:spcPts val="600"/>
              </a:spcAft>
              <a:buSzPct val="100000"/>
              <a:buChar char="•"/>
            </a:pPr>
            <a:r>
              <a:rPr lang="en-US" sz="2000" dirty="0">
                <a:solidFill>
                  <a:srgbClr val="1C2231"/>
                </a:solidFill>
                <a:latin typeface="Calibri" pitchFamily="34" charset="0"/>
                <a:ea typeface="Calibri" pitchFamily="34" charset="-122"/>
                <a:cs typeface="Calibri" pitchFamily="34" charset="-120"/>
              </a:rPr>
              <a:t>Aneta Juklová — data mining</a:t>
            </a:r>
            <a:endParaRPr lang="en-US" sz="2000" dirty="0"/>
          </a:p>
          <a:p>
            <a:pPr marL="342900" indent="-342900">
              <a:lnSpc>
                <a:spcPts val="2600"/>
              </a:lnSpc>
              <a:spcAft>
                <a:spcPts val="600"/>
              </a:spcAft>
              <a:buSzPct val="100000"/>
              <a:buChar char="•"/>
            </a:pPr>
            <a:r>
              <a:rPr lang="en-US" sz="2000" dirty="0">
                <a:solidFill>
                  <a:srgbClr val="1C2231"/>
                </a:solidFill>
                <a:latin typeface="Calibri" pitchFamily="34" charset="0"/>
                <a:ea typeface="Calibri" pitchFamily="34" charset="-122"/>
                <a:cs typeface="Calibri" pitchFamily="34" charset="-120"/>
              </a:rPr>
              <a:t>Dominik Martinát — RDF</a:t>
            </a:r>
            <a:endParaRPr lang="en-US" sz="2000" dirty="0"/>
          </a:p>
          <a:p>
            <a:pPr marL="342900" indent="-342900">
              <a:lnSpc>
                <a:spcPts val="2600"/>
              </a:lnSpc>
              <a:spcAft>
                <a:spcPts val="600"/>
              </a:spcAft>
              <a:buSzPct val="100000"/>
              <a:buChar char="•"/>
            </a:pPr>
            <a:r>
              <a:rPr lang="en-US" sz="2000" dirty="0">
                <a:solidFill>
                  <a:srgbClr val="1C2231"/>
                </a:solidFill>
                <a:latin typeface="Calibri" pitchFamily="34" charset="0"/>
                <a:ea typeface="Calibri" pitchFamily="34" charset="-122"/>
                <a:cs typeface="Calibri" pitchFamily="34" charset="-120"/>
              </a:rPr>
              <a:t>Václav Bazgier — IT support, hardware</a:t>
            </a:r>
            <a:endParaRPr lang="en-US" sz="2000" dirty="0"/>
          </a:p>
        </p:txBody>
      </p:sp>
      <p:sp>
        <p:nvSpPr>
          <p:cNvPr id="10" name="Shape 6"/>
          <p:cNvSpPr/>
          <p:nvPr/>
        </p:nvSpPr>
        <p:spPr>
          <a:xfrm>
            <a:off x="6272784" y="2240280"/>
            <a:ext cx="5257800" cy="3360420"/>
          </a:xfrm>
          <a:prstGeom prst="roundRect">
            <a:avLst>
              <a:gd name="adj" fmla="val 2093"/>
            </a:avLst>
          </a:prstGeom>
          <a:solidFill>
            <a:srgbClr val="F1F4F8"/>
          </a:solidFill>
          <a:ln w="12700">
            <a:solidFill>
              <a:srgbClr val="F1F4F8"/>
            </a:solidFill>
            <a:prstDash val="solid"/>
          </a:ln>
          <a:effectLst>
            <a:outerShdw blurRad="127000" dist="635" dir="5400000" algn="bl" rotWithShape="0">
              <a:srgbClr val="9AA6B5">
                <a:alpha val="22000"/>
              </a:srgbClr>
            </a:outerShdw>
          </a:effectLst>
        </p:spPr>
        <p:txBody>
          <a:bodyPr/>
          <a:lstStyle/>
          <a:p>
            <a:endParaRPr lang="cs-CZ"/>
          </a:p>
        </p:txBody>
      </p:sp>
      <p:sp>
        <p:nvSpPr>
          <p:cNvPr id="11" name="Text 7"/>
          <p:cNvSpPr txBox="1"/>
          <p:nvPr/>
        </p:nvSpPr>
        <p:spPr>
          <a:xfrm>
            <a:off x="6601968" y="2450592"/>
            <a:ext cx="4572000" cy="457200"/>
          </a:xfrm>
          <a:prstGeom prst="rect">
            <a:avLst/>
          </a:prstGeom>
          <a:noFill/>
          <a:ln/>
        </p:spPr>
        <p:txBody>
          <a:bodyPr wrap="square" lIns="0" tIns="0" rIns="0" bIns="0" rtlCol="0" anchor="ctr"/>
          <a:lstStyle/>
          <a:p>
            <a:pPr marL="0" indent="0">
              <a:buNone/>
            </a:pPr>
            <a:r>
              <a:rPr lang="en-US" sz="2300" b="1" dirty="0">
                <a:solidFill>
                  <a:srgbClr val="1F7A8C"/>
                </a:solidFill>
                <a:latin typeface="Calibri" pitchFamily="34" charset="0"/>
                <a:ea typeface="Calibri" pitchFamily="34" charset="-122"/>
                <a:cs typeface="Calibri" pitchFamily="34" charset="-120"/>
              </a:rPr>
              <a:t>External collaborators</a:t>
            </a:r>
            <a:endParaRPr lang="en-US" sz="2300" dirty="0"/>
          </a:p>
        </p:txBody>
      </p:sp>
      <p:sp>
        <p:nvSpPr>
          <p:cNvPr id="12" name="Text 8"/>
          <p:cNvSpPr txBox="1"/>
          <p:nvPr/>
        </p:nvSpPr>
        <p:spPr>
          <a:xfrm>
            <a:off x="6601968" y="2944368"/>
            <a:ext cx="4663440" cy="2656332"/>
          </a:xfrm>
          <a:prstGeom prst="rect">
            <a:avLst/>
          </a:prstGeom>
          <a:noFill/>
          <a:ln/>
        </p:spPr>
        <p:txBody>
          <a:bodyPr wrap="square" lIns="0" tIns="0" rIns="0" bIns="0" rtlCol="0" anchor="ctr"/>
          <a:lstStyle/>
          <a:p>
            <a:pPr marL="0" indent="0">
              <a:lnSpc>
                <a:spcPts val="2300"/>
              </a:lnSpc>
              <a:buNone/>
            </a:pPr>
            <a:r>
              <a:rPr lang="en-US" sz="2000" b="1" dirty="0">
                <a:solidFill>
                  <a:srgbClr val="123A63"/>
                </a:solidFill>
                <a:latin typeface="Calibri" pitchFamily="34" charset="0"/>
                <a:ea typeface="Calibri" pitchFamily="34" charset="-122"/>
                <a:cs typeface="Calibri" pitchFamily="34" charset="-120"/>
              </a:rPr>
              <a:t>IOCB Prague</a:t>
            </a:r>
            <a:endParaRPr lang="en-US" sz="2000" dirty="0"/>
          </a:p>
          <a:p>
            <a:pPr marL="0" indent="0">
              <a:lnSpc>
                <a:spcPts val="2300"/>
              </a:lnSpc>
              <a:buNone/>
            </a:pPr>
            <a:r>
              <a:rPr lang="en-US" sz="2000" dirty="0">
                <a:solidFill>
                  <a:srgbClr val="1C2231"/>
                </a:solidFill>
                <a:latin typeface="Calibri" pitchFamily="34" charset="0"/>
                <a:ea typeface="Calibri" pitchFamily="34" charset="-122"/>
                <a:cs typeface="Calibri" pitchFamily="34" charset="-120"/>
              </a:rPr>
              <a:t>Jakub Galgonek</a:t>
            </a:r>
            <a:endParaRPr lang="en-US" sz="2000" dirty="0"/>
          </a:p>
          <a:p>
            <a:pPr marL="0" indent="0">
              <a:lnSpc>
                <a:spcPts val="2300"/>
              </a:lnSpc>
              <a:buNone/>
            </a:pPr>
            <a:r>
              <a:rPr lang="en-US" sz="2000" b="1" dirty="0">
                <a:solidFill>
                  <a:srgbClr val="123A63"/>
                </a:solidFill>
                <a:latin typeface="Calibri" pitchFamily="34" charset="0"/>
                <a:ea typeface="Calibri" pitchFamily="34" charset="-122"/>
                <a:cs typeface="Calibri" pitchFamily="34" charset="-120"/>
              </a:rPr>
              <a:t>UCT Prague</a:t>
            </a:r>
            <a:endParaRPr lang="en-US" sz="2000" dirty="0"/>
          </a:p>
          <a:p>
            <a:pPr marL="0" indent="0">
              <a:lnSpc>
                <a:spcPts val="2300"/>
              </a:lnSpc>
              <a:buNone/>
            </a:pPr>
            <a:r>
              <a:rPr lang="en-US" sz="2000" dirty="0">
                <a:solidFill>
                  <a:srgbClr val="1C2231"/>
                </a:solidFill>
                <a:latin typeface="Calibri" pitchFamily="34" charset="0"/>
                <a:ea typeface="Calibri" pitchFamily="34" charset="-122"/>
                <a:cs typeface="Calibri" pitchFamily="34" charset="-120"/>
              </a:rPr>
              <a:t>František Štěpánek · Martin Balouch</a:t>
            </a:r>
            <a:endParaRPr lang="en-US" sz="2000" dirty="0"/>
          </a:p>
          <a:p>
            <a:pPr marL="0" indent="0">
              <a:lnSpc>
                <a:spcPts val="2300"/>
              </a:lnSpc>
              <a:buNone/>
            </a:pPr>
            <a:r>
              <a:rPr lang="en-US" sz="2000" b="1" dirty="0">
                <a:solidFill>
                  <a:srgbClr val="123A63"/>
                </a:solidFill>
                <a:latin typeface="Calibri" pitchFamily="34" charset="0"/>
                <a:ea typeface="Calibri" pitchFamily="34" charset="-122"/>
                <a:cs typeface="Calibri" pitchFamily="34" charset="-120"/>
              </a:rPr>
              <a:t>Université de Limoges</a:t>
            </a:r>
            <a:endParaRPr lang="en-US" sz="2000" dirty="0"/>
          </a:p>
          <a:p>
            <a:pPr marL="0" indent="0">
              <a:lnSpc>
                <a:spcPts val="2300"/>
              </a:lnSpc>
              <a:buNone/>
            </a:pPr>
            <a:r>
              <a:rPr lang="en-US" sz="2000" dirty="0">
                <a:solidFill>
                  <a:srgbClr val="1C2231"/>
                </a:solidFill>
                <a:latin typeface="Calibri" pitchFamily="34" charset="0"/>
                <a:ea typeface="Calibri" pitchFamily="34" charset="-122"/>
                <a:cs typeface="Calibri" pitchFamily="34" charset="-120"/>
              </a:rPr>
              <a:t>Gabin Fabre</a:t>
            </a:r>
            <a:endParaRPr lang="en-US" sz="2000" dirty="0"/>
          </a:p>
          <a:p>
            <a:pPr marL="0" indent="0">
              <a:lnSpc>
                <a:spcPts val="2300"/>
              </a:lnSpc>
              <a:buNone/>
            </a:pPr>
            <a:r>
              <a:rPr lang="en-US" sz="2000" b="1" dirty="0">
                <a:solidFill>
                  <a:srgbClr val="123A63"/>
                </a:solidFill>
                <a:latin typeface="Calibri" pitchFamily="34" charset="0"/>
                <a:ea typeface="Calibri" pitchFamily="34" charset="-122"/>
                <a:cs typeface="Calibri" pitchFamily="34" charset="-120"/>
              </a:rPr>
              <a:t>Receptor.AI</a:t>
            </a:r>
            <a:endParaRPr lang="en-US" sz="2000" dirty="0"/>
          </a:p>
          <a:p>
            <a:pPr marL="0" indent="0">
              <a:lnSpc>
                <a:spcPts val="2300"/>
              </a:lnSpc>
              <a:buNone/>
            </a:pPr>
            <a:r>
              <a:rPr lang="en-US" sz="2000" dirty="0">
                <a:solidFill>
                  <a:srgbClr val="1C2231"/>
                </a:solidFill>
                <a:latin typeface="Calibri" pitchFamily="34" charset="0"/>
                <a:ea typeface="Calibri" pitchFamily="34" charset="-122"/>
                <a:cs typeface="Calibri" pitchFamily="34" charset="-120"/>
              </a:rPr>
              <a:t>Semen </a:t>
            </a:r>
            <a:r>
              <a:rPr lang="en-US" sz="2000" dirty="0" err="1">
                <a:solidFill>
                  <a:srgbClr val="1C2231"/>
                </a:solidFill>
                <a:latin typeface="Calibri" pitchFamily="34" charset="0"/>
                <a:ea typeface="Calibri" pitchFamily="34" charset="-122"/>
                <a:cs typeface="Calibri" pitchFamily="34" charset="-120"/>
              </a:rPr>
              <a:t>Yesylevskyy</a:t>
            </a:r>
            <a:endParaRPr lang="en-US" sz="2000" dirty="0"/>
          </a:p>
        </p:txBody>
      </p:sp>
      <p:pic>
        <p:nvPicPr>
          <p:cNvPr id="14" name="Obrázek 13">
            <a:extLst>
              <a:ext uri="{FF2B5EF4-FFF2-40B4-BE49-F238E27FC236}">
                <a16:creationId xmlns:a16="http://schemas.microsoft.com/office/drawing/2014/main" id="{C673B5BE-0977-72C8-BF0C-C7A92F82338F}"/>
              </a:ext>
            </a:extLst>
          </p:cNvPr>
          <p:cNvPicPr>
            <a:picLocks noChangeAspect="1"/>
          </p:cNvPicPr>
          <p:nvPr/>
        </p:nvPicPr>
        <p:blipFill>
          <a:blip r:embed="rId5"/>
          <a:stretch>
            <a:fillRect/>
          </a:stretch>
        </p:blipFill>
        <p:spPr>
          <a:xfrm>
            <a:off x="6259068" y="5841926"/>
            <a:ext cx="2199409" cy="925724"/>
          </a:xfrm>
          <a:prstGeom prst="rect">
            <a:avLst/>
          </a:prstGeom>
        </p:spPr>
      </p:pic>
      <p:pic>
        <p:nvPicPr>
          <p:cNvPr id="15" name="Obrázek 14" descr="logo mšmt.png">
            <a:extLst>
              <a:ext uri="{FF2B5EF4-FFF2-40B4-BE49-F238E27FC236}">
                <a16:creationId xmlns:a16="http://schemas.microsoft.com/office/drawing/2014/main" id="{0E30612A-8FBF-0169-F459-FCB67C77DF9D}"/>
              </a:ext>
            </a:extLst>
          </p:cNvPr>
          <p:cNvPicPr>
            <a:picLocks noChangeAspect="1"/>
          </p:cNvPicPr>
          <p:nvPr/>
        </p:nvPicPr>
        <p:blipFill>
          <a:blip r:embed="rId6"/>
          <a:srcRect/>
          <a:stretch>
            <a:fillRect/>
          </a:stretch>
        </p:blipFill>
        <p:spPr>
          <a:xfrm>
            <a:off x="8376340" y="5724892"/>
            <a:ext cx="1696552" cy="1042758"/>
          </a:xfrm>
          <a:prstGeom prst="rect">
            <a:avLst/>
          </a:prstGeom>
        </p:spPr>
      </p:pic>
      <p:pic>
        <p:nvPicPr>
          <p:cNvPr id="17" name="Obrázek 16">
            <a:extLst>
              <a:ext uri="{FF2B5EF4-FFF2-40B4-BE49-F238E27FC236}">
                <a16:creationId xmlns:a16="http://schemas.microsoft.com/office/drawing/2014/main" id="{7BBF77EF-D445-C372-C90E-07D5530F7D50}"/>
              </a:ext>
            </a:extLst>
          </p:cNvPr>
          <p:cNvPicPr>
            <a:picLocks noChangeAspect="1"/>
          </p:cNvPicPr>
          <p:nvPr/>
        </p:nvPicPr>
        <p:blipFill>
          <a:blip r:embed="rId7"/>
          <a:stretch>
            <a:fillRect/>
          </a:stretch>
        </p:blipFill>
        <p:spPr>
          <a:xfrm>
            <a:off x="9900557" y="5704922"/>
            <a:ext cx="2238918" cy="93455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6BA249-8519-BB09-31E4-525BAD078884}"/>
            </a:ext>
          </a:extLst>
        </p:cNvPr>
        <p:cNvGrpSpPr/>
        <p:nvPr/>
      </p:nvGrpSpPr>
      <p:grpSpPr>
        <a:xfrm>
          <a:off x="0" y="0"/>
          <a:ext cx="0" cy="0"/>
          <a:chOff x="0" y="0"/>
          <a:chExt cx="0" cy="0"/>
        </a:xfrm>
      </p:grpSpPr>
      <p:pic>
        <p:nvPicPr>
          <p:cNvPr id="7" name="Obrázek 6" descr="Kapalné spadnutí z trychtýře do skleněných kontejnerů">
            <a:extLst>
              <a:ext uri="{FF2B5EF4-FFF2-40B4-BE49-F238E27FC236}">
                <a16:creationId xmlns:a16="http://schemas.microsoft.com/office/drawing/2014/main" id="{FE82C084-6AC6-7FE6-37B2-5044E13E9DD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800" y="0"/>
            <a:ext cx="9251656" cy="6858000"/>
          </a:xfrm>
          <a:prstGeom prst="rect">
            <a:avLst/>
          </a:prstGeom>
        </p:spPr>
      </p:pic>
      <p:pic>
        <p:nvPicPr>
          <p:cNvPr id="1026" name="Picture 2">
            <a:extLst>
              <a:ext uri="{FF2B5EF4-FFF2-40B4-BE49-F238E27FC236}">
                <a16:creationId xmlns:a16="http://schemas.microsoft.com/office/drawing/2014/main" id="{84F5D303-1274-4E32-90E8-0F5288A46E70}"/>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80206"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ovéPole 3">
            <a:extLst>
              <a:ext uri="{FF2B5EF4-FFF2-40B4-BE49-F238E27FC236}">
                <a16:creationId xmlns:a16="http://schemas.microsoft.com/office/drawing/2014/main" id="{88423C1D-1AF1-F274-0533-DBF45CD29AD2}"/>
              </a:ext>
            </a:extLst>
          </p:cNvPr>
          <p:cNvSpPr txBox="1"/>
          <p:nvPr/>
        </p:nvSpPr>
        <p:spPr>
          <a:xfrm>
            <a:off x="6377659" y="3478704"/>
            <a:ext cx="6104756" cy="1892826"/>
          </a:xfrm>
          <a:prstGeom prst="rect">
            <a:avLst/>
          </a:prstGeom>
          <a:noFill/>
        </p:spPr>
        <p:txBody>
          <a:bodyPr wrap="square" rtlCol="0">
            <a:spAutoFit/>
          </a:bodyPr>
          <a:lstStyle/>
          <a:p>
            <a:r>
              <a:rPr lang="cs-CZ" sz="3900" b="1" dirty="0">
                <a:latin typeface="Arial Black" panose="020B0A04020102020204" pitchFamily="34" charset="0"/>
                <a:cs typeface="Arial" panose="020B0604020202020204" pitchFamily="34" charset="0"/>
              </a:rPr>
              <a:t>Thank </a:t>
            </a:r>
            <a:r>
              <a:rPr lang="cs-CZ" sz="3900" b="1" dirty="0" err="1">
                <a:latin typeface="Arial Black" panose="020B0A04020102020204" pitchFamily="34" charset="0"/>
                <a:cs typeface="Arial" panose="020B0604020202020204" pitchFamily="34" charset="0"/>
              </a:rPr>
              <a:t>you</a:t>
            </a:r>
            <a:r>
              <a:rPr lang="cs-CZ" sz="3900" b="1" dirty="0">
                <a:latin typeface="Arial Black" panose="020B0A04020102020204" pitchFamily="34" charset="0"/>
                <a:cs typeface="Arial" panose="020B0604020202020204" pitchFamily="34" charset="0"/>
              </a:rPr>
              <a:t> </a:t>
            </a:r>
            <a:br>
              <a:rPr lang="cs-CZ" sz="3900" b="1" dirty="0">
                <a:latin typeface="Arial Black" panose="020B0A04020102020204" pitchFamily="34" charset="0"/>
                <a:cs typeface="Arial" panose="020B0604020202020204" pitchFamily="34" charset="0"/>
              </a:rPr>
            </a:br>
            <a:r>
              <a:rPr lang="cs-CZ" sz="3900" b="1" dirty="0" err="1">
                <a:latin typeface="Arial Black" panose="020B0A04020102020204" pitchFamily="34" charset="0"/>
                <a:cs typeface="Arial" panose="020B0604020202020204" pitchFamily="34" charset="0"/>
              </a:rPr>
              <a:t>for</a:t>
            </a:r>
            <a:r>
              <a:rPr lang="cs-CZ" sz="3900" b="1" dirty="0">
                <a:latin typeface="Arial Black" panose="020B0A04020102020204" pitchFamily="34" charset="0"/>
                <a:cs typeface="Arial" panose="020B0604020202020204" pitchFamily="34" charset="0"/>
              </a:rPr>
              <a:t> </a:t>
            </a:r>
            <a:br>
              <a:rPr lang="cs-CZ" sz="3900" b="1" dirty="0">
                <a:latin typeface="Arial Black" panose="020B0A04020102020204" pitchFamily="34" charset="0"/>
                <a:cs typeface="Arial" panose="020B0604020202020204" pitchFamily="34" charset="0"/>
              </a:rPr>
            </a:br>
            <a:r>
              <a:rPr lang="cs-CZ" sz="3900" b="1" dirty="0" err="1">
                <a:latin typeface="Arial Black" panose="020B0A04020102020204" pitchFamily="34" charset="0"/>
                <a:cs typeface="Arial" panose="020B0604020202020204" pitchFamily="34" charset="0"/>
              </a:rPr>
              <a:t>your</a:t>
            </a:r>
            <a:r>
              <a:rPr lang="cs-CZ" sz="3900" b="1" dirty="0">
                <a:latin typeface="Arial Black" panose="020B0A04020102020204" pitchFamily="34" charset="0"/>
                <a:cs typeface="Arial" panose="020B0604020202020204" pitchFamily="34" charset="0"/>
              </a:rPr>
              <a:t> attention</a:t>
            </a:r>
          </a:p>
        </p:txBody>
      </p:sp>
      <p:sp>
        <p:nvSpPr>
          <p:cNvPr id="11" name="Obdélník 10">
            <a:extLst>
              <a:ext uri="{FF2B5EF4-FFF2-40B4-BE49-F238E27FC236}">
                <a16:creationId xmlns:a16="http://schemas.microsoft.com/office/drawing/2014/main" id="{C43CB838-4829-A77D-8A05-7C625E44E9D0}"/>
              </a:ext>
            </a:extLst>
          </p:cNvPr>
          <p:cNvSpPr/>
          <p:nvPr/>
        </p:nvSpPr>
        <p:spPr>
          <a:xfrm>
            <a:off x="7295934" y="434131"/>
            <a:ext cx="4599992" cy="1427584"/>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cs-CZ"/>
          </a:p>
        </p:txBody>
      </p:sp>
      <p:pic>
        <p:nvPicPr>
          <p:cNvPr id="5" name="Image 2" descr="/home/claude/perm_talk/figs/brand_shield.png">
            <a:extLst>
              <a:ext uri="{FF2B5EF4-FFF2-40B4-BE49-F238E27FC236}">
                <a16:creationId xmlns:a16="http://schemas.microsoft.com/office/drawing/2014/main" id="{65D74CD6-6C52-E911-3BD5-194D49379CBC}"/>
              </a:ext>
            </a:extLst>
          </p:cNvPr>
          <p:cNvPicPr>
            <a:picLocks noChangeAspect="1"/>
          </p:cNvPicPr>
          <p:nvPr/>
        </p:nvPicPr>
        <p:blipFill>
          <a:blip r:embed="rId5"/>
          <a:stretch>
            <a:fillRect/>
          </a:stretch>
        </p:blipFill>
        <p:spPr>
          <a:xfrm>
            <a:off x="10264140" y="219456"/>
            <a:ext cx="731520" cy="694944"/>
          </a:xfrm>
          <a:prstGeom prst="rect">
            <a:avLst/>
          </a:prstGeom>
        </p:spPr>
      </p:pic>
      <p:pic>
        <p:nvPicPr>
          <p:cNvPr id="8" name="Image 3" descr="/home/claude/perm_talk/figs/brand_phix.png">
            <a:extLst>
              <a:ext uri="{FF2B5EF4-FFF2-40B4-BE49-F238E27FC236}">
                <a16:creationId xmlns:a16="http://schemas.microsoft.com/office/drawing/2014/main" id="{0406792F-0DB3-4104-26FD-1FE8B3FE3DCD}"/>
              </a:ext>
            </a:extLst>
          </p:cNvPr>
          <p:cNvPicPr>
            <a:picLocks noChangeAspect="1"/>
          </p:cNvPicPr>
          <p:nvPr/>
        </p:nvPicPr>
        <p:blipFill>
          <a:blip r:embed="rId6"/>
          <a:stretch>
            <a:fillRect/>
          </a:stretch>
        </p:blipFill>
        <p:spPr>
          <a:xfrm>
            <a:off x="11114532" y="91440"/>
            <a:ext cx="941832" cy="914400"/>
          </a:xfrm>
          <a:prstGeom prst="rect">
            <a:avLst/>
          </a:prstGeom>
        </p:spPr>
      </p:pic>
      <p:sp>
        <p:nvSpPr>
          <p:cNvPr id="3" name="Text 1">
            <a:extLst>
              <a:ext uri="{FF2B5EF4-FFF2-40B4-BE49-F238E27FC236}">
                <a16:creationId xmlns:a16="http://schemas.microsoft.com/office/drawing/2014/main" id="{D1E6AC02-B172-F4BB-B088-1C1763A548D4}"/>
              </a:ext>
            </a:extLst>
          </p:cNvPr>
          <p:cNvSpPr txBox="1"/>
          <p:nvPr/>
        </p:nvSpPr>
        <p:spPr>
          <a:xfrm>
            <a:off x="4846320" y="5230368"/>
            <a:ext cx="6675120" cy="457200"/>
          </a:xfrm>
          <a:prstGeom prst="rect">
            <a:avLst/>
          </a:prstGeom>
          <a:noFill/>
          <a:ln/>
        </p:spPr>
        <p:txBody>
          <a:bodyPr wrap="square" lIns="0" tIns="0" rIns="0" bIns="0" rtlCol="0" anchor="ctr"/>
          <a:lstStyle/>
          <a:p>
            <a:pPr marL="0" indent="0" algn="r">
              <a:buNone/>
            </a:pPr>
            <a:r>
              <a:rPr lang="en-US" sz="2200" b="1" dirty="0">
                <a:solidFill>
                  <a:srgbClr val="1F7A8C"/>
                </a:solidFill>
                <a:latin typeface="Calibri" pitchFamily="34" charset="0"/>
                <a:ea typeface="Calibri" pitchFamily="34" charset="-122"/>
                <a:cs typeface="Calibri" pitchFamily="34" charset="-120"/>
              </a:rPr>
              <a:t>molmedb.upol.cz</a:t>
            </a:r>
            <a:endParaRPr lang="en-US" sz="2200" dirty="0"/>
          </a:p>
        </p:txBody>
      </p:sp>
    </p:spTree>
    <p:extLst>
      <p:ext uri="{BB962C8B-B14F-4D97-AF65-F5344CB8AC3E}">
        <p14:creationId xmlns:p14="http://schemas.microsoft.com/office/powerpoint/2010/main" val="42611346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a:extLst>
              <a:ext uri="{FF2B5EF4-FFF2-40B4-BE49-F238E27FC236}">
                <a16:creationId xmlns:a16="http://schemas.microsoft.com/office/drawing/2014/main" id="{B82EFD58-2B08-0A98-E28B-96458F4318E2}"/>
              </a:ext>
            </a:extLst>
          </p:cNvPr>
          <p:cNvPicPr>
            <a:picLocks noChangeAspect="1"/>
          </p:cNvPicPr>
          <p:nvPr/>
        </p:nvPicPr>
        <p:blipFill>
          <a:blip r:embed="rId2"/>
          <a:stretch>
            <a:fillRect/>
          </a:stretch>
        </p:blipFill>
        <p:spPr>
          <a:xfrm>
            <a:off x="228557" y="1604949"/>
            <a:ext cx="11734886" cy="3648102"/>
          </a:xfrm>
          <a:prstGeom prst="rect">
            <a:avLst/>
          </a:prstGeom>
        </p:spPr>
      </p:pic>
      <p:sp>
        <p:nvSpPr>
          <p:cNvPr id="4" name="TextovéPole 3">
            <a:extLst>
              <a:ext uri="{FF2B5EF4-FFF2-40B4-BE49-F238E27FC236}">
                <a16:creationId xmlns:a16="http://schemas.microsoft.com/office/drawing/2014/main" id="{792C2646-3B25-192E-D7A4-232AC3F03B56}"/>
              </a:ext>
            </a:extLst>
          </p:cNvPr>
          <p:cNvSpPr txBox="1"/>
          <p:nvPr/>
        </p:nvSpPr>
        <p:spPr>
          <a:xfrm>
            <a:off x="2553918" y="4839393"/>
            <a:ext cx="6910033" cy="1323439"/>
          </a:xfrm>
          <a:prstGeom prst="rect">
            <a:avLst/>
          </a:prstGeom>
          <a:noFill/>
        </p:spPr>
        <p:txBody>
          <a:bodyPr wrap="none" rtlCol="0">
            <a:spAutoFit/>
          </a:bodyPr>
          <a:lstStyle/>
          <a:p>
            <a:r>
              <a:rPr lang="en-US" sz="4000" dirty="0"/>
              <a:t>1</a:t>
            </a:r>
            <a:r>
              <a:rPr lang="en-US" sz="4000" baseline="30000" dirty="0"/>
              <a:t>st – </a:t>
            </a:r>
            <a:r>
              <a:rPr lang="en-US" sz="4000" dirty="0"/>
              <a:t>5</a:t>
            </a:r>
            <a:r>
              <a:rPr lang="en-US" sz="4000" baseline="30000" dirty="0"/>
              <a:t>th </a:t>
            </a:r>
            <a:r>
              <a:rPr lang="en-US" sz="4000" dirty="0"/>
              <a:t>February 2027, Olomouc </a:t>
            </a:r>
          </a:p>
          <a:p>
            <a:r>
              <a:rPr lang="en-US" sz="4000" dirty="0"/>
              <a:t>Registration will open soon </a:t>
            </a:r>
            <a:endParaRPr lang="cs-CZ" sz="4000" dirty="0"/>
          </a:p>
        </p:txBody>
      </p:sp>
    </p:spTree>
    <p:extLst>
      <p:ext uri="{BB962C8B-B14F-4D97-AF65-F5344CB8AC3E}">
        <p14:creationId xmlns:p14="http://schemas.microsoft.com/office/powerpoint/2010/main" val="27526590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47472"/>
            <a:ext cx="201168" cy="201168"/>
          </a:xfrm>
          <a:prstGeom prst="ellipse">
            <a:avLst/>
          </a:prstGeom>
          <a:solidFill>
            <a:srgbClr val="1F7A8C"/>
          </a:solidFill>
          <a:ln w="12700">
            <a:solidFill>
              <a:srgbClr val="1F7A8C"/>
            </a:solidFill>
            <a:prstDash val="solid"/>
          </a:ln>
        </p:spPr>
        <p:txBody>
          <a:bodyPr/>
          <a:lstStyle/>
          <a:p>
            <a:endParaRPr lang="cs-CZ"/>
          </a:p>
        </p:txBody>
      </p:sp>
      <p:sp>
        <p:nvSpPr>
          <p:cNvPr id="3" name="Text 1"/>
          <p:cNvSpPr txBox="1"/>
          <p:nvPr/>
        </p:nvSpPr>
        <p:spPr>
          <a:xfrm>
            <a:off x="978408" y="256032"/>
            <a:ext cx="8229600" cy="365760"/>
          </a:xfrm>
          <a:prstGeom prst="rect">
            <a:avLst/>
          </a:prstGeom>
          <a:noFill/>
          <a:ln/>
        </p:spPr>
        <p:txBody>
          <a:bodyPr wrap="square" lIns="0" tIns="0" rIns="0" bIns="0" rtlCol="0" anchor="ctr"/>
          <a:lstStyle/>
          <a:p>
            <a:pPr marL="0" indent="0">
              <a:buNone/>
            </a:pPr>
            <a:r>
              <a:rPr lang="en-US" sz="1700" b="1" kern="0" spc="160" dirty="0">
                <a:solidFill>
                  <a:srgbClr val="1F7A8C"/>
                </a:solidFill>
                <a:latin typeface="Calibri" pitchFamily="34" charset="0"/>
                <a:ea typeface="Calibri" pitchFamily="34" charset="-122"/>
                <a:cs typeface="Calibri" pitchFamily="34" charset="-120"/>
              </a:rPr>
              <a:t>BACKUP</a:t>
            </a:r>
            <a:endParaRPr lang="en-US" sz="1700" dirty="0"/>
          </a:p>
        </p:txBody>
      </p:sp>
      <p:sp>
        <p:nvSpPr>
          <p:cNvPr id="4" name="Text 2"/>
          <p:cNvSpPr txBox="1"/>
          <p:nvPr/>
        </p:nvSpPr>
        <p:spPr>
          <a:xfrm>
            <a:off x="658368" y="731520"/>
            <a:ext cx="10874959" cy="896112"/>
          </a:xfrm>
          <a:prstGeom prst="rect">
            <a:avLst/>
          </a:prstGeom>
          <a:noFill/>
          <a:ln/>
        </p:spPr>
        <p:txBody>
          <a:bodyPr wrap="square" lIns="0" tIns="0" rIns="0" bIns="0" rtlCol="0" anchor="ctr"/>
          <a:lstStyle/>
          <a:p>
            <a:pPr marL="0" indent="0">
              <a:buNone/>
            </a:pPr>
            <a:r>
              <a:rPr lang="en-US" sz="4000" b="1" dirty="0">
                <a:solidFill>
                  <a:srgbClr val="123A63"/>
                </a:solidFill>
                <a:latin typeface="Calibri" pitchFamily="34" charset="0"/>
                <a:ea typeface="Calibri" pitchFamily="34" charset="-122"/>
                <a:cs typeface="Calibri" pitchFamily="34" charset="-120"/>
              </a:rPr>
              <a:t>On-demand computation service</a:t>
            </a:r>
            <a:endParaRPr lang="en-US" sz="4000" dirty="0"/>
          </a:p>
        </p:txBody>
      </p:sp>
      <p:sp>
        <p:nvSpPr>
          <p:cNvPr id="5" name="Text 3"/>
          <p:cNvSpPr txBox="1"/>
          <p:nvPr/>
        </p:nvSpPr>
        <p:spPr>
          <a:xfrm>
            <a:off x="658368" y="1645920"/>
            <a:ext cx="10874959" cy="457200"/>
          </a:xfrm>
          <a:prstGeom prst="rect">
            <a:avLst/>
          </a:prstGeom>
          <a:noFill/>
          <a:ln/>
        </p:spPr>
        <p:txBody>
          <a:bodyPr wrap="square" lIns="0" tIns="0" rIns="0" bIns="0" rtlCol="0" anchor="ctr"/>
          <a:lstStyle/>
          <a:p>
            <a:pPr marL="0" indent="0">
              <a:buNone/>
            </a:pPr>
            <a:r>
              <a:rPr lang="en-US" sz="2100" dirty="0">
                <a:solidFill>
                  <a:srgbClr val="5D6779"/>
                </a:solidFill>
                <a:latin typeface="Calibri" pitchFamily="34" charset="0"/>
                <a:ea typeface="Calibri" pitchFamily="34" charset="-122"/>
                <a:cs typeface="Calibri" pitchFamily="34" charset="-120"/>
              </a:rPr>
              <a:t>COSMOmic / COSMOperm run for you, inside MolMeDB</a:t>
            </a:r>
            <a:endParaRPr lang="en-US" sz="2100" dirty="0"/>
          </a:p>
        </p:txBody>
      </p:sp>
      <p:pic>
        <p:nvPicPr>
          <p:cNvPr id="6" name="Image 0" descr="/home/claude/perm_talk/figs/brand_shield.png"/>
          <p:cNvPicPr>
            <a:picLocks noChangeAspect="1"/>
          </p:cNvPicPr>
          <p:nvPr/>
        </p:nvPicPr>
        <p:blipFill>
          <a:blip r:embed="rId3"/>
          <a:stretch>
            <a:fillRect/>
          </a:stretch>
        </p:blipFill>
        <p:spPr>
          <a:xfrm>
            <a:off x="10522915" y="237744"/>
            <a:ext cx="448056" cy="420624"/>
          </a:xfrm>
          <a:prstGeom prst="rect">
            <a:avLst/>
          </a:prstGeom>
        </p:spPr>
      </p:pic>
      <p:pic>
        <p:nvPicPr>
          <p:cNvPr id="7" name="Image 1" descr="/home/claude/perm_talk/figs/brand_phix.png"/>
          <p:cNvPicPr>
            <a:picLocks noChangeAspect="1"/>
          </p:cNvPicPr>
          <p:nvPr/>
        </p:nvPicPr>
        <p:blipFill>
          <a:blip r:embed="rId4"/>
          <a:stretch>
            <a:fillRect/>
          </a:stretch>
        </p:blipFill>
        <p:spPr>
          <a:xfrm>
            <a:off x="11098987" y="237744"/>
            <a:ext cx="434340" cy="420624"/>
          </a:xfrm>
          <a:prstGeom prst="rect">
            <a:avLst/>
          </a:prstGeom>
        </p:spPr>
      </p:pic>
      <p:sp>
        <p:nvSpPr>
          <p:cNvPr id="8" name="Shape 4"/>
          <p:cNvSpPr/>
          <p:nvPr/>
        </p:nvSpPr>
        <p:spPr>
          <a:xfrm>
            <a:off x="658368" y="2240280"/>
            <a:ext cx="5257800" cy="3017520"/>
          </a:xfrm>
          <a:prstGeom prst="roundRect">
            <a:avLst>
              <a:gd name="adj" fmla="val 2727"/>
            </a:avLst>
          </a:prstGeom>
          <a:solidFill>
            <a:srgbClr val="F1F4F8"/>
          </a:solidFill>
          <a:ln w="12700">
            <a:solidFill>
              <a:srgbClr val="F1F4F8"/>
            </a:solidFill>
            <a:prstDash val="solid"/>
          </a:ln>
          <a:effectLst>
            <a:outerShdw blurRad="127000" dist="635" dir="5400000" algn="bl" rotWithShape="0">
              <a:srgbClr val="9AA6B5">
                <a:alpha val="22000"/>
              </a:srgbClr>
            </a:outerShdw>
          </a:effectLst>
        </p:spPr>
        <p:txBody>
          <a:bodyPr/>
          <a:lstStyle/>
          <a:p>
            <a:endParaRPr lang="cs-CZ"/>
          </a:p>
        </p:txBody>
      </p:sp>
      <p:sp>
        <p:nvSpPr>
          <p:cNvPr id="9" name="Text 5"/>
          <p:cNvSpPr txBox="1"/>
          <p:nvPr/>
        </p:nvSpPr>
        <p:spPr>
          <a:xfrm>
            <a:off x="987552" y="2450592"/>
            <a:ext cx="4572000" cy="457200"/>
          </a:xfrm>
          <a:prstGeom prst="rect">
            <a:avLst/>
          </a:prstGeom>
          <a:noFill/>
          <a:ln/>
        </p:spPr>
        <p:txBody>
          <a:bodyPr wrap="square" lIns="0" tIns="0" rIns="0" bIns="0" rtlCol="0" anchor="ctr"/>
          <a:lstStyle/>
          <a:p>
            <a:pPr marL="0" indent="0">
              <a:buNone/>
            </a:pPr>
            <a:r>
              <a:rPr lang="en-US" sz="2300" b="1" dirty="0">
                <a:solidFill>
                  <a:srgbClr val="7D3C8C"/>
                </a:solidFill>
                <a:latin typeface="Calibri" pitchFamily="34" charset="0"/>
                <a:ea typeface="Calibri" pitchFamily="34" charset="-122"/>
                <a:cs typeface="Calibri" pitchFamily="34" charset="-120"/>
              </a:rPr>
              <a:t>COSMOmic / COSMOperm</a:t>
            </a:r>
            <a:endParaRPr lang="en-US" sz="2300" dirty="0"/>
          </a:p>
        </p:txBody>
      </p:sp>
      <p:sp>
        <p:nvSpPr>
          <p:cNvPr id="10" name="Text 6"/>
          <p:cNvSpPr txBox="1"/>
          <p:nvPr/>
        </p:nvSpPr>
        <p:spPr>
          <a:xfrm>
            <a:off x="987552" y="3017520"/>
            <a:ext cx="4663440" cy="2103120"/>
          </a:xfrm>
          <a:prstGeom prst="rect">
            <a:avLst/>
          </a:prstGeom>
          <a:noFill/>
          <a:ln/>
        </p:spPr>
        <p:txBody>
          <a:bodyPr wrap="square" lIns="0" tIns="0" rIns="0" bIns="0" rtlCol="0" anchor="ctr"/>
          <a:lstStyle/>
          <a:p>
            <a:pPr marL="342900" indent="-342900">
              <a:lnSpc>
                <a:spcPts val="2600"/>
              </a:lnSpc>
              <a:spcAft>
                <a:spcPts val="1000"/>
              </a:spcAft>
              <a:buSzPct val="100000"/>
              <a:buChar char="•"/>
            </a:pPr>
            <a:r>
              <a:rPr lang="en-US" sz="2000" dirty="0">
                <a:solidFill>
                  <a:srgbClr val="1C2231"/>
                </a:solidFill>
                <a:latin typeface="Calibri" pitchFamily="34" charset="0"/>
                <a:ea typeface="Calibri" pitchFamily="34" charset="-122"/>
                <a:cs typeface="Calibri" pitchFamily="34" charset="-120"/>
              </a:rPr>
              <a:t>Input: SMILES</a:t>
            </a:r>
            <a:endParaRPr lang="en-US" sz="2000" dirty="0"/>
          </a:p>
          <a:p>
            <a:pPr marL="342900" indent="-342900">
              <a:lnSpc>
                <a:spcPts val="2600"/>
              </a:lnSpc>
              <a:spcAft>
                <a:spcPts val="1000"/>
              </a:spcAft>
              <a:buSzPct val="100000"/>
              <a:buChar char="•"/>
            </a:pPr>
            <a:r>
              <a:rPr lang="en-US" sz="2000" dirty="0">
                <a:solidFill>
                  <a:srgbClr val="1C2231"/>
                </a:solidFill>
                <a:latin typeface="Calibri" pitchFamily="34" charset="0"/>
                <a:ea typeface="Calibri" pitchFamily="34" charset="-122"/>
                <a:cs typeface="Calibri" pitchFamily="34" charset="-120"/>
              </a:rPr>
              <a:t>Membrane selection</a:t>
            </a:r>
            <a:endParaRPr lang="en-US" sz="2000" dirty="0"/>
          </a:p>
          <a:p>
            <a:pPr marL="342900" indent="-342900">
              <a:lnSpc>
                <a:spcPts val="2600"/>
              </a:lnSpc>
              <a:spcAft>
                <a:spcPts val="1000"/>
              </a:spcAft>
              <a:buSzPct val="100000"/>
              <a:buChar char="•"/>
            </a:pPr>
            <a:r>
              <a:rPr lang="en-US" sz="2000" dirty="0">
                <a:solidFill>
                  <a:srgbClr val="1C2231"/>
                </a:solidFill>
                <a:latin typeface="Calibri" pitchFamily="34" charset="0"/>
                <a:ea typeface="Calibri" pitchFamily="34" charset="-122"/>
                <a:cs typeface="Calibri" pitchFamily="34" charset="-120"/>
              </a:rPr>
              <a:t>Output: logPerm, logK, membrane affinity, penetration barrier</a:t>
            </a:r>
            <a:endParaRPr lang="en-US" sz="2000" dirty="0"/>
          </a:p>
        </p:txBody>
      </p:sp>
      <p:sp>
        <p:nvSpPr>
          <p:cNvPr id="11" name="Shape 7"/>
          <p:cNvSpPr/>
          <p:nvPr/>
        </p:nvSpPr>
        <p:spPr>
          <a:xfrm>
            <a:off x="6272784" y="2240280"/>
            <a:ext cx="5257800" cy="3017520"/>
          </a:xfrm>
          <a:prstGeom prst="roundRect">
            <a:avLst>
              <a:gd name="adj" fmla="val 2727"/>
            </a:avLst>
          </a:prstGeom>
          <a:solidFill>
            <a:srgbClr val="F1F4F8"/>
          </a:solidFill>
          <a:ln w="12700">
            <a:solidFill>
              <a:srgbClr val="F1F4F8"/>
            </a:solidFill>
            <a:prstDash val="solid"/>
          </a:ln>
          <a:effectLst>
            <a:outerShdw blurRad="127000" dist="635" dir="5400000" algn="bl" rotWithShape="0">
              <a:srgbClr val="9AA6B5">
                <a:alpha val="22000"/>
              </a:srgbClr>
            </a:outerShdw>
          </a:effectLst>
        </p:spPr>
        <p:txBody>
          <a:bodyPr/>
          <a:lstStyle/>
          <a:p>
            <a:endParaRPr lang="cs-CZ"/>
          </a:p>
        </p:txBody>
      </p:sp>
      <p:sp>
        <p:nvSpPr>
          <p:cNvPr id="12" name="Text 8"/>
          <p:cNvSpPr txBox="1"/>
          <p:nvPr/>
        </p:nvSpPr>
        <p:spPr>
          <a:xfrm>
            <a:off x="6601968" y="2450592"/>
            <a:ext cx="4572000" cy="457200"/>
          </a:xfrm>
          <a:prstGeom prst="rect">
            <a:avLst/>
          </a:prstGeom>
          <a:noFill/>
          <a:ln/>
        </p:spPr>
        <p:txBody>
          <a:bodyPr wrap="square" lIns="0" tIns="0" rIns="0" bIns="0" rtlCol="0" anchor="ctr"/>
          <a:lstStyle/>
          <a:p>
            <a:pPr marL="0" indent="0">
              <a:buNone/>
            </a:pPr>
            <a:r>
              <a:rPr lang="en-US" sz="2300" b="1" dirty="0">
                <a:solidFill>
                  <a:srgbClr val="1F7A8C"/>
                </a:solidFill>
                <a:latin typeface="Calibri" pitchFamily="34" charset="0"/>
                <a:ea typeface="Calibri" pitchFamily="34" charset="-122"/>
                <a:cs typeface="Calibri" pitchFamily="34" charset="-120"/>
              </a:rPr>
              <a:t>Lab section of MolMeDB</a:t>
            </a:r>
            <a:endParaRPr lang="en-US" sz="2300" dirty="0"/>
          </a:p>
        </p:txBody>
      </p:sp>
      <p:sp>
        <p:nvSpPr>
          <p:cNvPr id="13" name="Text 9"/>
          <p:cNvSpPr txBox="1"/>
          <p:nvPr/>
        </p:nvSpPr>
        <p:spPr>
          <a:xfrm>
            <a:off x="6601968" y="3017520"/>
            <a:ext cx="4663440" cy="2103120"/>
          </a:xfrm>
          <a:prstGeom prst="rect">
            <a:avLst/>
          </a:prstGeom>
          <a:noFill/>
          <a:ln/>
        </p:spPr>
        <p:txBody>
          <a:bodyPr wrap="square" lIns="0" tIns="0" rIns="0" bIns="0" rtlCol="0" anchor="ctr"/>
          <a:lstStyle/>
          <a:p>
            <a:pPr marL="342900" indent="-342900">
              <a:lnSpc>
                <a:spcPts val="2600"/>
              </a:lnSpc>
              <a:spcAft>
                <a:spcPts val="1000"/>
              </a:spcAft>
              <a:buSzPct val="100000"/>
              <a:buChar char="•"/>
            </a:pPr>
            <a:r>
              <a:rPr lang="en-US" sz="2000" dirty="0">
                <a:solidFill>
                  <a:srgbClr val="1C2231"/>
                </a:solidFill>
                <a:latin typeface="Calibri" pitchFamily="34" charset="0"/>
                <a:ea typeface="Calibri" pitchFamily="34" charset="-122"/>
                <a:cs typeface="Calibri" pitchFamily="34" charset="-120"/>
              </a:rPr>
              <a:t>Available to registered members</a:t>
            </a:r>
            <a:endParaRPr lang="en-US" sz="2000" dirty="0"/>
          </a:p>
          <a:p>
            <a:pPr marL="342900" indent="-342900">
              <a:lnSpc>
                <a:spcPts val="2600"/>
              </a:lnSpc>
              <a:spcAft>
                <a:spcPts val="1000"/>
              </a:spcAft>
              <a:buSzPct val="100000"/>
              <a:buChar char="•"/>
            </a:pPr>
            <a:r>
              <a:rPr lang="en-US" sz="2000" dirty="0">
                <a:solidFill>
                  <a:srgbClr val="1C2231"/>
                </a:solidFill>
                <a:latin typeface="Calibri" pitchFamily="34" charset="0"/>
                <a:ea typeface="Calibri" pitchFamily="34" charset="-122"/>
                <a:cs typeface="Calibri" pitchFamily="34" charset="-120"/>
              </a:rPr>
              <a:t>11,000 calculations in the last two months</a:t>
            </a:r>
            <a:endParaRPr lang="en-US" sz="2000" dirty="0"/>
          </a:p>
        </p:txBody>
      </p:sp>
      <p:sp>
        <p:nvSpPr>
          <p:cNvPr id="14" name="Text 10"/>
          <p:cNvSpPr txBox="1"/>
          <p:nvPr/>
        </p:nvSpPr>
        <p:spPr>
          <a:xfrm>
            <a:off x="658368" y="6345936"/>
            <a:ext cx="10874959" cy="329184"/>
          </a:xfrm>
          <a:prstGeom prst="rect">
            <a:avLst/>
          </a:prstGeom>
          <a:noFill/>
          <a:ln/>
        </p:spPr>
        <p:txBody>
          <a:bodyPr wrap="square" lIns="0" tIns="0" rIns="0" bIns="0" rtlCol="0" anchor="ctr"/>
          <a:lstStyle/>
          <a:p>
            <a:pPr marL="0" indent="0">
              <a:buNone/>
            </a:pPr>
            <a:r>
              <a:rPr lang="en-US" sz="1400" i="1" dirty="0">
                <a:solidFill>
                  <a:srgbClr val="8A93A3"/>
                </a:solidFill>
                <a:latin typeface="Calibri" pitchFamily="34" charset="0"/>
                <a:ea typeface="Calibri" pitchFamily="34" charset="-122"/>
                <a:cs typeface="Calibri" pitchFamily="34" charset="-120"/>
              </a:rPr>
              <a:t>COSMOperm method: J. A. H. Schwöbel, A. Ebert, K. Bittermann, U. Huniar, K.-U. Goss, A. Klamt, J. Phys. Chem. B 124 (2020) 3343–3354</a:t>
            </a:r>
            <a:endParaRPr lang="en-US" sz="1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name="Slide 20">
    <p:bg>
      <p:bgPr>
        <a:solidFill>
          <a:srgbClr val="0F2A44"/>
        </a:solidFill>
        <a:effectLst/>
      </p:bgPr>
    </p:bg>
    <p:spTree>
      <p:nvGrpSpPr>
        <p:cNvPr id="1" name=""/>
        <p:cNvGrpSpPr/>
        <p:nvPr/>
      </p:nvGrpSpPr>
      <p:grpSpPr>
        <a:xfrm>
          <a:off x="0" y="0"/>
          <a:ext cx="0" cy="0"/>
          <a:chOff x="0" y="0"/>
          <a:chExt cx="0" cy="0"/>
        </a:xfrm>
      </p:grpSpPr>
      <p:sp>
        <p:nvSpPr>
          <p:cNvPr id="2" name="Shape 0"/>
          <p:cNvSpPr/>
          <p:nvPr/>
        </p:nvSpPr>
        <p:spPr>
          <a:xfrm>
            <a:off x="10394899" y="137160"/>
            <a:ext cx="1266444" cy="621792"/>
          </a:xfrm>
          <a:prstGeom prst="roundRect">
            <a:avLst>
              <a:gd name="adj" fmla="val 7353"/>
            </a:avLst>
          </a:prstGeom>
          <a:solidFill>
            <a:srgbClr val="FFFFFF"/>
          </a:solidFill>
          <a:ln w="12700">
            <a:solidFill>
              <a:srgbClr val="FFFFFF"/>
            </a:solidFill>
            <a:prstDash val="solid"/>
          </a:ln>
        </p:spPr>
        <p:txBody>
          <a:bodyPr/>
          <a:lstStyle/>
          <a:p>
            <a:endParaRPr lang="cs-CZ"/>
          </a:p>
        </p:txBody>
      </p:sp>
      <p:pic>
        <p:nvPicPr>
          <p:cNvPr id="3" name="Image 0" descr="/home/claude/perm_talk/figs/brand_shield.png"/>
          <p:cNvPicPr>
            <a:picLocks noChangeAspect="1"/>
          </p:cNvPicPr>
          <p:nvPr/>
        </p:nvPicPr>
        <p:blipFill>
          <a:blip r:embed="rId3"/>
          <a:stretch>
            <a:fillRect/>
          </a:stretch>
        </p:blipFill>
        <p:spPr>
          <a:xfrm>
            <a:off x="10522915" y="237744"/>
            <a:ext cx="448056" cy="420624"/>
          </a:xfrm>
          <a:prstGeom prst="rect">
            <a:avLst/>
          </a:prstGeom>
        </p:spPr>
      </p:pic>
      <p:pic>
        <p:nvPicPr>
          <p:cNvPr id="4" name="Image 1" descr="/home/claude/perm_talk/figs/brand_phix.png"/>
          <p:cNvPicPr>
            <a:picLocks noChangeAspect="1"/>
          </p:cNvPicPr>
          <p:nvPr/>
        </p:nvPicPr>
        <p:blipFill>
          <a:blip r:embed="rId4"/>
          <a:stretch>
            <a:fillRect/>
          </a:stretch>
        </p:blipFill>
        <p:spPr>
          <a:xfrm>
            <a:off x="11098987" y="237744"/>
            <a:ext cx="434340" cy="420624"/>
          </a:xfrm>
          <a:prstGeom prst="rect">
            <a:avLst/>
          </a:prstGeom>
        </p:spPr>
      </p:pic>
      <p:sp>
        <p:nvSpPr>
          <p:cNvPr id="5" name="Text 1"/>
          <p:cNvSpPr txBox="1"/>
          <p:nvPr/>
        </p:nvSpPr>
        <p:spPr>
          <a:xfrm>
            <a:off x="658368" y="585216"/>
            <a:ext cx="8229600" cy="384048"/>
          </a:xfrm>
          <a:prstGeom prst="rect">
            <a:avLst/>
          </a:prstGeom>
          <a:noFill/>
          <a:ln/>
        </p:spPr>
        <p:txBody>
          <a:bodyPr wrap="square" lIns="0" tIns="0" rIns="0" bIns="0" rtlCol="0" anchor="ctr"/>
          <a:lstStyle/>
          <a:p>
            <a:pPr marL="0" indent="0">
              <a:buNone/>
            </a:pPr>
            <a:r>
              <a:rPr lang="en-US" sz="1700" b="1" kern="0" spc="220" dirty="0">
                <a:solidFill>
                  <a:srgbClr val="56A9B8"/>
                </a:solidFill>
                <a:latin typeface="Calibri" pitchFamily="34" charset="0"/>
                <a:ea typeface="Calibri" pitchFamily="34" charset="-122"/>
                <a:cs typeface="Calibri" pitchFamily="34" charset="-120"/>
              </a:rPr>
              <a:t>FINDING 5</a:t>
            </a:r>
            <a:endParaRPr lang="en-US" sz="1700" dirty="0"/>
          </a:p>
        </p:txBody>
      </p:sp>
      <p:sp>
        <p:nvSpPr>
          <p:cNvPr id="6" name="Text 2"/>
          <p:cNvSpPr txBox="1"/>
          <p:nvPr/>
        </p:nvSpPr>
        <p:spPr>
          <a:xfrm>
            <a:off x="658368" y="987552"/>
            <a:ext cx="10874959" cy="914400"/>
          </a:xfrm>
          <a:prstGeom prst="rect">
            <a:avLst/>
          </a:prstGeom>
          <a:noFill/>
          <a:ln/>
        </p:spPr>
        <p:txBody>
          <a:bodyPr wrap="square" lIns="0" tIns="0" rIns="0" bIns="0" rtlCol="0" anchor="ctr"/>
          <a:lstStyle/>
          <a:p>
            <a:pPr marL="0" indent="0">
              <a:buNone/>
            </a:pPr>
            <a:r>
              <a:rPr lang="en-US" sz="4000" b="1" dirty="0">
                <a:solidFill>
                  <a:srgbClr val="FFFFFF"/>
                </a:solidFill>
                <a:latin typeface="Calibri" pitchFamily="34" charset="0"/>
                <a:ea typeface="Calibri" pitchFamily="34" charset="-122"/>
                <a:cs typeface="Calibri" pitchFamily="34" charset="-120"/>
              </a:rPr>
              <a:t>The common ground is vanishingly small</a:t>
            </a:r>
            <a:endParaRPr lang="en-US" sz="4000" dirty="0"/>
          </a:p>
        </p:txBody>
      </p:sp>
      <p:sp>
        <p:nvSpPr>
          <p:cNvPr id="7" name="Shape 3"/>
          <p:cNvSpPr/>
          <p:nvPr/>
        </p:nvSpPr>
        <p:spPr>
          <a:xfrm>
            <a:off x="658368" y="2331720"/>
            <a:ext cx="3840480" cy="3291840"/>
          </a:xfrm>
          <a:prstGeom prst="roundRect">
            <a:avLst>
              <a:gd name="adj" fmla="val 2500"/>
            </a:avLst>
          </a:prstGeom>
          <a:solidFill>
            <a:srgbClr val="1F7A8C"/>
          </a:solidFill>
          <a:ln w="12700">
            <a:solidFill>
              <a:srgbClr val="1F7A8C"/>
            </a:solidFill>
            <a:prstDash val="solid"/>
          </a:ln>
        </p:spPr>
        <p:txBody>
          <a:bodyPr/>
          <a:lstStyle/>
          <a:p>
            <a:endParaRPr lang="cs-CZ"/>
          </a:p>
        </p:txBody>
      </p:sp>
      <p:sp>
        <p:nvSpPr>
          <p:cNvPr id="8" name="Text 4"/>
          <p:cNvSpPr txBox="1"/>
          <p:nvPr/>
        </p:nvSpPr>
        <p:spPr>
          <a:xfrm>
            <a:off x="658368" y="2487168"/>
            <a:ext cx="3840480" cy="1645920"/>
          </a:xfrm>
          <a:prstGeom prst="rect">
            <a:avLst/>
          </a:prstGeom>
          <a:noFill/>
          <a:ln/>
        </p:spPr>
        <p:txBody>
          <a:bodyPr wrap="square" lIns="0" tIns="0" rIns="0" bIns="0" rtlCol="0" anchor="ctr"/>
          <a:lstStyle/>
          <a:p>
            <a:pPr marL="0" indent="0" algn="ctr">
              <a:buNone/>
            </a:pPr>
            <a:r>
              <a:rPr lang="en-US" sz="11200" b="1" dirty="0">
                <a:solidFill>
                  <a:srgbClr val="FFFFFF"/>
                </a:solidFill>
                <a:latin typeface="Calibri" pitchFamily="34" charset="0"/>
                <a:ea typeface="Calibri" pitchFamily="34" charset="-122"/>
                <a:cs typeface="Calibri" pitchFamily="34" charset="-120"/>
              </a:rPr>
              <a:t>3</a:t>
            </a:r>
            <a:endParaRPr lang="en-US" sz="11200" dirty="0"/>
          </a:p>
        </p:txBody>
      </p:sp>
      <p:sp>
        <p:nvSpPr>
          <p:cNvPr id="9" name="Text 5"/>
          <p:cNvSpPr txBox="1"/>
          <p:nvPr/>
        </p:nvSpPr>
        <p:spPr>
          <a:xfrm>
            <a:off x="914400" y="4169664"/>
            <a:ext cx="3328416" cy="640080"/>
          </a:xfrm>
          <a:prstGeom prst="rect">
            <a:avLst/>
          </a:prstGeom>
          <a:noFill/>
          <a:ln/>
        </p:spPr>
        <p:txBody>
          <a:bodyPr wrap="square" lIns="0" tIns="0" rIns="0" bIns="0" rtlCol="0" anchor="ctr"/>
          <a:lstStyle/>
          <a:p>
            <a:pPr marL="0" indent="0" algn="ctr">
              <a:lnSpc>
                <a:spcPts val="2600"/>
              </a:lnSpc>
              <a:buNone/>
            </a:pPr>
            <a:r>
              <a:rPr lang="en-US" sz="2000" dirty="0">
                <a:solidFill>
                  <a:srgbClr val="E4F1F5"/>
                </a:solidFill>
                <a:latin typeface="Calibri" pitchFamily="34" charset="0"/>
                <a:ea typeface="Calibri" pitchFamily="34" charset="-122"/>
                <a:cs typeface="Calibri" pitchFamily="34" charset="-120"/>
              </a:rPr>
              <a:t>molecules measured by all six methods</a:t>
            </a:r>
            <a:endParaRPr lang="en-US" sz="2000" dirty="0"/>
          </a:p>
        </p:txBody>
      </p:sp>
      <p:sp>
        <p:nvSpPr>
          <p:cNvPr id="10" name="Text 6"/>
          <p:cNvSpPr txBox="1"/>
          <p:nvPr/>
        </p:nvSpPr>
        <p:spPr>
          <a:xfrm>
            <a:off x="914400" y="4846320"/>
            <a:ext cx="3328416" cy="694944"/>
          </a:xfrm>
          <a:prstGeom prst="rect">
            <a:avLst/>
          </a:prstGeom>
          <a:noFill/>
          <a:ln/>
        </p:spPr>
        <p:txBody>
          <a:bodyPr wrap="square" lIns="0" tIns="0" rIns="0" bIns="0" rtlCol="0" anchor="ctr"/>
          <a:lstStyle/>
          <a:p>
            <a:pPr marL="0" indent="0" algn="ctr">
              <a:lnSpc>
                <a:spcPts val="2200"/>
              </a:lnSpc>
              <a:buNone/>
            </a:pPr>
            <a:r>
              <a:rPr lang="en-US" sz="1700" i="1" dirty="0">
                <a:solidFill>
                  <a:srgbClr val="C4E2EA"/>
                </a:solidFill>
                <a:latin typeface="Calibri" pitchFamily="34" charset="0"/>
                <a:ea typeface="Calibri" pitchFamily="34" charset="-122"/>
                <a:cs typeface="Calibri" pitchFamily="34" charset="-120"/>
              </a:rPr>
              <a:t>hydrocortisone · salicylic acid · acetylsalicylic acid</a:t>
            </a:r>
            <a:endParaRPr lang="en-US" sz="1700" dirty="0"/>
          </a:p>
        </p:txBody>
      </p:sp>
      <p:sp>
        <p:nvSpPr>
          <p:cNvPr id="11" name="Text 7"/>
          <p:cNvSpPr txBox="1"/>
          <p:nvPr/>
        </p:nvSpPr>
        <p:spPr>
          <a:xfrm>
            <a:off x="4800600" y="2331720"/>
            <a:ext cx="1325880" cy="749808"/>
          </a:xfrm>
          <a:prstGeom prst="rect">
            <a:avLst/>
          </a:prstGeom>
          <a:noFill/>
          <a:ln/>
        </p:spPr>
        <p:txBody>
          <a:bodyPr wrap="square" lIns="0" tIns="0" rIns="0" bIns="0" rtlCol="0" anchor="ctr"/>
          <a:lstStyle/>
          <a:p>
            <a:pPr marL="0" indent="0" algn="r">
              <a:buNone/>
            </a:pPr>
            <a:r>
              <a:rPr lang="en-US" sz="3600" b="1" dirty="0">
                <a:solidFill>
                  <a:srgbClr val="56A9B8"/>
                </a:solidFill>
                <a:latin typeface="Calibri" pitchFamily="34" charset="0"/>
                <a:ea typeface="Calibri" pitchFamily="34" charset="-122"/>
                <a:cs typeface="Calibri" pitchFamily="34" charset="-120"/>
              </a:rPr>
              <a:t>160</a:t>
            </a:r>
            <a:endParaRPr lang="en-US" sz="3600" dirty="0"/>
          </a:p>
        </p:txBody>
      </p:sp>
      <p:sp>
        <p:nvSpPr>
          <p:cNvPr id="12" name="Text 8"/>
          <p:cNvSpPr txBox="1"/>
          <p:nvPr/>
        </p:nvSpPr>
        <p:spPr>
          <a:xfrm>
            <a:off x="6355080" y="2276856"/>
            <a:ext cx="5166360" cy="877824"/>
          </a:xfrm>
          <a:prstGeom prst="rect">
            <a:avLst/>
          </a:prstGeom>
          <a:noFill/>
          <a:ln/>
        </p:spPr>
        <p:txBody>
          <a:bodyPr wrap="square" lIns="0" tIns="0" rIns="0" bIns="0" rtlCol="0" anchor="ctr"/>
          <a:lstStyle/>
          <a:p>
            <a:pPr marL="0" indent="0">
              <a:lnSpc>
                <a:spcPts val="2600"/>
              </a:lnSpc>
              <a:buNone/>
            </a:pPr>
            <a:r>
              <a:rPr lang="en-US" sz="2000" dirty="0">
                <a:solidFill>
                  <a:srgbClr val="CFDDE9"/>
                </a:solidFill>
                <a:latin typeface="Calibri" pitchFamily="34" charset="0"/>
                <a:ea typeface="Calibri" pitchFamily="34" charset="-122"/>
                <a:cs typeface="Calibri" pitchFamily="34" charset="-120"/>
              </a:rPr>
              <a:t>molecules shared by PerMM and COSMOperm — and both are calculations</a:t>
            </a:r>
            <a:endParaRPr lang="en-US" sz="2000" dirty="0"/>
          </a:p>
        </p:txBody>
      </p:sp>
      <p:sp>
        <p:nvSpPr>
          <p:cNvPr id="13" name="Text 9"/>
          <p:cNvSpPr txBox="1"/>
          <p:nvPr/>
        </p:nvSpPr>
        <p:spPr>
          <a:xfrm>
            <a:off x="4800600" y="3483864"/>
            <a:ext cx="1325880" cy="749808"/>
          </a:xfrm>
          <a:prstGeom prst="rect">
            <a:avLst/>
          </a:prstGeom>
          <a:noFill/>
          <a:ln/>
        </p:spPr>
        <p:txBody>
          <a:bodyPr wrap="square" lIns="0" tIns="0" rIns="0" bIns="0" rtlCol="0" anchor="ctr"/>
          <a:lstStyle/>
          <a:p>
            <a:pPr marL="0" indent="0" algn="r">
              <a:buNone/>
            </a:pPr>
            <a:r>
              <a:rPr lang="en-US" sz="3600" b="1" dirty="0">
                <a:solidFill>
                  <a:srgbClr val="56A9B8"/>
                </a:solidFill>
                <a:latin typeface="Calibri" pitchFamily="34" charset="0"/>
                <a:ea typeface="Calibri" pitchFamily="34" charset="-122"/>
                <a:cs typeface="Calibri" pitchFamily="34" charset="-120"/>
              </a:rPr>
              <a:t>65</a:t>
            </a:r>
            <a:endParaRPr lang="en-US" sz="3600" dirty="0"/>
          </a:p>
        </p:txBody>
      </p:sp>
      <p:sp>
        <p:nvSpPr>
          <p:cNvPr id="14" name="Text 10"/>
          <p:cNvSpPr txBox="1"/>
          <p:nvPr/>
        </p:nvSpPr>
        <p:spPr>
          <a:xfrm>
            <a:off x="6355080" y="3429000"/>
            <a:ext cx="5166360" cy="877824"/>
          </a:xfrm>
          <a:prstGeom prst="rect">
            <a:avLst/>
          </a:prstGeom>
          <a:noFill/>
          <a:ln/>
        </p:spPr>
        <p:txBody>
          <a:bodyPr wrap="square" lIns="0" tIns="0" rIns="0" bIns="0" rtlCol="0" anchor="ctr"/>
          <a:lstStyle/>
          <a:p>
            <a:pPr marL="0" indent="0">
              <a:lnSpc>
                <a:spcPts val="2600"/>
              </a:lnSpc>
              <a:buNone/>
            </a:pPr>
            <a:r>
              <a:rPr lang="en-US" sz="2000" dirty="0">
                <a:solidFill>
                  <a:srgbClr val="CFDDE9"/>
                </a:solidFill>
                <a:latin typeface="Calibri" pitchFamily="34" charset="0"/>
                <a:ea typeface="Calibri" pitchFamily="34" charset="-122"/>
                <a:cs typeface="Calibri" pitchFamily="34" charset="-120"/>
              </a:rPr>
              <a:t>molecules shared by PerMM, COSMOperm and BLM</a:t>
            </a:r>
            <a:endParaRPr lang="en-US" sz="2000" dirty="0"/>
          </a:p>
        </p:txBody>
      </p:sp>
      <p:sp>
        <p:nvSpPr>
          <p:cNvPr id="15" name="Text 11"/>
          <p:cNvSpPr txBox="1"/>
          <p:nvPr/>
        </p:nvSpPr>
        <p:spPr>
          <a:xfrm>
            <a:off x="4800600" y="4636008"/>
            <a:ext cx="1325880" cy="749808"/>
          </a:xfrm>
          <a:prstGeom prst="rect">
            <a:avLst/>
          </a:prstGeom>
          <a:noFill/>
          <a:ln/>
        </p:spPr>
        <p:txBody>
          <a:bodyPr wrap="square" lIns="0" tIns="0" rIns="0" bIns="0" rtlCol="0" anchor="ctr"/>
          <a:lstStyle/>
          <a:p>
            <a:pPr marL="0" indent="0" algn="r">
              <a:buNone/>
            </a:pPr>
            <a:r>
              <a:rPr lang="en-US" sz="3600" b="1" dirty="0">
                <a:solidFill>
                  <a:srgbClr val="56A9B8"/>
                </a:solidFill>
                <a:latin typeface="Calibri" pitchFamily="34" charset="0"/>
                <a:ea typeface="Calibri" pitchFamily="34" charset="-122"/>
                <a:cs typeface="Calibri" pitchFamily="34" charset="-120"/>
              </a:rPr>
              <a:t>90</a:t>
            </a:r>
            <a:endParaRPr lang="en-US" sz="3600" dirty="0"/>
          </a:p>
        </p:txBody>
      </p:sp>
      <p:sp>
        <p:nvSpPr>
          <p:cNvPr id="16" name="Text 12"/>
          <p:cNvSpPr txBox="1"/>
          <p:nvPr/>
        </p:nvSpPr>
        <p:spPr>
          <a:xfrm>
            <a:off x="6355080" y="4581144"/>
            <a:ext cx="5166360" cy="877824"/>
          </a:xfrm>
          <a:prstGeom prst="rect">
            <a:avLst/>
          </a:prstGeom>
          <a:noFill/>
          <a:ln/>
        </p:spPr>
        <p:txBody>
          <a:bodyPr wrap="square" lIns="0" tIns="0" rIns="0" bIns="0" rtlCol="0" anchor="ctr"/>
          <a:lstStyle/>
          <a:p>
            <a:pPr marL="0" indent="0">
              <a:lnSpc>
                <a:spcPts val="2600"/>
              </a:lnSpc>
              <a:buNone/>
            </a:pPr>
            <a:r>
              <a:rPr lang="en-US" sz="2000" dirty="0">
                <a:solidFill>
                  <a:srgbClr val="CFDDE9"/>
                </a:solidFill>
                <a:latin typeface="Calibri" pitchFamily="34" charset="0"/>
                <a:ea typeface="Calibri" pitchFamily="34" charset="-122"/>
                <a:cs typeface="Calibri" pitchFamily="34" charset="-120"/>
              </a:rPr>
              <a:t>molecules is the whole BLM dataset, yet it alone spans the range</a:t>
            </a:r>
            <a:endParaRPr lang="en-US" sz="2000" dirty="0"/>
          </a:p>
        </p:txBody>
      </p:sp>
      <p:sp>
        <p:nvSpPr>
          <p:cNvPr id="17" name="Text 13"/>
          <p:cNvSpPr txBox="1"/>
          <p:nvPr/>
        </p:nvSpPr>
        <p:spPr>
          <a:xfrm>
            <a:off x="658368" y="6345936"/>
            <a:ext cx="10874959" cy="329184"/>
          </a:xfrm>
          <a:prstGeom prst="rect">
            <a:avLst/>
          </a:prstGeom>
          <a:noFill/>
          <a:ln/>
        </p:spPr>
        <p:txBody>
          <a:bodyPr wrap="square" lIns="0" tIns="0" rIns="0" bIns="0" rtlCol="0" anchor="ctr"/>
          <a:lstStyle/>
          <a:p>
            <a:pPr marL="0" indent="0">
              <a:buNone/>
            </a:pPr>
            <a:r>
              <a:rPr lang="en-US" sz="1400" i="1" dirty="0">
                <a:solidFill>
                  <a:srgbClr val="8FA3B8"/>
                </a:solidFill>
                <a:latin typeface="Calibri" pitchFamily="34" charset="0"/>
                <a:ea typeface="Calibri" pitchFamily="34" charset="-122"/>
                <a:cs typeface="Calibri" pitchFamily="34" charset="-120"/>
              </a:rPr>
              <a:t>UpSet analysis of the six methods · Figure 3 of Storchmannová et al., Mol. Pharm. 2025</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TotalTime>
  <Words>2374</Words>
  <Application>Microsoft Office PowerPoint</Application>
  <PresentationFormat>Širokoúhlá obrazovka</PresentationFormat>
  <Paragraphs>257</Paragraphs>
  <Slides>21</Slides>
  <Notes>20</Notes>
  <HiddenSlides>1</HiddenSlides>
  <MMClips>0</MMClips>
  <ScaleCrop>false</ScaleCrop>
  <HeadingPairs>
    <vt:vector size="6" baseType="variant">
      <vt:variant>
        <vt:lpstr>Použitá písma</vt:lpstr>
      </vt:variant>
      <vt:variant>
        <vt:i4>3</vt:i4>
      </vt:variant>
      <vt:variant>
        <vt:lpstr>Motiv</vt:lpstr>
      </vt:variant>
      <vt:variant>
        <vt:i4>1</vt:i4>
      </vt:variant>
      <vt:variant>
        <vt:lpstr>Nadpisy snímků</vt:lpstr>
      </vt:variant>
      <vt:variant>
        <vt:i4>21</vt:i4>
      </vt:variant>
    </vt:vector>
  </HeadingPairs>
  <TitlesOfParts>
    <vt:vector size="25" baseType="lpstr">
      <vt:lpstr>Arial</vt:lpstr>
      <vt:lpstr>Arial Black</vt:lpstr>
      <vt:lpstr>Calibri</vt:lpstr>
      <vt:lpstr>Office Theme</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Drug permeation through the data lenses</dc:title>
  <dc:subject>PptxGenJS Presentation</dc:subject>
  <dc:creator>Karel Berka</dc:creator>
  <cp:lastModifiedBy>Berka Karel</cp:lastModifiedBy>
  <cp:revision>4</cp:revision>
  <dcterms:created xsi:type="dcterms:W3CDTF">2026-09-07T05:30:10Z</dcterms:created>
  <dcterms:modified xsi:type="dcterms:W3CDTF">2026-09-07T08:49:23Z</dcterms:modified>
</cp:coreProperties>
</file>