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81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2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ED99DF7-F951-25F8-269D-63B5D0598A5D}" v="1468" dt="2026-09-07T06:49:22.375"/>
    <p1510:client id="{752862DB-8C40-3AAC-6547-29F08ACAAD2E}" v="24" dt="2026-09-07T08:19:08.97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EBB74E-E94F-46BA-802F-8B3794627D43}" type="datetimeFigureOut">
              <a:t>9/7/2026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935FB3-6F7C-4393-821A-FDFE0F880E2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6928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Keep to ~45s. Set up the two objectives; we use both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Hoksza speaks before me on PLMs, so this is a 30s bridge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Plant the 'small LM' idea early — it is the punchline in part 4.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GIFs animate in slideshow. Use one as a live example of 'a string builds a graph'.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Motivates why traversal/ordering is the real design lever (returns in BLINCS).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Two honest, non-MoleculeNet benchmarks. Ridge vs LGBM matters later.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DB6D32-1FD9-64B1-A3E8-DDD2BF2B64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679DADF-959E-274E-6526-54E1D333F4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E16D1BB-46C7-23E8-912A-5CAFF8BEC3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Two honest, non-MoleculeNet benchmarks. Ridge vs LGBM matters later.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0B0925-C8FF-DE22-96DE-783EFF59EA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</p:sp>
    </p:spTree>
    <p:extLst>
      <p:ext uri="{BB962C8B-B14F-4D97-AF65-F5344CB8AC3E}">
        <p14:creationId xmlns:p14="http://schemas.microsoft.com/office/powerpoint/2010/main" val="1563076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Contrast the BFS fill here vs the DFS SMILES GIF earlier.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This is the deepest, most robust structural claim. Honest about the smoothness cost.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AR: SMILES a hair ahead. Diffusion: both poor at this scale, but BLINCS's bounded locality helps parallel generation — an honest BLINCS-positive datapoint. FCD via fcd_torch; W-desc (Wasserstein over RDKit descriptors) corroborates: 0.04 AR vs 0.53 GDLM.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Lead with honesty. The story is 'competitive, not better' — sets up the punchline.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openclatura namer + iupacformer tokenizer. Cite the openclatura preprint.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Show both GIFs (forward on prev slide). Backward enables suffix-first completion.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Wim to fill from iupacformer results.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This is the unique selling point of IUPAC-as-notation.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Honest: as an embedding source, IUPAC morpheme-MLM is behind SMILES; the CDDD translation embedding is the strong IUPAC-flavoured representation. Figures recreated from reported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'Zombie cheminformatics' = the paper reviving WLN; add the exact citation.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Double failure: coverage AND, conditional on coverage, performance.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The payoff: connects back to 'CLMs are small LMs'. Humbling but honest.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Land the through-line: for small CLMs, most signal is local; exotic notations buy structure or capability, rarely raw accuracy.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194560"/>
            <a:ext cx="10698480" cy="132343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4000" b="1">
                <a:solidFill>
                  <a:srgbClr val="222222"/>
                </a:solidFill>
              </a:defRPr>
            </a:pPr>
            <a:r>
              <a:rPr lang="en-US" dirty="0">
                <a:ea typeface="+mn-lt"/>
                <a:cs typeface="+mn-lt"/>
              </a:rPr>
              <a:t>Chemical Language Models beyond SMILES and SELFIES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3657600"/>
            <a:ext cx="1069848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>
                <a:solidFill>
                  <a:srgbClr val="808080"/>
                </a:solidFill>
              </a:defRPr>
            </a:pPr>
            <a:r>
              <a:t>Wim Dehaen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6035040"/>
            <a:ext cx="1069848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400">
                <a:solidFill>
                  <a:srgbClr val="808080"/>
                </a:solidFill>
              </a:defRPr>
            </a:pPr>
            <a:r>
              <a:rPr lang="en-US" dirty="0"/>
              <a:t>Prague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DF8747-FA58-24F5-C3DF-18E6374D1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</a:t>
            </a:fld>
            <a:endParaRPr lang="en-US"/>
          </a:p>
        </p:txBody>
      </p:sp>
      <p:pic>
        <p:nvPicPr>
          <p:cNvPr id="6" name="Picture 5" descr="A logo with text on it&#10;&#10;AI-generated content may be incorrect.">
            <a:extLst>
              <a:ext uri="{FF2B5EF4-FFF2-40B4-BE49-F238E27FC236}">
                <a16:creationId xmlns:a16="http://schemas.microsoft.com/office/drawing/2014/main" id="{09553FBC-B44D-CDCA-FEC5-2CA5A312B9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71"/>
          <a:stretch>
            <a:fillRect/>
          </a:stretch>
        </p:blipFill>
        <p:spPr>
          <a:xfrm>
            <a:off x="400230" y="5252513"/>
            <a:ext cx="7552785" cy="783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FAFE507-1AD6-0C9B-02AF-DAB013938A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0290" y="4348947"/>
            <a:ext cx="2743194" cy="43391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6A497FAF-306A-54DC-4E25-D08DF66583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25420" y="4295749"/>
            <a:ext cx="2254367" cy="439666"/>
          </a:xfrm>
          <a:prstGeom prst="rect">
            <a:avLst/>
          </a:prstGeom>
        </p:spPr>
      </p:pic>
      <p:pic>
        <p:nvPicPr>
          <p:cNvPr id="9" name="Picture 8" descr="UCT Prague logo">
            <a:extLst>
              <a:ext uri="{FF2B5EF4-FFF2-40B4-BE49-F238E27FC236}">
                <a16:creationId xmlns:a16="http://schemas.microsoft.com/office/drawing/2014/main" id="{DE1D64E4-A0BE-9C3F-F491-C9EB7173291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80332" y="147273"/>
            <a:ext cx="5245712" cy="1324454"/>
          </a:xfrm>
          <a:prstGeom prst="rect">
            <a:avLst/>
          </a:prstGeom>
        </p:spPr>
      </p:pic>
      <p:pic>
        <p:nvPicPr>
          <p:cNvPr id="11" name="Picture 10" descr="Národní infrastruktura chemické biologie – Velké výzkumné infrastruktury ČR">
            <a:extLst>
              <a:ext uri="{FF2B5EF4-FFF2-40B4-BE49-F238E27FC236}">
                <a16:creationId xmlns:a16="http://schemas.microsoft.com/office/drawing/2014/main" id="{38A7EFEF-8247-5346-2BAC-8DEE89D6A70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528" b="2128"/>
          <a:stretch>
            <a:fillRect/>
          </a:stretch>
        </p:blipFill>
        <p:spPr>
          <a:xfrm>
            <a:off x="8857406" y="5339485"/>
            <a:ext cx="3467754" cy="84833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Language models: AR vs MLM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10642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Autoregressive: predict next token, left→right (GPT)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generative; native for de novo design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Masked (MLM): predict hidden tokens from both sides (BERT)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bidirectional; native for representations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Same backbone, different training objective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DCF8367-BCDA-4193-FFBE-226AFE3BC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</a:t>
            </a:fld>
            <a:endParaRPr lang="en-US"/>
          </a:p>
        </p:txBody>
      </p:sp>
      <p:pic>
        <p:nvPicPr>
          <p:cNvPr id="6" name="Picture 5" descr="MLM — Sentence Transformers documentation">
            <a:extLst>
              <a:ext uri="{FF2B5EF4-FFF2-40B4-BE49-F238E27FC236}">
                <a16:creationId xmlns:a16="http://schemas.microsoft.com/office/drawing/2014/main" id="{A661B757-83DC-F368-4FBA-EA9ECF8F05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6653" y="3617690"/>
            <a:ext cx="5286617" cy="268026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B74B38E-F05A-96E1-E394-B42A5B209BB2}"/>
              </a:ext>
            </a:extLst>
          </p:cNvPr>
          <p:cNvSpPr txBox="1"/>
          <p:nvPr/>
        </p:nvSpPr>
        <p:spPr>
          <a:xfrm>
            <a:off x="8995678" y="6283317"/>
            <a:ext cx="3086989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200" dirty="0">
                <a:ea typeface="Calibri"/>
                <a:cs typeface="Calibri"/>
              </a:rPr>
              <a:t>From: </a:t>
            </a:r>
            <a:r>
              <a:rPr lang="en-US" sz="1200" dirty="0">
                <a:ea typeface="+mn-lt"/>
                <a:cs typeface="+mn-lt"/>
              </a:rPr>
              <a:t>https://sbert.net/examples/sentence_transformer/unsupervised_learning/MLM/README.html</a:t>
            </a:r>
            <a:endParaRPr lang="en-US" sz="1200" dirty="0">
              <a:ea typeface="Calibri"/>
              <a:cs typeface="Calibri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1B01184-19DF-ABCF-6335-AA5B37CBFE1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4587" y="327948"/>
            <a:ext cx="3665508" cy="2507849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8441DA2B-695A-0962-4473-C81EEBA9303A}"/>
              </a:ext>
            </a:extLst>
          </p:cNvPr>
          <p:cNvSpPr txBox="1"/>
          <p:nvPr/>
        </p:nvSpPr>
        <p:spPr>
          <a:xfrm>
            <a:off x="7455709" y="2888326"/>
            <a:ext cx="4184592" cy="43088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en-US" sz="1100" dirty="0">
                <a:ea typeface="Calibri"/>
                <a:cs typeface="Calibri"/>
              </a:rPr>
              <a:t>From: </a:t>
            </a:r>
            <a:r>
              <a:rPr lang="en-US" sz="1100" dirty="0">
                <a:ea typeface="+mn-lt"/>
                <a:cs typeface="+mn-lt"/>
              </a:rPr>
              <a:t>https://newsletter.maartengrootendorst.com/p/a-visual-guide-to-diffusiongemma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Protein language 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1064240" cy="1508105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Sequence → learned residue embeddings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ESM (MLM), ProtT5 (seq2seq)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Trained on millions of natural sequences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Downstream: structure, function, mutation effects</a:t>
            </a:r>
            <a:endParaRPr dirty="0">
              <a:ea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808080"/>
                </a:solidFill>
              </a:defRPr>
            </a:pPr>
            <a:r>
              <a:t>Figure: [PLACEHOLDER — ESM/ProtT5 schematic, cite source]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BC28A88-43B8-B78C-8375-3C91333FF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Chemical language models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1064240" cy="18928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</a:t>
            </a:r>
            <a:r>
              <a:rPr lang="en-US" dirty="0"/>
              <a:t>Molecular graph </a:t>
            </a:r>
            <a:r>
              <a:rPr dirty="0"/>
              <a:t>→ line notation → tokens → LM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Alternative to hand-crafted descriptors / fingerprints (ECFP)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Foundation models: </a:t>
            </a:r>
            <a:r>
              <a:rPr dirty="0" err="1"/>
              <a:t>ChemBERTa</a:t>
            </a:r>
            <a:r>
              <a:rPr dirty="0"/>
              <a:t>, </a:t>
            </a:r>
            <a:r>
              <a:rPr dirty="0" err="1"/>
              <a:t>MolFormer</a:t>
            </a:r>
            <a:r>
              <a:rPr dirty="0"/>
              <a:t>, …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Key point: these are SMALL LMs</a:t>
            </a:r>
            <a:endParaRPr dirty="0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~1–10M params, ~10^6 molecules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6424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808080"/>
                </a:solidFill>
              </a:defRPr>
            </a:pPr>
            <a:r>
              <a:t>Figures: [PLACEHOLDER — ChemBERTa / MolFormer, cite]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6B71A5F-B7AD-E099-584E-ABD415D7C2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Line notations &amp; what makes one CLM-friendly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8521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A string that encodes the molecular graph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Desirable: 100% validity/coverage, compact, robust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locality: nearby tokens = nearby atoms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learnable token distribution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Variants: DeepSMILES, SELFIES, SAFE, …</a:t>
            </a:r>
          </a:p>
        </p:txBody>
      </p:sp>
      <p:pic>
        <p:nvPicPr>
          <p:cNvPr id="4" name="Picture 3" descr="anim_smile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371600"/>
            <a:ext cx="4206240" cy="53329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3680" y="6651442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808080"/>
                </a:solidFill>
              </a:defRPr>
            </a:pPr>
            <a:r>
              <a:t>token-by-token build-up (SMILES)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2C0F6E-B859-6AE8-3F7A-6E8D04EB1E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Tokenization &amp; canonicalization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10642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Graph → string is a grammar / traversal choice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Canonicalization picks one traversal per molecule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Non-canonical (random) SMILES of the same molecule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→ very different token sequences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→ very different embeddings (augmentation / instability)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Tokenizer (char / atom / BPE) changes everything downstream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8F3D4B-17C8-4C4A-4987-9690871A34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Evaluation sets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1064240" cy="3954929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FANG ADMET absorption/metabolism/tox regression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~3.5k molecules</a:t>
            </a:r>
            <a:r>
              <a:rPr lang="en-US" dirty="0"/>
              <a:t> from Biogen, 6 endpoints, </a:t>
            </a:r>
            <a:r>
              <a:rPr lang="en-US" dirty="0">
                <a:ea typeface="+mn-lt"/>
                <a:cs typeface="+mn-lt"/>
              </a:rPr>
              <a:t>human and rat liver microsomal stability, MDR1-MDCK efflux ratio, solubility, and human and rat plasma protein binding </a:t>
            </a:r>
            <a:endParaRPr dirty="0">
              <a:ea typeface="+mn-lt"/>
              <a:cs typeface="+mn-lt"/>
            </a:endParaRPr>
          </a:p>
          <a:p>
            <a:pPr lvl="1">
              <a:defRPr sz="2000">
                <a:solidFill>
                  <a:srgbClr val="222222"/>
                </a:solidFill>
              </a:defRPr>
            </a:pPr>
            <a:r>
              <a:rPr lang="en-US" sz="1700" dirty="0">
                <a:solidFill>
                  <a:srgbClr val="808080"/>
                </a:solidFill>
                <a:ea typeface="+mn-lt"/>
                <a:cs typeface="+mn-lt"/>
              </a:rPr>
              <a:t>10.1021/acs.jcim.3c00160</a:t>
            </a:r>
            <a:endParaRPr lang="en-US"/>
          </a:p>
          <a:p>
            <a:pPr lvl="1"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endParaRPr lang="en-US" sz="1700" dirty="0">
              <a:solidFill>
                <a:srgbClr val="808080"/>
              </a:solidFill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OCELOT QM chromophore properties</a:t>
            </a:r>
            <a:endParaRPr dirty="0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~25k molecules, 15 quantum </a:t>
            </a:r>
            <a:r>
              <a:rPr lang="en-US" dirty="0"/>
              <a:t>property targets, </a:t>
            </a:r>
            <a:r>
              <a:rPr lang="en-US"/>
              <a:t>OoD</a:t>
            </a:r>
            <a:r>
              <a:rPr lang="en-US" dirty="0"/>
              <a:t> OLED-type crystalline materials from CSD; QM properties via VASP, ZINDO, Gaussian16 (</a:t>
            </a:r>
            <a:r>
              <a:rPr lang="en-US" dirty="0">
                <a:ea typeface="+mn-lt"/>
                <a:cs typeface="+mn-lt"/>
              </a:rPr>
              <a:t>PBE/6-31g(</a:t>
            </a:r>
            <a:r>
              <a:rPr lang="en-US">
                <a:ea typeface="+mn-lt"/>
                <a:cs typeface="+mn-lt"/>
              </a:rPr>
              <a:t>d,p</a:t>
            </a:r>
            <a:r>
              <a:rPr lang="en-US" dirty="0">
                <a:ea typeface="+mn-lt"/>
                <a:cs typeface="+mn-lt"/>
              </a:rPr>
              <a:t>), LC-</a:t>
            </a:r>
            <a:r>
              <a:rPr lang="en-US">
                <a:ea typeface="+mn-lt"/>
                <a:cs typeface="+mn-lt"/>
              </a:rPr>
              <a:t>wHPBE</a:t>
            </a:r>
            <a:r>
              <a:rPr lang="en-US" dirty="0">
                <a:ea typeface="+mn-lt"/>
                <a:cs typeface="+mn-lt"/>
              </a:rPr>
              <a:t>/Def2SVP)</a:t>
            </a:r>
            <a:br>
              <a:rPr lang="en-US" dirty="0"/>
            </a:br>
            <a:r>
              <a:rPr lang="en-US" dirty="0">
                <a:ea typeface="+mn-lt"/>
                <a:cs typeface="+mn-lt"/>
              </a:rPr>
              <a:t>10.1063/5.0048714</a:t>
            </a:r>
            <a:endParaRPr lang="en-US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endParaRPr lang="en-US" dirty="0"/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Probes: linear (Ridge) and tree (LGBM) on frozen embeddings</a:t>
            </a:r>
            <a:r>
              <a:rPr lang="en-US"/>
              <a:t> 5x5CV, mean of metrics reported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Baseline throughout: ECFP4 fingerprint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6FACFA-2C86-0AED-9D40-18F4F6B784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80AB0F-57A1-02FC-04F4-358F1E6EB3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8DCE073-275F-6BA7-3660-34882100217B}"/>
              </a:ext>
            </a:extLst>
          </p:cNvPr>
          <p:cNvSpPr txBox="1"/>
          <p:nvPr/>
        </p:nvSpPr>
        <p:spPr>
          <a:xfrm>
            <a:off x="548640" y="320040"/>
            <a:ext cx="11064240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rPr lang="en-US" dirty="0"/>
              <a:t>Model architectures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2FDFEA6-BABA-CFB4-8740-DDE22BFF9AD0}"/>
              </a:ext>
            </a:extLst>
          </p:cNvPr>
          <p:cNvSpPr txBox="1"/>
          <p:nvPr/>
        </p:nvSpPr>
        <p:spPr>
          <a:xfrm>
            <a:off x="548640" y="1371600"/>
            <a:ext cx="11064240" cy="36625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endParaRPr lang="en-US" dirty="0">
              <a:ea typeface="Calibri"/>
              <a:cs typeface="Calibri"/>
            </a:endParaRPr>
          </a:p>
          <a:p>
            <a:pPr marL="742950" indent="-285750">
              <a:buFont typeface="Calibri"/>
              <a:buChar char="-"/>
              <a:defRPr sz="2000">
                <a:solidFill>
                  <a:srgbClr val="222222"/>
                </a:solidFill>
              </a:defRPr>
            </a:pPr>
            <a:r>
              <a:rPr lang="en-US" dirty="0">
                <a:ea typeface="Calibri"/>
                <a:cs typeface="Calibri"/>
              </a:rPr>
              <a:t>MLMs: 2.2-12M params</a:t>
            </a:r>
          </a:p>
          <a:p>
            <a:pPr marL="1200150" lvl="1" indent="-285750">
              <a:buFont typeface="Calibri"/>
              <a:buChar char="-"/>
              <a:defRPr sz="1700">
                <a:solidFill>
                  <a:srgbClr val="808080"/>
                </a:solidFill>
              </a:defRPr>
            </a:pPr>
            <a:r>
              <a:rPr lang="en-US" dirty="0">
                <a:ea typeface="+mn-lt"/>
                <a:cs typeface="+mn-lt"/>
              </a:rPr>
              <a:t>Transformer encoder, </a:t>
            </a:r>
            <a:r>
              <a:rPr lang="en-US" b="1" dirty="0">
                <a:ea typeface="+mn-lt"/>
                <a:cs typeface="+mn-lt"/>
              </a:rPr>
              <a:t>4 layers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b="1" dirty="0">
                <a:ea typeface="+mn-lt"/>
                <a:cs typeface="+mn-lt"/>
              </a:rPr>
              <a:t>4 heads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d_model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>
                <a:ea typeface="+mn-lt"/>
                <a:cs typeface="+mn-lt"/>
              </a:rPr>
              <a:t>256</a:t>
            </a:r>
            <a:r>
              <a:rPr lang="en-US" dirty="0">
                <a:ea typeface="+mn-lt"/>
                <a:cs typeface="+mn-lt"/>
              </a:rPr>
              <a:t>, FFN </a:t>
            </a:r>
            <a:r>
              <a:rPr lang="en-US" b="1" dirty="0">
                <a:ea typeface="+mn-lt"/>
                <a:cs typeface="+mn-lt"/>
              </a:rPr>
              <a:t>512</a:t>
            </a:r>
            <a:r>
              <a:rPr lang="en-US" dirty="0">
                <a:ea typeface="+mn-lt"/>
                <a:cs typeface="+mn-lt"/>
              </a:rPr>
              <a:t>, GELU, pre-</a:t>
            </a:r>
            <a:r>
              <a:rPr lang="en-US" dirty="0" err="1">
                <a:ea typeface="+mn-lt"/>
                <a:cs typeface="+mn-lt"/>
              </a:rPr>
              <a:t>LayerNorm</a:t>
            </a:r>
            <a:r>
              <a:rPr lang="en-US" dirty="0">
                <a:ea typeface="+mn-lt"/>
                <a:cs typeface="+mn-lt"/>
              </a:rPr>
              <a:t>, learned positional embeddings, dropout 0.1, linear LM head; Objective: BERT masking </a:t>
            </a:r>
            <a:r>
              <a:rPr lang="en-US" b="1" dirty="0">
                <a:ea typeface="+mn-lt"/>
                <a:cs typeface="+mn-lt"/>
              </a:rPr>
              <a:t>15%</a:t>
            </a:r>
            <a:r>
              <a:rPr lang="en-US" dirty="0">
                <a:ea typeface="+mn-lt"/>
                <a:cs typeface="+mn-lt"/>
              </a:rPr>
              <a:t> (80% mask / 10% random / 10% keep)</a:t>
            </a:r>
            <a:endParaRPr lang="en-US" dirty="0">
              <a:ea typeface="Calibri"/>
              <a:cs typeface="Calibri"/>
            </a:endParaRPr>
          </a:p>
          <a:p>
            <a:pPr marL="742950" indent="-285750">
              <a:buFont typeface="Calibri"/>
              <a:buChar char="-"/>
              <a:defRPr sz="1700">
                <a:solidFill>
                  <a:srgbClr val="808080"/>
                </a:solidFill>
              </a:defRPr>
            </a:pPr>
            <a:r>
              <a:rPr lang="en-US" dirty="0"/>
              <a:t>LSTM: vanilla, 3.8M params</a:t>
            </a:r>
            <a:endParaRPr lang="en-US" dirty="0">
              <a:ea typeface="Calibri"/>
              <a:cs typeface="Calibri"/>
            </a:endParaRPr>
          </a:p>
          <a:p>
            <a:pPr marL="1200150" lvl="1" indent="-285750">
              <a:buFont typeface="Calibri"/>
              <a:buChar char="-"/>
              <a:defRPr sz="1700">
                <a:solidFill>
                  <a:srgbClr val="808080"/>
                </a:solidFill>
              </a:defRPr>
            </a:pPr>
            <a:r>
              <a:rPr lang="en-US" dirty="0"/>
              <a:t> </a:t>
            </a:r>
            <a:r>
              <a:rPr dirty="0"/>
              <a:t> </a:t>
            </a:r>
            <a:r>
              <a:rPr lang="en-US" dirty="0">
                <a:ea typeface="+mn-lt"/>
                <a:cs typeface="+mn-lt"/>
              </a:rPr>
              <a:t>2-layer LSTM, embedding dim </a:t>
            </a:r>
            <a:r>
              <a:rPr lang="en-US" b="1" dirty="0">
                <a:ea typeface="+mn-lt"/>
                <a:cs typeface="+mn-lt"/>
              </a:rPr>
              <a:t>256</a:t>
            </a:r>
            <a:r>
              <a:rPr lang="en-US" dirty="0">
                <a:ea typeface="+mn-lt"/>
                <a:cs typeface="+mn-lt"/>
              </a:rPr>
              <a:t>, hidden </a:t>
            </a:r>
            <a:r>
              <a:rPr lang="en-US" b="1" dirty="0">
                <a:ea typeface="+mn-lt"/>
                <a:cs typeface="+mn-lt"/>
              </a:rPr>
              <a:t>512</a:t>
            </a:r>
            <a:r>
              <a:rPr lang="en-US" dirty="0">
                <a:ea typeface="+mn-lt"/>
                <a:cs typeface="+mn-lt"/>
              </a:rPr>
              <a:t>, dropout </a:t>
            </a:r>
            <a:r>
              <a:rPr lang="en-US" b="1" dirty="0">
                <a:ea typeface="+mn-lt"/>
                <a:cs typeface="+mn-lt"/>
              </a:rPr>
              <a:t>0.2</a:t>
            </a:r>
            <a:r>
              <a:rPr lang="en-US" dirty="0">
                <a:ea typeface="+mn-lt"/>
                <a:cs typeface="+mn-lt"/>
              </a:rPr>
              <a:t>, linear head to vocab; Training: </a:t>
            </a:r>
            <a:r>
              <a:rPr lang="en-US" b="1" dirty="0">
                <a:ea typeface="+mn-lt"/>
                <a:cs typeface="+mn-lt"/>
              </a:rPr>
              <a:t>20 epochs</a:t>
            </a:r>
            <a:r>
              <a:rPr lang="en-US" dirty="0">
                <a:ea typeface="+mn-lt"/>
                <a:cs typeface="+mn-lt"/>
              </a:rPr>
              <a:t>, batch </a:t>
            </a:r>
            <a:r>
              <a:rPr lang="en-US" b="1" dirty="0">
                <a:ea typeface="+mn-lt"/>
                <a:cs typeface="+mn-lt"/>
              </a:rPr>
              <a:t>256</a:t>
            </a:r>
            <a:r>
              <a:rPr lang="en-US" dirty="0">
                <a:ea typeface="+mn-lt"/>
                <a:cs typeface="+mn-lt"/>
              </a:rPr>
              <a:t>, </a:t>
            </a:r>
            <a:r>
              <a:rPr lang="en-US" dirty="0" err="1">
                <a:ea typeface="+mn-lt"/>
                <a:cs typeface="+mn-lt"/>
              </a:rPr>
              <a:t>AdamW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b="1" dirty="0" err="1">
                <a:ea typeface="+mn-lt"/>
                <a:cs typeface="+mn-lt"/>
              </a:rPr>
              <a:t>lr</a:t>
            </a:r>
            <a:r>
              <a:rPr lang="en-US" b="1" dirty="0">
                <a:ea typeface="+mn-lt"/>
                <a:cs typeface="+mn-lt"/>
              </a:rPr>
              <a:t> 2e-3</a:t>
            </a:r>
            <a:r>
              <a:rPr lang="en-US" dirty="0">
                <a:ea typeface="+mn-lt"/>
                <a:cs typeface="+mn-lt"/>
              </a:rPr>
              <a:t> </a:t>
            </a:r>
            <a:r>
              <a:rPr lang="en-US" dirty="0" err="1">
                <a:ea typeface="+mn-lt"/>
                <a:cs typeface="+mn-lt"/>
              </a:rPr>
              <a:t>OneCycle</a:t>
            </a:r>
            <a:r>
              <a:rPr lang="en-US" dirty="0">
                <a:ea typeface="+mn-lt"/>
                <a:cs typeface="+mn-lt"/>
              </a:rPr>
              <a:t> (</a:t>
            </a:r>
            <a:r>
              <a:rPr lang="en-US" dirty="0" err="1">
                <a:ea typeface="+mn-lt"/>
                <a:cs typeface="+mn-lt"/>
              </a:rPr>
              <a:t>pct_start</a:t>
            </a:r>
            <a:r>
              <a:rPr lang="en-US" dirty="0">
                <a:ea typeface="+mn-lt"/>
                <a:cs typeface="+mn-lt"/>
              </a:rPr>
              <a:t> 0.06), weight decay 0.01, grad-clip 1.</a:t>
            </a:r>
          </a:p>
          <a:p>
            <a:pPr marL="800100" indent="-342900">
              <a:buFont typeface="Calibri"/>
              <a:buChar char="-"/>
              <a:defRPr sz="1700">
                <a:solidFill>
                  <a:srgbClr val="808080"/>
                </a:solidFill>
              </a:defRPr>
            </a:pPr>
            <a:r>
              <a:rPr lang="en-US" dirty="0">
                <a:ea typeface="+mn-lt"/>
                <a:cs typeface="+mn-lt"/>
              </a:rPr>
              <a:t>GPTs</a:t>
            </a:r>
            <a:r>
              <a:rPr lang="en-US" dirty="0">
                <a:ea typeface="Calibri"/>
                <a:cs typeface="Calibri"/>
              </a:rPr>
              <a:t>: vanilla 8-120M params</a:t>
            </a:r>
          </a:p>
          <a:p>
            <a:pPr marL="1200150" lvl="1" indent="-285750">
              <a:buFont typeface="Calibri"/>
              <a:buChar char="-"/>
              <a:defRPr sz="1700">
                <a:solidFill>
                  <a:srgbClr val="808080"/>
                </a:solidFill>
              </a:defRPr>
            </a:pPr>
            <a:r>
              <a:rPr lang="en-US" dirty="0">
                <a:ea typeface="+mn-lt"/>
                <a:cs typeface="+mn-lt"/>
              </a:rPr>
              <a:t>768 hidden dimension, 16 layers, 12 heads, feedforward size 3072 </a:t>
            </a:r>
            <a:endParaRPr lang="en-US" dirty="0">
              <a:ea typeface="Calibri"/>
              <a:cs typeface="Calibri"/>
            </a:endParaRPr>
          </a:p>
          <a:p>
            <a:pPr marL="742950" lvl="1" indent="-285750">
              <a:buFont typeface="Calibri"/>
              <a:buChar char="-"/>
              <a:defRPr sz="1700">
                <a:solidFill>
                  <a:srgbClr val="808080"/>
                </a:solidFill>
              </a:defRPr>
            </a:pPr>
            <a:r>
              <a:rPr lang="en-US" dirty="0">
                <a:ea typeface="Calibri"/>
                <a:cs typeface="Calibri"/>
              </a:rPr>
              <a:t>CDDDs: seq2seq according to winter et al 25M params</a:t>
            </a:r>
          </a:p>
          <a:p>
            <a:pPr marL="1200150" lvl="2" indent="-285750">
              <a:buFont typeface="Calibri"/>
              <a:buChar char="-"/>
              <a:defRPr sz="1700">
                <a:solidFill>
                  <a:srgbClr val="808080"/>
                </a:solidFill>
              </a:defRPr>
            </a:pPr>
            <a:r>
              <a:rPr lang="en-US" dirty="0" err="1">
                <a:ea typeface="+mn-lt"/>
                <a:cs typeface="+mn-lt"/>
              </a:rPr>
              <a:t>RoBERTa</a:t>
            </a:r>
            <a:r>
              <a:rPr lang="en-US" dirty="0">
                <a:ea typeface="+mn-lt"/>
                <a:cs typeface="+mn-lt"/>
              </a:rPr>
              <a:t>-style encoder (hidden 384, 6 layers, 6 heads) paired with a 4-layer Transformer decoder</a:t>
            </a:r>
            <a:endParaRPr lang="en-US" dirty="0">
              <a:ea typeface="Calibri"/>
              <a:cs typeface="Calibri"/>
            </a:endParaRPr>
          </a:p>
          <a:p>
            <a:pPr lvl="1">
              <a:defRPr sz="1700">
                <a:solidFill>
                  <a:srgbClr val="808080"/>
                </a:solidFill>
              </a:defRPr>
            </a:pPr>
            <a:r>
              <a:rPr lang="en-US" dirty="0">
                <a:ea typeface="Calibri"/>
                <a:cs typeface="Calibri"/>
              </a:rPr>
              <a:t>Corpus: </a:t>
            </a:r>
            <a:r>
              <a:rPr lang="en-US" b="1" dirty="0" err="1">
                <a:ea typeface="Calibri"/>
                <a:cs typeface="Calibri"/>
              </a:rPr>
              <a:t>ChEMBL</a:t>
            </a:r>
            <a:r>
              <a:rPr lang="en-US" b="1" dirty="0">
                <a:ea typeface="Calibri"/>
                <a:cs typeface="Calibri"/>
              </a:rPr>
              <a:t> </a:t>
            </a:r>
            <a:r>
              <a:rPr lang="en-US" dirty="0">
                <a:ea typeface="Calibri"/>
                <a:cs typeface="Calibri"/>
              </a:rPr>
              <a:t>unless otherwise noted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2F41E-EF0F-5D4E-4E27-6D89BD5EC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5807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468880"/>
            <a:ext cx="1069848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800" i="1">
                <a:solidFill>
                  <a:srgbClr val="808080"/>
                </a:solidFill>
              </a:defRPr>
            </a:pPr>
            <a:r>
              <a:rPr dirty="0"/>
              <a:t>Part </a:t>
            </a:r>
            <a:r>
              <a:rPr lang="en-US" dirty="0"/>
              <a:t>1: 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01752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1F6F96"/>
                </a:solidFill>
              </a:defRPr>
            </a:pPr>
            <a:r>
              <a:t>BLINCS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4DFBABC-1109-5CCE-D4B6-CE7707407C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How BLINCS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8521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Breadth-first traversal of the molecular graph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one token per atom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degree sequence encodes topology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ring closures written as %n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pip install blincs   ·   github.com/dehaenw/blincs</a:t>
            </a:r>
          </a:p>
        </p:txBody>
      </p:sp>
      <p:pic>
        <p:nvPicPr>
          <p:cNvPr id="4" name="Picture 3" descr="anim_blincs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371600"/>
            <a:ext cx="4206240" cy="53329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3680" y="6557497"/>
            <a:ext cx="42062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808080"/>
                </a:solidFill>
              </a:defRPr>
            </a:pPr>
            <a:r>
              <a:t>BFS build-up: fills breadth-first, not depth-first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EAACD-D890-94C6-8EE0-287B3CC9B1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Theoretical properties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8521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Locality: median max bond-span 5 tokens vs 34 (SMILES)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Near-optimal graph bandwidth ≈ Cuthill–McKee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BFS 4.3  ≈  RCM 4.3  ≪  SMILES-DFS 20.4  &lt;  random 24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Advantage SCALES: flat with molecule size (SMILES grows ~linearly)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Cost: %n markers = cyclomatic number (same as SMILES rings)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Trade-off: BFS reorders globally → less string smoothness</a:t>
            </a:r>
          </a:p>
        </p:txBody>
      </p:sp>
      <p:pic>
        <p:nvPicPr>
          <p:cNvPr id="4" name="Picture 3" descr="ordering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62" y="1930"/>
            <a:ext cx="11293376" cy="396348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0C229-1A96-6283-3C7A-2AC0ADA8D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11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9AD3F4-357B-570C-68AD-45DFCBE90AC9}"/>
              </a:ext>
            </a:extLst>
          </p:cNvPr>
          <p:cNvSpPr/>
          <p:nvPr/>
        </p:nvSpPr>
        <p:spPr>
          <a:xfrm>
            <a:off x="6487610" y="-529543"/>
            <a:ext cx="7241892" cy="914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98C57D5-6656-EDB4-76F8-114E201DF466}"/>
              </a:ext>
            </a:extLst>
          </p:cNvPr>
          <p:cNvSpPr txBox="1"/>
          <p:nvPr/>
        </p:nvSpPr>
        <p:spPr>
          <a:xfrm>
            <a:off x="11719367" y="892215"/>
            <a:ext cx="1716912" cy="646331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 rtl="0"/>
            <a:r>
              <a:rPr lang="en-US" sz="1800" b="0" i="0" u="none" strike="noStrike" baseline="0">
                <a:solidFill>
                  <a:srgbClr val="FFFFFF"/>
                </a:solidFill>
                <a:latin typeface="Calibri"/>
              </a:rPr>
              <a:t>​</a:t>
            </a:r>
          </a:p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95F57E4-CACF-896B-D153-3FCAA740DEE8}"/>
              </a:ext>
            </a:extLst>
          </p:cNvPr>
          <p:cNvSpPr/>
          <p:nvPr/>
        </p:nvSpPr>
        <p:spPr>
          <a:xfrm>
            <a:off x="11918064" y="319268"/>
            <a:ext cx="1165185" cy="3586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Distribution learning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852160" cy="215443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Round-trip coverage 99.998% (</a:t>
            </a:r>
            <a:r>
              <a:rPr dirty="0" err="1"/>
              <a:t>ChEMBL</a:t>
            </a:r>
            <a:r>
              <a:rPr dirty="0"/>
              <a:t>)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AR LSTM: near-parity, both strong</a:t>
            </a:r>
            <a:endParaRPr dirty="0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validity 0.91 vs 0.92, FCD 1.0 vs 0.9, ~100% unique/novel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Masked-diffusion (GDLM): weak for both, BLINCS </a:t>
            </a:r>
            <a:r>
              <a:rPr lang="en-US" dirty="0"/>
              <a:t>higher validity</a:t>
            </a:r>
            <a:endParaRPr dirty="0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0.48 vs 0.27</a:t>
            </a:r>
            <a:r>
              <a:rPr lang="en-US" dirty="0"/>
              <a:t>:</a:t>
            </a:r>
            <a:r>
              <a:rPr dirty="0"/>
              <a:t> locality easier to fill non-autoregressively</a:t>
            </a:r>
            <a:endParaRPr dirty="0">
              <a:ea typeface="Calibri"/>
              <a:cs typeface="Calibri"/>
            </a:endParaRPr>
          </a:p>
        </p:txBody>
      </p:sp>
      <p:pic>
        <p:nvPicPr>
          <p:cNvPr id="4" name="Picture 3" descr="distlearn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371600"/>
            <a:ext cx="5212080" cy="26060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3680" y="3997640"/>
            <a:ext cx="521208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808080"/>
                </a:solidFill>
              </a:defRPr>
            </a:pPr>
            <a:r>
              <a:t>validity/uniqueness/novelty; FCD above each group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B85A603-1A3C-314E-EAC7-4913CABF26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rPr dirty="0"/>
              <a:t>Performance</a:t>
            </a:r>
            <a:r>
              <a:rPr lang="en-US" dirty="0"/>
              <a:t>:</a:t>
            </a:r>
            <a:r>
              <a:rPr dirty="0"/>
              <a:t> OCELOT &amp; FANG (MLM, LSTM)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852160" cy="24622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SMILES ≥ BLINCS, small stable gap (~0.01 R²)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holds 115k → 2M pretraining; does not close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Fine-tuning erases the gap (tie): SMILES 0.525 ≈ BLINCS 0.523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Structural locality is real but doesn't beat SMILES downstream</a:t>
            </a:r>
            <a:endParaRPr dirty="0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No learned embedding beats ECFP on LGBM</a:t>
            </a:r>
            <a:endParaRPr dirty="0">
              <a:ea typeface="Calibri"/>
              <a:cs typeface="Calibri"/>
            </a:endParaRPr>
          </a:p>
        </p:txBody>
      </p:sp>
      <p:pic>
        <p:nvPicPr>
          <p:cNvPr id="4" name="Picture 3" descr="scaling_ocel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371600"/>
            <a:ext cx="4937760" cy="329184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3680" y="4683440"/>
            <a:ext cx="4937760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100" i="1">
                <a:solidFill>
                  <a:srgbClr val="808080"/>
                </a:solidFill>
              </a:defRPr>
            </a:pPr>
            <a:r>
              <a:rPr lang="en-US" dirty="0"/>
              <a:t>OCELOT</a:t>
            </a:r>
            <a:r>
              <a:rPr dirty="0"/>
              <a:t> R² vs pretraining size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A58C69-2C65-4B40-15C7-A5D48B62A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468880"/>
            <a:ext cx="1069848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800" i="1">
                <a:solidFill>
                  <a:srgbClr val="808080"/>
                </a:solidFill>
              </a:defRPr>
            </a:pPr>
            <a:r>
              <a:rPr dirty="0"/>
              <a:t>Part 2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1F6F96"/>
                </a:solidFill>
              </a:defRPr>
            </a:pPr>
            <a:r>
              <a:t>IUPAC names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9FB4F-424D-AD8E-C585-792E162C7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How 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852160" cy="281615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Systematic IUPAC name AS the line notation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names generated with </a:t>
            </a:r>
            <a:r>
              <a:rPr lang="en-US" dirty="0" err="1"/>
              <a:t>Openclatura</a:t>
            </a:r>
            <a:endParaRPr dirty="0" err="1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Human-readable; morpheme structure carries chemistry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lang="en-US" dirty="0">
                <a:ea typeface="Calibri"/>
                <a:cs typeface="Calibri"/>
              </a:rPr>
              <a:t>- But string similarity and molecular similarity less correlated: consider n1ccccc1 to c1ccccc1 versus Pyridine to benzene 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endParaRPr lang="en-US" dirty="0">
              <a:ea typeface="Calibri"/>
              <a:cs typeface="Calibri"/>
            </a:endParaRPr>
          </a:p>
        </p:txBody>
      </p:sp>
      <p:pic>
        <p:nvPicPr>
          <p:cNvPr id="4" name="Picture 3" descr="anim_iupac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371600"/>
            <a:ext cx="4389120" cy="55647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3680" y="6538843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808080"/>
                </a:solidFill>
              </a:defRPr>
            </a:pPr>
            <a:r>
              <a:t>name → molecule, morpheme by morpheme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8F5FCD-003D-448F-7719-5737EF7F3E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Tokenization tricks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85216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Morpheme tokenization (greedy longest-match lexicon)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meth / benzo / carboxylic / -oate …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t>- Forward and BACKWARD tokenization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t>  · backward → parent scaffold first, suffix-driven</a:t>
            </a:r>
          </a:p>
        </p:txBody>
      </p:sp>
      <p:pic>
        <p:nvPicPr>
          <p:cNvPr id="4" name="Picture 3" descr="anim_iupac_backward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0" y="1371600"/>
            <a:ext cx="4389120" cy="556477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583680" y="6956377"/>
            <a:ext cx="438912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100" i="1">
                <a:solidFill>
                  <a:srgbClr val="808080"/>
                </a:solidFill>
              </a:defRPr>
            </a:pPr>
            <a:r>
              <a:t>backward: name fills right-to-left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5609B0-0937-0D2F-1E23-78D9F13E4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16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30B9D5B-E212-FE62-60D0-DFCD527911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822" y="3569792"/>
            <a:ext cx="6896583" cy="2968973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Distribution learning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EBCD84-56E6-590B-C506-9BC47E5130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17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1010559-F9F3-C453-477C-B8F0FD4D4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1975" y="1592248"/>
            <a:ext cx="7755038" cy="419436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Suffix-first completion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1064240" cy="11233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Novel capacity: condition on the suffix, generate the rest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'… -</a:t>
            </a:r>
            <a:r>
              <a:rPr dirty="0" err="1"/>
              <a:t>oic</a:t>
            </a:r>
            <a:r>
              <a:rPr dirty="0"/>
              <a:t> acid'  →  fill scaffold to match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Not expressible in SMILES (prefix-only grammar)</a:t>
            </a:r>
            <a:endParaRPr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13938B-E671-949D-807D-EE3C911B0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18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B4A526-2318-119F-3DEE-9464101724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96599" y="2826151"/>
            <a:ext cx="6404144" cy="507357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5539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rPr dirty="0"/>
              <a:t>Performance</a:t>
            </a:r>
            <a:r>
              <a:rPr lang="en-US" dirty="0"/>
              <a:t>:</a:t>
            </a:r>
            <a:r>
              <a:rPr dirty="0"/>
              <a:t> OCELOT &amp; FANG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234440"/>
            <a:ext cx="11064240" cy="107721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</a:defRPr>
            </a:pPr>
            <a:r>
              <a:rPr dirty="0"/>
              <a:t>- IUPAC MLM (morpheme) trails SMILES MLM</a:t>
            </a:r>
            <a:r>
              <a:rPr lang="en-US" dirty="0"/>
              <a:t>; </a:t>
            </a:r>
            <a:r>
              <a:rPr dirty="0"/>
              <a:t>OCELOT 0.42 vs 0.49, Fang 0.26 vs 0.33</a:t>
            </a:r>
          </a:p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</a:defRPr>
            </a:pPr>
            <a:r>
              <a:rPr dirty="0"/>
              <a:t>- CDDD (SMILES→IUPAC translation) competitive; classic CDDD best learned on Fang (0.36)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1800">
                <a:solidFill>
                  <a:srgbClr val="222222"/>
                </a:solidFill>
              </a:defRPr>
            </a:pPr>
            <a:r>
              <a:rPr dirty="0"/>
              <a:t>- Classical features </a:t>
            </a:r>
            <a:r>
              <a:rPr lang="en-US" dirty="0"/>
              <a:t>are the winner</a:t>
            </a:r>
            <a:r>
              <a:rPr dirty="0"/>
              <a:t> (</a:t>
            </a:r>
            <a:r>
              <a:rPr dirty="0" err="1"/>
              <a:t>RDKit</a:t>
            </a:r>
            <a:r>
              <a:rPr dirty="0"/>
              <a:t> </a:t>
            </a:r>
            <a:r>
              <a:rPr dirty="0" err="1"/>
              <a:t>descs</a:t>
            </a:r>
            <a:r>
              <a:rPr dirty="0"/>
              <a:t>, ECFP counts)</a:t>
            </a:r>
            <a:endParaRPr dirty="0">
              <a:ea typeface="Calibri"/>
              <a:cs typeface="Calibri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368" y="2880360"/>
            <a:ext cx="5543224" cy="258683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03808" y="2880360"/>
            <a:ext cx="5543224" cy="2586838"/>
          </a:xfrm>
          <a:prstGeom prst="rect">
            <a:avLst/>
          </a:prstGeom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2BAC5D-3CDB-09E6-6B02-3FA3A973C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468880"/>
            <a:ext cx="1069848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800" i="1">
                <a:solidFill>
                  <a:srgbClr val="808080"/>
                </a:solidFill>
              </a:defRPr>
            </a:pPr>
            <a:r>
              <a:rPr dirty="0"/>
              <a:t>Part 3</a:t>
            </a:r>
            <a:r>
              <a:rPr lang="en-US" dirty="0"/>
              <a:t>: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731520" y="3017520"/>
            <a:ext cx="10698480" cy="1280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1F6F96"/>
                </a:solidFill>
              </a:defRPr>
            </a:pPr>
            <a:r>
              <a:t>WLN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6E25ED-52B5-1F47-E496-44767A40D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It fails to represent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1064240" cy="18928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</a:t>
            </a:r>
            <a:r>
              <a:rPr dirty="0" err="1"/>
              <a:t>Wiswesser</a:t>
            </a:r>
            <a:r>
              <a:rPr dirty="0"/>
              <a:t> Line Notation</a:t>
            </a:r>
            <a:r>
              <a:rPr lang="en-US" dirty="0"/>
              <a:t>:</a:t>
            </a:r>
            <a:r>
              <a:rPr dirty="0"/>
              <a:t> the shortest notation (mean 25 chars)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SMILES→WLN coverage only ~60% (40% fail)</a:t>
            </a:r>
            <a:endParaRPr dirty="0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</a:t>
            </a:r>
            <a:r>
              <a:rPr dirty="0" err="1"/>
              <a:t>ChEMBL</a:t>
            </a:r>
            <a:r>
              <a:rPr dirty="0"/>
              <a:t> 62%, OCELOT 59% vs ~100% for SMILES/BLINCS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Impractical as a CLM notation</a:t>
            </a:r>
            <a:r>
              <a:rPr lang="en-US" dirty="0"/>
              <a:t>:</a:t>
            </a:r>
            <a:r>
              <a:rPr dirty="0"/>
              <a:t> loses 40% of chemistry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cf. 'zombie cheminformatics</a:t>
            </a:r>
            <a:r>
              <a:rPr lang="en-US" dirty="0"/>
              <a:t>':</a:t>
            </a:r>
            <a:r>
              <a:rPr dirty="0"/>
              <a:t> revived legacy notation</a:t>
            </a:r>
            <a:endParaRPr dirty="0">
              <a:ea typeface="Calibri"/>
              <a:cs typeface="Calibri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48640" y="6400800"/>
            <a:ext cx="11064240" cy="24622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000" i="1">
                <a:solidFill>
                  <a:srgbClr val="808080"/>
                </a:solidFill>
              </a:defRPr>
            </a:pPr>
            <a:r>
              <a:rPr dirty="0"/>
              <a:t>Toolkit: </a:t>
            </a:r>
            <a:r>
              <a:rPr dirty="0" err="1"/>
              <a:t>wiswesser</a:t>
            </a:r>
            <a:r>
              <a:rPr dirty="0"/>
              <a:t> (github.com/</a:t>
            </a:r>
            <a:r>
              <a:rPr dirty="0" err="1"/>
              <a:t>Mblakey</a:t>
            </a:r>
            <a:r>
              <a:rPr dirty="0"/>
              <a:t>/</a:t>
            </a:r>
            <a:r>
              <a:rPr dirty="0" err="1"/>
              <a:t>wiswesser</a:t>
            </a:r>
            <a:r>
              <a:rPr dirty="0"/>
              <a:t>). 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AA6EE0-F28C-8651-C565-5FAFC8233A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21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46A919-15E5-F2BC-0B26-561617E69D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00941" y="2710405"/>
            <a:ext cx="4496346" cy="387751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1817941-4353-8677-6FAB-8ECF553BBA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0336" y="3258635"/>
            <a:ext cx="5102869" cy="3002907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It fails even where it works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1064240" cy="189282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On the ~60% it CAN encode, still behind:</a:t>
            </a: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n-gram FP + LGBM (OCELOT R²):</a:t>
            </a:r>
            <a:endParaRPr dirty="0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SMILES 0.604  &gt;  BLINCS 0.587  &gt;  ECFP4 0.562  &gt;  WLN 0.560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Linear probe: WLN embeddings poor (0.22)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Carries local info, but weaker and only for 60% of molecules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845A44-A076-2723-62E4-2901A1105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2468880"/>
            <a:ext cx="10698480" cy="369332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800" i="1">
                <a:solidFill>
                  <a:srgbClr val="808080"/>
                </a:solidFill>
              </a:defRPr>
            </a:pPr>
            <a:r>
              <a:rPr dirty="0"/>
              <a:t>Part 4</a:t>
            </a:r>
            <a:endParaRPr lang="en-US" dirty="0">
              <a:ea typeface="Calibri"/>
              <a:cs typeface="Calibri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31520" y="3017520"/>
            <a:ext cx="10698480" cy="76944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4400" b="1">
                <a:solidFill>
                  <a:srgbClr val="1F6F96"/>
                </a:solidFill>
              </a:defRPr>
            </a:pPr>
            <a:r>
              <a:rPr lang="en-US" dirty="0"/>
              <a:t>The punchline: n-grams</a:t>
            </a:r>
            <a:endParaRPr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006F401-AA66-1ECB-AF42-4251C97CD0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How much are CLMs actually learning?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5852160" cy="3447098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Non-learned baseline: hashed string n-gram fingerprint</a:t>
            </a: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just token n-gram counts, no training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n-gram FP + LGBM beats pretrained embeddings:</a:t>
            </a:r>
            <a:endParaRPr dirty="0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OCELOT: SMILES-</a:t>
            </a:r>
            <a:r>
              <a:rPr dirty="0" err="1"/>
              <a:t>ngram</a:t>
            </a:r>
            <a:r>
              <a:rPr dirty="0"/>
              <a:t> 0.594  &gt;  best 25M embedding 0.539</a:t>
            </a:r>
            <a:endParaRPr dirty="0">
              <a:ea typeface="Calibri"/>
              <a:cs typeface="Calibri"/>
            </a:endParaRPr>
          </a:p>
          <a:p>
            <a:pPr lvl="1">
              <a:spcAft>
                <a:spcPts val="600"/>
              </a:spcAft>
              <a:defRPr sz="1700">
                <a:solidFill>
                  <a:srgbClr val="808080"/>
                </a:solidFill>
              </a:defRPr>
            </a:pPr>
            <a:r>
              <a:rPr dirty="0"/>
              <a:t>  · FANG: char/atom n-grams beat ECFP4; BPE hurts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→ </a:t>
            </a:r>
            <a:r>
              <a:rPr b="1" dirty="0"/>
              <a:t>small CLMs mostly capture local substring statistics</a:t>
            </a:r>
            <a:endParaRPr b="1"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Precedent: LINGO (Vidal et al., 2005)</a:t>
            </a:r>
            <a:endParaRPr dirty="0">
              <a:ea typeface="Calibri"/>
              <a:cs typeface="Calibri"/>
            </a:endParaRPr>
          </a:p>
        </p:txBody>
      </p:sp>
      <p:pic>
        <p:nvPicPr>
          <p:cNvPr id="4" name="Picture 3" descr="ngram_ocelo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6086" y="870031"/>
            <a:ext cx="10908752" cy="39552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448642" y="5105695"/>
            <a:ext cx="4754880" cy="261610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defRPr sz="1100" i="1">
                <a:solidFill>
                  <a:srgbClr val="808080"/>
                </a:solidFill>
              </a:defRPr>
            </a:pPr>
            <a:r>
              <a:rPr lang="en-US" dirty="0"/>
              <a:t>n-gram</a:t>
            </a:r>
            <a:r>
              <a:rPr dirty="0"/>
              <a:t> FP vs learned embeddings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3E06A-4EBF-2CF7-317B-18BD4C4EA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24</a:t>
            </a:fld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5C55DD-2159-41C8-DA85-8FB377028BA4}"/>
              </a:ext>
            </a:extLst>
          </p:cNvPr>
          <p:cNvSpPr/>
          <p:nvPr/>
        </p:nvSpPr>
        <p:spPr>
          <a:xfrm>
            <a:off x="6902370" y="242103"/>
            <a:ext cx="7241892" cy="91439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82B5E5-7543-C256-581E-23088DA02CFD}"/>
              </a:ext>
            </a:extLst>
          </p:cNvPr>
          <p:cNvSpPr/>
          <p:nvPr/>
        </p:nvSpPr>
        <p:spPr>
          <a:xfrm>
            <a:off x="11696215" y="1235598"/>
            <a:ext cx="1165185" cy="358622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48640" y="320040"/>
            <a:ext cx="1106424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000" b="1">
                <a:solidFill>
                  <a:srgbClr val="222222"/>
                </a:solidFill>
              </a:defRPr>
            </a:pPr>
            <a:r>
              <a:t>Conclusion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371600"/>
            <a:ext cx="11064240" cy="232371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Notation shapes the </a:t>
            </a:r>
            <a:r>
              <a:rPr lang="en-US" dirty="0"/>
              <a:t>representation</a:t>
            </a:r>
          </a:p>
          <a:p>
            <a:pPr marL="342900" indent="-342900">
              <a:spcAft>
                <a:spcPts val="600"/>
              </a:spcAft>
              <a:buFont typeface="Calibri"/>
              <a:buChar char="-"/>
              <a:defRPr sz="2000">
                <a:solidFill>
                  <a:srgbClr val="222222"/>
                </a:solidFill>
              </a:defRPr>
            </a:pPr>
            <a:r>
              <a:rPr lang="en-US" dirty="0"/>
              <a:t>traversal</a:t>
            </a:r>
            <a:r>
              <a:rPr dirty="0"/>
              <a:t> &amp; tokenization matter</a:t>
            </a:r>
            <a:r>
              <a:rPr lang="en-US" dirty="0"/>
              <a:t>!!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BLINCS: provably near-optimal locality; competitive, not better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IUPAC: novel capacities (suffix-first) SMILES can't express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WLN: cautionary failure</a:t>
            </a:r>
            <a:r>
              <a:rPr lang="en-US" dirty="0"/>
              <a:t>;</a:t>
            </a:r>
            <a:r>
              <a:rPr dirty="0"/>
              <a:t> coverage and performance</a:t>
            </a:r>
            <a:endParaRPr dirty="0">
              <a:ea typeface="Calibri"/>
              <a:cs typeface="Calibri"/>
            </a:endParaRPr>
          </a:p>
          <a:p>
            <a:pPr>
              <a:spcAft>
                <a:spcPts val="600"/>
              </a:spcAft>
              <a:defRPr sz="2000">
                <a:solidFill>
                  <a:srgbClr val="222222"/>
                </a:solidFill>
              </a:defRPr>
            </a:pPr>
            <a:r>
              <a:rPr dirty="0"/>
              <a:t>- n-grams: </a:t>
            </a:r>
            <a:r>
              <a:rPr lang="en-US" dirty="0"/>
              <a:t>better than learned: small</a:t>
            </a:r>
            <a:r>
              <a:rPr dirty="0"/>
              <a:t> CLMs learn mostly local string stats</a:t>
            </a:r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3E5A3-C150-BD23-F568-8B6409B2A8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A69AA5-DE43-8B8A-94D9-3847B5CB9A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Acknowledgment slide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CE63C1-99D1-B58F-0ECC-742C2F1ABC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Support from my funders</a:t>
            </a:r>
          </a:p>
          <a:p>
            <a:pPr lvl="1">
              <a:buFont typeface="Courier New,monospace"/>
              <a:buChar char="o"/>
            </a:pPr>
            <a:r>
              <a:rPr lang="en-US" sz="1100" dirty="0">
                <a:ea typeface="+mn-lt"/>
                <a:cs typeface="+mn-lt"/>
              </a:rPr>
              <a:t>WD was supported by the Ministry of Education, Youth and Sports of the Czech Republic – National Infrastructure for Chemical Biology (CZ-OPENSCREEN, LM2023052). W.D. was supported by the Ministry of Education, Youth and Sports of the Czech Republic by the project “New Technologies for Translational Research in Pharmaceutical Sciences/NETPHARM”, project ID CZ.02.01.01/00/22_008/0004607, </a:t>
            </a:r>
            <a:r>
              <a:rPr lang="en-US" sz="1100" dirty="0" err="1">
                <a:ea typeface="+mn-lt"/>
                <a:cs typeface="+mn-lt"/>
              </a:rPr>
              <a:t>cofunded</a:t>
            </a:r>
            <a:r>
              <a:rPr lang="en-US" sz="1100" dirty="0">
                <a:ea typeface="+mn-lt"/>
                <a:cs typeface="+mn-lt"/>
              </a:rPr>
              <a:t> by the European Union. Computational resources were provided by the e-INFRA CZ project (ID:90254), supported by the Ministry of Education, Youth and Sports of the Czech Republic.</a:t>
            </a:r>
          </a:p>
          <a:p>
            <a:r>
              <a:rPr lang="en-US" dirty="0">
                <a:ea typeface="+mn-lt"/>
                <a:cs typeface="+mn-lt"/>
              </a:rPr>
              <a:t>Ing. Jozef Fülöp</a:t>
            </a:r>
          </a:p>
          <a:p>
            <a:pPr marL="0" indent="0">
              <a:buNone/>
            </a:pPr>
            <a:endParaRPr lang="en-US">
              <a:ea typeface="Calibri"/>
              <a:cs typeface="Calibri"/>
            </a:endParaRPr>
          </a:p>
        </p:txBody>
      </p:sp>
      <p:pic>
        <p:nvPicPr>
          <p:cNvPr id="5" name="Picture 4" descr="A logo with text on it&#10;&#10;AI-generated content may be incorrect.">
            <a:extLst>
              <a:ext uri="{FF2B5EF4-FFF2-40B4-BE49-F238E27FC236}">
                <a16:creationId xmlns:a16="http://schemas.microsoft.com/office/drawing/2014/main" id="{F86B0C36-533D-56D2-F5A9-61387CA3C7C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571"/>
          <a:stretch>
            <a:fillRect/>
          </a:stretch>
        </p:blipFill>
        <p:spPr>
          <a:xfrm>
            <a:off x="400230" y="5840893"/>
            <a:ext cx="7552785" cy="783136"/>
          </a:xfrm>
          <a:prstGeom prst="rect">
            <a:avLst/>
          </a:prstGeom>
        </p:spPr>
      </p:pic>
      <p:pic>
        <p:nvPicPr>
          <p:cNvPr id="7" name="Picture 6" descr="Národní infrastruktura chemické biologie – Velké výzkumné infrastruktury ČR">
            <a:extLst>
              <a:ext uri="{FF2B5EF4-FFF2-40B4-BE49-F238E27FC236}">
                <a16:creationId xmlns:a16="http://schemas.microsoft.com/office/drawing/2014/main" id="{6BCE2D50-5E0C-E853-F0F6-1AB4A62B8C0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06" b="2500"/>
          <a:stretch>
            <a:fillRect/>
          </a:stretch>
        </p:blipFill>
        <p:spPr>
          <a:xfrm>
            <a:off x="8729752" y="5841431"/>
            <a:ext cx="3459499" cy="83967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8D2394-EECC-74B8-DA1F-D5EC56D96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5009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Office PowerPoint</Application>
  <PresentationFormat>Widescreen</PresentationFormat>
  <Paragraphs>0</Paragraphs>
  <Slides>26</Slides>
  <Notes>20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Acknowledgment slide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310</cp:revision>
  <dcterms:created xsi:type="dcterms:W3CDTF">2013-01-27T09:14:16Z</dcterms:created>
  <dcterms:modified xsi:type="dcterms:W3CDTF">2026-09-07T08:19:50Z</dcterms:modified>
  <cp:category/>
</cp:coreProperties>
</file>