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showGuides="1">
      <p:cViewPr varScale="1">
        <p:scale>
          <a:sx n="93" d="100"/>
          <a:sy n="93" d="100"/>
        </p:scale>
        <p:origin x="1110"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Assume the audience already uses coding agents. Frame the talk as a practical question about where cheminformatics work goes next, rather than an argument for adopting AI.</a:t>
            </a:r>
          </a:p>
          <a:p>
            <a:endParaRPr/>
          </a:p>
          <a:p>
            <a:r>
              <a:t>**Evidence / source:** [Living philosophy](philosophy.md), “The position” and “Form of the talk.”</a:t>
            </a:r>
          </a:p>
          <a:p>
            <a:endParaRPr/>
          </a:p>
          <a:p>
            <a:r>
              <a:t>**Provisional visual role:** A restrained elephant motif or large negative-space silhouette. It sets tone; it does not explain the argument yet.</a:t>
            </a:r>
          </a:p>
          <a:p>
            <a:endParaRPr/>
          </a:p>
          <a:p>
            <a:r>
              <a:t>Content source: /home/hitesit/Documents/Slide Factory/projects/agentic-harness-cheminformatics/.scratch/agentic-harness-cheminformatics/outline-prototype.md</a:t>
            </a:r>
          </a:p>
          <a:p>
            <a:r>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Keep the provocation quiet. Code still matters; the practical change is that a person's reading capacity cannot keep pace with unlimited generated implementation. The conceptual figure compares abundant implementation capacity with a fixed human review capacity; it is an explanatory model, not an economic measurement. Use delegation as the analogy: a manager sets expectations, tools, constraints, and review points so an employee can deliver meaningful work without the manager checking every line. Domain knowledge helps select useful problems and connect fields; this is a position about where value moves, not a universal claim about agent productivity.</a:t>
            </a:r>
          </a:p>
          <a:p>
            <a:endParaRPr/>
          </a:p>
          <a:p>
            <a:r>
              <a:t>**Evidence / source:** [Living philosophy](philosophy.md), “The position” and “The economics of narrow scientific software.”</a:t>
            </a:r>
          </a:p>
          <a:p>
            <a:endParaRPr/>
          </a:p>
          <a:p>
            <a:r>
              <a:t>**Provisional visual role:** Type 3 with the three blocks on the left and the R-generated conceptual capacity comparison on the right. The bars have no numeric axis or visible disclaimer; their conceptual status remains in speaker guidance.</a:t>
            </a:r>
          </a:p>
          <a:p>
            <a:endParaRPr/>
          </a:p>
          <a:p>
            <a:r>
              <a:t>Content source: /home/hitesit/Documents/Slide Factory/projects/agentic-harness-cheminformatics/.scratch/agentic-harness-cheminformatics/outline-prototype.md</a:t>
            </a:r>
          </a:p>
          <a:p>
            <a:r>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Present this as an operating pattern. Input and output schemas constrain what the agent receives and what it may return. They reduce ambiguity and make malformed output rejectable. A skill turns the method into an explicit procedure with the same steps, tools, paths, and checks each time; the model is not deterministic, but the workflow becomes as repeatable as possible. Logs and validation errors give the agent evidence for diagnosing and correcting a failed run. None of these controls establish that the chemistry is right. The next two slides show the hand-off: a database enforces structure, then a plot supports a separate scientific check.</a:t>
            </a:r>
          </a:p>
          <a:p>
            <a:endParaRPr dirty="0"/>
          </a:p>
          <a:p>
            <a:r>
              <a:rPr dirty="0"/>
              <a:t>**Evidence / source:** [Living philosophy](philosophy.md), “What makes a harness trustworthy.”</a:t>
            </a:r>
          </a:p>
          <a:p>
            <a:endParaRPr dirty="0"/>
          </a:p>
          <a:p>
            <a:r>
              <a:rPr dirty="0"/>
              <a:t>**Provisional visual role:** Type 3 with the four controls on the left and the R-generated alluvial on the right. The horizontal INPUT bar sits above the horizontal OUTPUT bar. All alternative paths start at the same point in the green input region. Grey paths converge on the green output region; three wine-red paths end at separate locations outside it on the bottom output bar. Wine red distinguishes off-target outputs from the coral-red execution-error branches at the side. The highlighted teal skill path retains its logs and errors. These paths illustrate possible routes, not measured frequencies or proof of scientific correctness. Ribbon count and width encode no quantity.</a:t>
            </a:r>
          </a:p>
          <a:p>
            <a:endParaRPr dirty="0"/>
          </a:p>
          <a:p>
            <a:r>
              <a:rPr dirty="0"/>
              <a:t>Content source: /home/hitesit/Documents/Slide Factory/projects/agentic-harness-cheminformatics/.scratch/agentic-harness-cheminformatics/outline-prototype.md</a:t>
            </a:r>
          </a:p>
          <a:p>
            <a:r>
              <a:rPr dirty="0"/>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FullEnum example without naming it on the slide. Processed analytical information crosses the SQL boundary as wet-lab `y`, chemical identities, descriptor tables, eligibility, and metadata; raw chromatographic peaks are not passed directly to the model. A user-designed JSONC schema then expresses a model recipe: descriptor families, chemical roles and sites, molecular representations or fingerprints, interpolation or held-out identity evaluation, runtime choices, and optional interpretation. The central `ML + SHAP` square compresses the agent-written modelling and interpretation protocol without exposing model internals. The output contract preserves predictions, metrics, provenance, audits, diagnostics, and interpretation for inspection. The smaller agent loop is an implementation/completeness loop: the agent runs the protocol, inspects whether required files, charts, metadata, and labels are visible, and corrects the implementation against the contracts. It does not judge whether a pattern is scientifically meaningful. The dominant `LLM SKILL` loop is human-triggered and returns `new experiment · same harness` to the input side; it carries the schemas, metadata expectations, files, tools, steps, and checks into the next requested modelling question. It does not choose that question, feed outputs into training automatically, rewrite itself, or certify the science. End at `accept · reject · redesign`: inspectable artifacts change the control surface, while the scientist remains responsible for the claim.</a:t>
            </a:r>
          </a:p>
          <a:p>
            <a:endParaRPr/>
          </a:p>
          <a:p>
            <a:r>
              <a:t>**Evidence / source:** [v6 source audit](slide-04-v6-source-research.md); [FullEnum input/output-shaping research](issues/16-research-fullenum-ml-input-output-shaping.md); [Living philosophy](philosophy.md), “FullEnum: input and output shaping.”</a:t>
            </a:r>
          </a:p>
          <a:p>
            <a:endParaRPr/>
          </a:p>
          <a:p>
            <a:r>
              <a:t>**Provisional visual role:** Type 5 — Workflow. Native Draw.io frames and supplied icons surround two source-backed triazolo charts: top-three descriptor SHAP from expanded-descriptor double-cold evaluation, and product-Morgan AnchorSHAP from interpolation evaluation. Four signed fragment means sit beside two full products with opposing R1/R2 sums. Fragment-region colors are model contributions, not atom SHAP or causal effects. The descriptor axis is cropped at −0.7 as requested; full rows remain in the portable snapshot. Minimal chart labels leave source and selection details in the [v6 README](../../images/slide-04-input-output-harness/v6/README.md). The dashed agent completeness loop remains separate from the scientist-triggered redesign loop.</a:t>
            </a:r>
          </a:p>
          <a:p>
            <a:endParaRPr/>
          </a:p>
          <a:p>
            <a:r>
              <a:t>**Acceptance render:** [Slide 4 Draw.io export](../../images/slide-04-input-output-harness/v6/input-output-harness-r03.drawio.png).</a:t>
            </a:r>
          </a:p>
          <a:p>
            <a:endParaRPr/>
          </a:p>
          <a:p>
            <a:r>
              <a:t>Content source: /home/hitesit/Documents/Slide Factory/projects/agentic-harness-cheminformatics/.scratch/agentic-harness-cheminformatics/outline-prototype.md</a:t>
            </a:r>
          </a:p>
          <a:p>
            <a:r>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upper panel simulates an inspectable agent failure: the MaxMin-labelled series is a second random seed stream. The histogram shapes differ slightly but both medians round to 0.76, so the expected directional signal is absent. The lower panel uses RDKit's real MaxMin selections, moving the median nearest-neighbour distance to 0.87. The point is that the scientist knows what directional signal this method should produce and can inspect the underlying data contract. The check applies only to this ChEMBL subset, molecular representation, and metric; it does not establish diversity in every chemically meaningful sense. The shared 0.60–1.00 view gives both panels the same comparison window without changing the data or statistics.</a:t>
            </a:r>
          </a:p>
          <a:p>
            <a:endParaRPr/>
          </a:p>
          <a:p>
            <a:r>
              <a:t>**Evidence / source:** [Scientific and visual check](issues/24-refine-slide-05-science-and-slide-03-paths.md); [Living philosophy](philosophy.md), “What makes a harness trustworthy.”</a:t>
            </a:r>
          </a:p>
          <a:p>
            <a:endParaRPr/>
          </a:p>
          <a:p>
            <a:r>
              <a:t>**Scientific check detail:** Each observation is the minimum fingerprint distance from one selected molecule to the other 95 molecules in its selected set. The same random reference appears in both panels. The chart pools 100 selections per series; observations overlap across repeats and are not independent experimental replicates. All data and full-data medians are retained. The displayed 0.60–1.00 interval hides 15.9% of the random reference and 16.6% of the second random stream, disclosed as about 16% in the caption. The pool is a fixed ChEMBL subset, not a representative survey of chemical space. A missing expected shift prompts investigation; a plausible shift does not establish that every part of the protocol is correct.</a:t>
            </a:r>
          </a:p>
          <a:p>
            <a:endParaRPr/>
          </a:p>
          <a:p>
            <a:r>
              <a:t>**Provisional visual role:** Type 3 mirrored, with two aligned R-generated charts stacked on the left and text on the right. Both panels overlay Random and RDKit MaxMin histograms on shared axes. `Simulated error: two random sets` compares two real random seed streams while mislabelling the second as MaxMin; a dashed grey outline keeps Random visible. `RDKit MaxMin: expected shift` shows the narrower, right-shifted MaxMin distribution. The compact 8 × 6.4-inch figure increases label size at slide scale; a 300-DPI PNG and vector SVG are provided. The chart exposes the output; the scientist makes the judgement.</a:t>
            </a:r>
          </a:p>
          <a:p>
            <a:endParaRPr/>
          </a:p>
          <a:p>
            <a:r>
              <a:t>Content source: /home/hitesit/Documents/Slide Factory/projects/agentic-harness-cheminformatics/.scratch/agentic-harness-cheminformatics/outline-prototype.md</a:t>
            </a:r>
          </a:p>
          <a:p>
            <a:r>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Describe the author's experience in third person. The graphical workflow in use did not fit complex chemistry cherry-picking and combinatorial layouts; in the author's experience it was a better fit for simpler dilution and serial workflows. OT2_CherryPick combines the CSV transfer operations and deck settings with a fixed Python template, so fixed inputs and that template produce the same software protocol deterministically. This determinism applies to software generation, not to the physical pipetting outcome. An agent can submit a CSV and use simulation diagnostics to revise inputs, but this describes an agent-mediated iteration pattern rather than an autonomous retry implementation. A human reviews the protocol before the robot runs. This is a personal account of one workflow gap, not a claim about every current Protocol Designer workflow or about vendor priorities; the current official documentation also includes CSV-driven </a:t>
            </a:r>
            <a:r>
              <a:rPr dirty="0" err="1"/>
              <a:t>cherrypicking</a:t>
            </a:r>
            <a:r>
              <a:rPr dirty="0"/>
              <a:t> examples. The design still concerned transfer intent, deck geometry, liquid </a:t>
            </a:r>
            <a:r>
              <a:rPr dirty="0" err="1"/>
              <a:t>behaviour</a:t>
            </a:r>
            <a:r>
              <a:rPr dirty="0"/>
              <a:t>, and safety boundaries. Simulation can establish that a protocol runs, not that pipetting or chemistry is correct.</a:t>
            </a:r>
          </a:p>
          <a:p>
            <a:endParaRPr dirty="0"/>
          </a:p>
          <a:p>
            <a:r>
              <a:rPr dirty="0"/>
              <a:t>**Evidence / source:** [Living philosophy](philosophy.md), “OT2_CherryPick”; [author revision context](revision-context-2026-09-05.md), “Personal OT-2 account”; [official vendor context](ot2-vendor-context-2026-09-05.md).</a:t>
            </a:r>
          </a:p>
          <a:p>
            <a:endParaRPr dirty="0"/>
          </a:p>
          <a:p>
            <a:r>
              <a:rPr dirty="0"/>
              <a:t>**Provisional visual role:** Type 3A with three text blocks on the left and a reserved media box on the right. The prototype records a manual handoff. During final PowerPoint assembly, the author will choose and insert the real liquid-handler clip and its poster frame. The footage shows operation, not validated pipetting accuracy or chemistry.</a:t>
            </a:r>
          </a:p>
          <a:p>
            <a:endParaRPr dirty="0"/>
          </a:p>
          <a:p>
            <a:r>
              <a:rPr dirty="0"/>
              <a:t>Content source: /home/hitesit/Documents/Slide Factory/projects/agentic-harness-cheminformatics/.scratch/agentic-harness-cheminformatics/outline-prototype.md</a:t>
            </a:r>
          </a:p>
          <a:p>
            <a:r>
              <a:rPr dirty="0"/>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Design here means deciding what to build and how it should solve the problem at hand; it includes judgement and taste, rather than visual styling alone. The first direction goes deeper into theory and method development, such as contributing to molecular-dynamics force fields rather than only scripting around them. The second moves closer to experiments through wet-lab and analytical work, including robotics, where physical constraints shape the system. The third moves up into specialized software engineering: interfaces, tests, provenance, deployment, and operation for narrow scientific needs. Agents lower the cost of trying these directions, but they do not remove the need to understand the system or the science.</a:t>
            </a:r>
          </a:p>
          <a:p>
            <a:endParaRPr/>
          </a:p>
          <a:p>
            <a:r>
              <a:t>**Evidence / source:** [Living philosophy](philosophy.md), “Where professional value moves” and “The economics of narrow scientific software.”</a:t>
            </a:r>
          </a:p>
          <a:p>
            <a:endParaRPr/>
          </a:p>
          <a:p>
            <a:r>
              <a:t>**Provisional visual role:** Type 2 with a definition of design above three short direction blocks and one synthesis line below. Keep the slide textual. Do not add an intersection diagram or imply measured economics.</a:t>
            </a:r>
          </a:p>
          <a:p>
            <a:endParaRPr/>
          </a:p>
          <a:p>
            <a:r>
              <a:t>Content source: /home/hitesit/Documents/Slide Factory/projects/agentic-harness-cheminformatics/.scratch/agentic-harness-cheminformatics/outline-prototype.md</a:t>
            </a:r>
          </a:p>
          <a:p>
            <a:r>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harness is the bridge, not the destination. Durable value comes from problem-dependent design backed by domain judgement, engineering scale, inspectable systems, and scientific checks that software cannot perform for itself. The bottom-left block combines methodological boundaries and scientific judgement. The warm bottom-right block defines work through activities: exploring, prototyping, building and scaling across disciplinary boundaries as the problem requires. These roles are a professional position, not fixed job categories.</a:t>
            </a:r>
          </a:p>
          <a:p>
            <a:endParaRPr/>
          </a:p>
          <a:p>
            <a:r>
              <a:t>**Evidence / source:** [Narrative decision](issues/03-decide-the-narrative-spine-and-role-of-design.md); [architecture decision](issues/04-decide-the-slide-architecture-and-place-the-three-examples.md).</a:t>
            </a:r>
          </a:p>
          <a:p>
            <a:endParaRPr/>
          </a:p>
          <a:p>
            <a:r>
              <a:t>**Provisional visual role:** Type 1, purely textual. Centre the four short answer blocks with clear hierarchy and generous negative space. Do not add another figure.</a:t>
            </a:r>
          </a:p>
          <a:p>
            <a:endParaRPr/>
          </a:p>
          <a:p>
            <a:r>
              <a:t>Content source: /home/hitesit/Documents/Slide Factory/projects/agentic-harness-cheminformatics/.scratch/agentic-harness-cheminformatics/outline-prototype.md</a:t>
            </a:r>
          </a:p>
          <a:p>
            <a:r>
              <a:t>Design references: minimal reference renders and supplied Reactor cover.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404EB-33AF-79D4-F44A-E2E466C21C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5E111-826C-6288-F4AE-0DB5100236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DFE61C-0CC8-BB6F-B361-CB102616222B}"/>
              </a:ext>
            </a:extLst>
          </p:cNvPr>
          <p:cNvSpPr>
            <a:spLocks noGrp="1"/>
          </p:cNvSpPr>
          <p:nvPr>
            <p:ph type="body" idx="1"/>
          </p:nvPr>
        </p:nvSpPr>
        <p:spPr/>
        <p:txBody>
          <a:bodyPr/>
          <a:lstStyle/>
          <a:p>
            <a:r>
              <a:t>The harness is the bridge, not the destination. Durable value comes from problem-dependent design backed by domain judgement, engineering scale, inspectable systems, and scientific checks that software cannot perform for itself. The bottom-left block combines methodological boundaries and scientific judgement. The warm bottom-right block defines work through activities: exploring, prototyping, building and scaling across disciplinary boundaries as the problem requires. These roles are a professional position, not fixed job categories.</a:t>
            </a:r>
          </a:p>
          <a:p>
            <a:endParaRPr/>
          </a:p>
          <a:p>
            <a:r>
              <a:t>**Evidence / source:** [Narrative decision](issues/03-decide-the-narrative-spine-and-role-of-design.md); [architecture decision](issues/04-decide-the-slide-architecture-and-place-the-three-examples.md).</a:t>
            </a:r>
          </a:p>
          <a:p>
            <a:endParaRPr/>
          </a:p>
          <a:p>
            <a:r>
              <a:t>**Provisional visual role:** Type 1, purely textual. Centre the four short answer blocks with clear hierarchy and generous negative space. Do not add another figure.</a:t>
            </a:r>
          </a:p>
          <a:p>
            <a:endParaRPr/>
          </a:p>
          <a:p>
            <a:r>
              <a:t>Content source: /home/hitesit/Documents/Slide Factory/projects/agentic-harness-cheminformatics/.scratch/agentic-harness-cheminformatics/outline-prototype.md</a:t>
            </a:r>
          </a:p>
          <a:p>
            <a:r>
              <a:t>Design references: minimal reference renders and supplied Reactor cover.</a:t>
            </a:r>
          </a:p>
        </p:txBody>
      </p:sp>
      <p:sp>
        <p:nvSpPr>
          <p:cNvPr id="4" name="Slide Number Placeholder 3">
            <a:extLst>
              <a:ext uri="{FF2B5EF4-FFF2-40B4-BE49-F238E27FC236}">
                <a16:creationId xmlns:a16="http://schemas.microsoft.com/office/drawing/2014/main" id="{C94415FE-153F-F470-7757-982376D05A3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99656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04127-E524-D651-3013-7FA5080266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0EA87-CEA1-2A18-4F1F-A21B46E8A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901442-7506-D022-B726-651BEBB94C58}"/>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059543B7-B928-418B-078A-F493F7B047D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41146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p:blipFill>
        <p:spPr>
          <a:xfrm>
            <a:off x="8829675" y="410528"/>
            <a:ext cx="2714625" cy="760095"/>
          </a:xfrm>
          <a:prstGeom prst="rect">
            <a:avLst/>
          </a:prstGeom>
        </p:spPr>
      </p:pic>
      <p:pic>
        <p:nvPicPr>
          <p:cNvPr id="10" name="Picture 9"/>
          <p:cNvPicPr>
            <a:picLocks noChangeAspect="1"/>
          </p:cNvPicPr>
          <p:nvPr/>
        </p:nvPicPr>
        <p:blipFill>
          <a:blip r:embed="rId4"/>
          <a:stretch/>
        </p:blipFill>
        <p:spPr>
          <a:xfrm>
            <a:off x="609600" y="345470"/>
            <a:ext cx="3552825" cy="902305"/>
          </a:xfrm>
          <a:prstGeom prst="rect">
            <a:avLst/>
          </a:prstGeom>
        </p:spPr>
      </p:pic>
      <p:sp>
        <p:nvSpPr>
          <p:cNvPr id="3" name="Rectangle 2">
            <a:extLst>
              <a:ext uri="{FF2B5EF4-FFF2-40B4-BE49-F238E27FC236}">
                <a16:creationId xmlns:a16="http://schemas.microsoft.com/office/drawing/2014/main" id="{21B285B6-922F-4272-8E8C-93CF7DC09CDD}"/>
              </a:ext>
            </a:extLst>
          </p:cNvPr>
          <p:cNvSpPr>
            <a:spLocks noGrp="1"/>
          </p:cNvSpPr>
          <p:nvPr/>
        </p:nvSpPr>
        <p:spPr>
          <a:xfrm>
            <a:off x="609600" y="2009775"/>
            <a:ext cx="10972800" cy="619125"/>
          </a:xfrm>
          <a:prstGeom prst="rect">
            <a:avLst/>
          </a:prstGeom>
          <a:noFill/>
          <a:ln w="0">
            <a:noFill/>
          </a:ln>
        </p:spPr>
        <p:txBody>
          <a:bodyPr wrap="square" lIns="0" tIns="0" rIns="0" bIns="0" anchor="t">
            <a:noAutofit/>
          </a:bodyPr>
          <a:lstStyle/>
          <a:p>
            <a:pPr>
              <a:defRPr sz="3675" b="1">
                <a:solidFill>
                  <a:srgbClr val="243238"/>
                </a:solidFill>
                <a:latin typeface="Liberation Sans"/>
                <a:ea typeface="Liberation Sans"/>
                <a:cs typeface="Liberation Sans"/>
              </a:defRPr>
            </a:pPr>
            <a:r>
              <a:rPr sz="3675" b="1">
                <a:solidFill>
                  <a:srgbClr val="243238"/>
                </a:solidFill>
                <a:latin typeface="Liberation Sans"/>
                <a:ea typeface="Liberation Sans"/>
                <a:cs typeface="Liberation Sans"/>
              </a:rPr>
              <a:t>The Elephant in the Room</a:t>
            </a:r>
          </a:p>
        </p:txBody>
      </p:sp>
      <p:sp>
        <p:nvSpPr>
          <p:cNvPr id="4" name="Rectangle 3">
            <a:extLst>
              <a:ext uri="{FF2B5EF4-FFF2-40B4-BE49-F238E27FC236}">
                <a16:creationId xmlns:a16="http://schemas.microsoft.com/office/drawing/2014/main" id="{8ECAC512-4035-4D68-A26F-FE55CDDA6711}"/>
              </a:ext>
            </a:extLst>
          </p:cNvPr>
          <p:cNvSpPr>
            <a:spLocks noGrp="1"/>
          </p:cNvSpPr>
          <p:nvPr/>
        </p:nvSpPr>
        <p:spPr>
          <a:xfrm>
            <a:off x="628650" y="2714625"/>
            <a:ext cx="10934700" cy="476250"/>
          </a:xfrm>
          <a:prstGeom prst="rect">
            <a:avLst/>
          </a:prstGeom>
          <a:noFill/>
          <a:ln w="0">
            <a:noFill/>
          </a:ln>
        </p:spPr>
        <p:txBody>
          <a:bodyPr wrap="square" lIns="0" tIns="0" rIns="0" bIns="0" anchor="t">
            <a:noAutofit/>
          </a:bodyPr>
          <a:lstStyle/>
          <a:p>
            <a:pPr>
              <a:defRPr sz="2400" b="0">
                <a:solidFill>
                  <a:srgbClr val="66777D"/>
                </a:solidFill>
                <a:latin typeface="Liberation Sans"/>
                <a:ea typeface="Liberation Sans"/>
                <a:cs typeface="Liberation Sans"/>
              </a:defRPr>
            </a:pPr>
            <a:r>
              <a:rPr sz="2400" b="0">
                <a:solidFill>
                  <a:srgbClr val="66777D"/>
                </a:solidFill>
                <a:latin typeface="Liberation Sans"/>
                <a:ea typeface="Liberation Sans"/>
                <a:cs typeface="Liberation Sans"/>
              </a:rPr>
              <a:t>Cheminformatics in the Era of Agents</a:t>
            </a:r>
          </a:p>
        </p:txBody>
      </p:sp>
      <p:sp>
        <p:nvSpPr>
          <p:cNvPr id="5" name="Straight Connector 4">
            <a:extLst>
              <a:ext uri="{FF2B5EF4-FFF2-40B4-BE49-F238E27FC236}">
                <a16:creationId xmlns:a16="http://schemas.microsoft.com/office/drawing/2014/main" id="{56452030-22D5-412C-A391-4214D3032619}"/>
              </a:ext>
            </a:extLst>
          </p:cNvPr>
          <p:cNvSpPr>
            <a:spLocks noGrp="1"/>
          </p:cNvSpPr>
          <p:nvPr/>
        </p:nvSpPr>
        <p:spPr>
          <a:xfrm>
            <a:off x="619125" y="3362325"/>
            <a:ext cx="10953750" cy="0"/>
          </a:xfrm>
          <a:prstGeom prst="line">
            <a:avLst/>
          </a:prstGeom>
          <a:noFill/>
          <a:ln w="9525">
            <a:solidFill>
              <a:srgbClr val="A8DCE8"/>
            </a:solidFill>
          </a:ln>
        </p:spPr>
        <p:txBody>
          <a:bodyPr/>
          <a:lstStyle/>
          <a:p>
            <a:endParaRPr lang="en-US"/>
          </a:p>
        </p:txBody>
      </p:sp>
      <p:sp>
        <p:nvSpPr>
          <p:cNvPr id="6" name="Rectangle 5">
            <a:extLst>
              <a:ext uri="{FF2B5EF4-FFF2-40B4-BE49-F238E27FC236}">
                <a16:creationId xmlns:a16="http://schemas.microsoft.com/office/drawing/2014/main" id="{4EB7F544-5B7B-47DB-A4FD-D375CF83E879}"/>
              </a:ext>
            </a:extLst>
          </p:cNvPr>
          <p:cNvSpPr>
            <a:spLocks noGrp="1"/>
          </p:cNvSpPr>
          <p:nvPr/>
        </p:nvSpPr>
        <p:spPr>
          <a:xfrm>
            <a:off x="619125" y="3638550"/>
            <a:ext cx="10953750" cy="542925"/>
          </a:xfrm>
          <a:prstGeom prst="rect">
            <a:avLst/>
          </a:prstGeom>
          <a:noFill/>
          <a:ln w="0">
            <a:noFill/>
          </a:ln>
        </p:spPr>
        <p:txBody>
          <a:bodyPr wrap="square" lIns="0" tIns="0" rIns="0" bIns="0" anchor="t">
            <a:noAutofit/>
          </a:bodyPr>
          <a:lstStyle/>
          <a:p>
            <a:pPr>
              <a:defRPr sz="2625" b="0">
                <a:solidFill>
                  <a:srgbClr val="243238"/>
                </a:solidFill>
                <a:latin typeface="Liberation Sans"/>
                <a:ea typeface="Liberation Sans"/>
                <a:cs typeface="Liberation Sans"/>
              </a:defRPr>
            </a:pPr>
            <a:r>
              <a:rPr sz="2625" b="0">
                <a:solidFill>
                  <a:srgbClr val="243238"/>
                </a:solidFill>
                <a:latin typeface="Liberation Sans"/>
                <a:ea typeface="Liberation Sans"/>
                <a:cs typeface="Liberation Sans"/>
              </a:rPr>
              <a:t>How should we deliver value?</a:t>
            </a:r>
          </a:p>
        </p:txBody>
      </p:sp>
      <p:sp>
        <p:nvSpPr>
          <p:cNvPr id="7" name="Rectangle 6">
            <a:extLst>
              <a:ext uri="{FF2B5EF4-FFF2-40B4-BE49-F238E27FC236}">
                <a16:creationId xmlns:a16="http://schemas.microsoft.com/office/drawing/2014/main" id="{094803AD-F571-4421-9350-E4129A5BEB75}"/>
              </a:ext>
            </a:extLst>
          </p:cNvPr>
          <p:cNvSpPr>
            <a:spLocks noGrp="1"/>
          </p:cNvSpPr>
          <p:nvPr/>
        </p:nvSpPr>
        <p:spPr>
          <a:xfrm>
            <a:off x="619125" y="4581525"/>
            <a:ext cx="5715000" cy="361950"/>
          </a:xfrm>
          <a:prstGeom prst="rect">
            <a:avLst/>
          </a:prstGeom>
          <a:noFill/>
          <a:ln w="0">
            <a:noFill/>
          </a:ln>
        </p:spPr>
        <p:txBody>
          <a:bodyPr wrap="square" lIns="0" tIns="0" rIns="0" bIns="0" anchor="t">
            <a:noAutofit/>
          </a:bodyPr>
          <a:lstStyle/>
          <a:p>
            <a:pPr>
              <a:defRPr sz="2025" b="1">
                <a:solidFill>
                  <a:srgbClr val="243238"/>
                </a:solidFill>
                <a:latin typeface="Liberation Sans"/>
                <a:ea typeface="Liberation Sans"/>
                <a:cs typeface="Liberation Sans"/>
              </a:defRPr>
            </a:pPr>
            <a:r>
              <a:rPr sz="2025" b="1">
                <a:solidFill>
                  <a:srgbClr val="243238"/>
                </a:solidFill>
                <a:latin typeface="Liberation Sans"/>
                <a:ea typeface="Liberation Sans"/>
                <a:cs typeface="Liberation Sans"/>
              </a:rPr>
              <a:t>Riccardo Fusco</a:t>
            </a:r>
          </a:p>
        </p:txBody>
      </p:sp>
      <p:sp>
        <p:nvSpPr>
          <p:cNvPr id="8" name="Rectangle 7">
            <a:extLst>
              <a:ext uri="{FF2B5EF4-FFF2-40B4-BE49-F238E27FC236}">
                <a16:creationId xmlns:a16="http://schemas.microsoft.com/office/drawing/2014/main" id="{18787E5A-0CB5-46DD-A82E-6E292C4BEF7E}"/>
              </a:ext>
            </a:extLst>
          </p:cNvPr>
          <p:cNvSpPr>
            <a:spLocks noGrp="1"/>
          </p:cNvSpPr>
          <p:nvPr/>
        </p:nvSpPr>
        <p:spPr>
          <a:xfrm>
            <a:off x="619125" y="5010150"/>
            <a:ext cx="7334250" cy="600075"/>
          </a:xfrm>
          <a:prstGeom prst="rect">
            <a:avLst/>
          </a:prstGeom>
          <a:noFill/>
          <a:ln w="0">
            <a:noFill/>
          </a:ln>
        </p:spPr>
        <p:txBody>
          <a:bodyPr wrap="square" lIns="0" tIns="0" rIns="0" bIns="0" anchor="t">
            <a:noAutofit/>
          </a:bodyPr>
          <a:lstStyle/>
          <a:p>
            <a:pPr>
              <a:defRPr sz="1725" b="0">
                <a:solidFill>
                  <a:srgbClr val="66777D"/>
                </a:solidFill>
                <a:latin typeface="Liberation Sans"/>
                <a:ea typeface="Liberation Sans"/>
                <a:cs typeface="Liberation Sans"/>
              </a:defRPr>
            </a:pPr>
            <a:r>
              <a:rPr sz="1725" b="0">
                <a:solidFill>
                  <a:srgbClr val="66777D"/>
                </a:solidFill>
                <a:latin typeface="Liberation Sans"/>
                <a:ea typeface="Liberation Sans"/>
                <a:cs typeface="Liberation Sans"/>
              </a:rPr>
              <a:t>IMTM, CATRIN</a:t>
            </a:r>
          </a:p>
          <a:p>
            <a:pPr>
              <a:defRPr sz="1725" b="0">
                <a:solidFill>
                  <a:srgbClr val="66777D"/>
                </a:solidFill>
                <a:latin typeface="Liberation Sans"/>
                <a:ea typeface="Liberation Sans"/>
                <a:cs typeface="Liberation Sans"/>
              </a:defRPr>
            </a:pPr>
            <a:r>
              <a:rPr sz="1725" b="0">
                <a:solidFill>
                  <a:srgbClr val="66777D"/>
                </a:solidFill>
                <a:latin typeface="Liberation Sans"/>
                <a:ea typeface="Liberation Sans"/>
                <a:cs typeface="Liberation Sans"/>
              </a:rPr>
              <a:t>Palacký University, Olomouc, Czechia</a:t>
            </a:r>
          </a:p>
        </p:txBody>
      </p:sp>
    </p:spTree>
    <p:extLst>
      <p:ext uri="{BB962C8B-B14F-4D97-AF65-F5344CB8AC3E}">
        <p14:creationId xmlns:p14="http://schemas.microsoft.com/office/powerpoint/2010/main" val="436409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A905D3F-2631-430A-9A36-ED122D125F7C}"/>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Code is no longer the scarce part</a:t>
            </a:r>
          </a:p>
        </p:txBody>
      </p:sp>
      <p:sp>
        <p:nvSpPr>
          <p:cNvPr id="2" name="Straight Connector 1">
            <a:extLst>
              <a:ext uri="{FF2B5EF4-FFF2-40B4-BE49-F238E27FC236}">
                <a16:creationId xmlns:a16="http://schemas.microsoft.com/office/drawing/2014/main" id="{F3A68180-D2BC-43C0-B08D-BA31C36D105A}"/>
              </a:ext>
            </a:extLst>
          </p:cNvPr>
          <p:cNvSpPr>
            <a:spLocks noGrp="1"/>
          </p:cNvSpPr>
          <p:nvPr/>
        </p:nvSpPr>
        <p:spPr>
          <a:xfrm>
            <a:off x="609600" y="1133475"/>
            <a:ext cx="10972800" cy="0"/>
          </a:xfrm>
          <a:prstGeom prst="line">
            <a:avLst/>
          </a:prstGeom>
          <a:noFill/>
          <a:ln w="9525">
            <a:solidFill>
              <a:srgbClr val="A8DCE8"/>
            </a:solidFill>
          </a:ln>
        </p:spPr>
        <p:txBody>
          <a:bodyPr/>
          <a:lstStyle/>
          <a:p>
            <a:endParaRPr lang="en-US"/>
          </a:p>
        </p:txBody>
      </p:sp>
      <p:sp>
        <p:nvSpPr>
          <p:cNvPr id="3" name="Rectangle 2">
            <a:extLst>
              <a:ext uri="{FF2B5EF4-FFF2-40B4-BE49-F238E27FC236}">
                <a16:creationId xmlns:a16="http://schemas.microsoft.com/office/drawing/2014/main" id="{FBF177EE-D6B5-4F6F-9594-F44088E2BA6C}"/>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02</a:t>
            </a:r>
          </a:p>
        </p:txBody>
      </p:sp>
      <p:sp>
        <p:nvSpPr>
          <p:cNvPr id="4" name="Rectangle 3">
            <a:extLst>
              <a:ext uri="{FF2B5EF4-FFF2-40B4-BE49-F238E27FC236}">
                <a16:creationId xmlns:a16="http://schemas.microsoft.com/office/drawing/2014/main" id="{87BEBDEA-3810-431C-95B2-E6826A9CE442}"/>
              </a:ext>
            </a:extLst>
          </p:cNvPr>
          <p:cNvSpPr>
            <a:spLocks noGrp="1"/>
          </p:cNvSpPr>
          <p:nvPr/>
        </p:nvSpPr>
        <p:spPr>
          <a:xfrm>
            <a:off x="619125" y="1428750"/>
            <a:ext cx="381000" cy="26670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01</a:t>
            </a:r>
          </a:p>
        </p:txBody>
      </p:sp>
      <p:sp>
        <p:nvSpPr>
          <p:cNvPr id="5" name="Straight Connector 4">
            <a:extLst>
              <a:ext uri="{FF2B5EF4-FFF2-40B4-BE49-F238E27FC236}">
                <a16:creationId xmlns:a16="http://schemas.microsoft.com/office/drawing/2014/main" id="{625228D3-7EE5-47F1-8030-81056EC8DE7B}"/>
              </a:ext>
            </a:extLst>
          </p:cNvPr>
          <p:cNvSpPr>
            <a:spLocks noGrp="1"/>
          </p:cNvSpPr>
          <p:nvPr/>
        </p:nvSpPr>
        <p:spPr>
          <a:xfrm>
            <a:off x="1076325" y="1581150"/>
            <a:ext cx="2857500" cy="0"/>
          </a:xfrm>
          <a:prstGeom prst="line">
            <a:avLst/>
          </a:prstGeom>
          <a:noFill/>
          <a:ln w="9525">
            <a:solidFill>
              <a:srgbClr val="A8DCE8"/>
            </a:solidFill>
          </a:ln>
        </p:spPr>
        <p:txBody>
          <a:bodyPr/>
          <a:lstStyle/>
          <a:p>
            <a:endParaRPr lang="en-US"/>
          </a:p>
        </p:txBody>
      </p:sp>
      <p:sp>
        <p:nvSpPr>
          <p:cNvPr id="6" name="Rectangle 5">
            <a:extLst>
              <a:ext uri="{FF2B5EF4-FFF2-40B4-BE49-F238E27FC236}">
                <a16:creationId xmlns:a16="http://schemas.microsoft.com/office/drawing/2014/main" id="{D995D45F-2CA9-4F05-A7F1-798DAE57814A}"/>
              </a:ext>
            </a:extLst>
          </p:cNvPr>
          <p:cNvSpPr>
            <a:spLocks noGrp="1"/>
          </p:cNvSpPr>
          <p:nvPr/>
        </p:nvSpPr>
        <p:spPr>
          <a:xfrm>
            <a:off x="619125" y="1809750"/>
            <a:ext cx="3429000" cy="866775"/>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Agents can write code faster than we can review it</a:t>
            </a:r>
          </a:p>
        </p:txBody>
      </p:sp>
      <p:sp>
        <p:nvSpPr>
          <p:cNvPr id="7" name="Rectangle 6">
            <a:extLst>
              <a:ext uri="{FF2B5EF4-FFF2-40B4-BE49-F238E27FC236}">
                <a16:creationId xmlns:a16="http://schemas.microsoft.com/office/drawing/2014/main" id="{227B117F-7EF0-44D8-8E1F-DD4DCD88282D}"/>
              </a:ext>
            </a:extLst>
          </p:cNvPr>
          <p:cNvSpPr>
            <a:spLocks noGrp="1"/>
          </p:cNvSpPr>
          <p:nvPr/>
        </p:nvSpPr>
        <p:spPr>
          <a:xfrm>
            <a:off x="619125" y="2724150"/>
            <a:ext cx="3429000" cy="1028700"/>
          </a:xfrm>
          <a:prstGeom prst="rect">
            <a:avLst/>
          </a:prstGeom>
          <a:noFill/>
          <a:ln w="0">
            <a:noFill/>
          </a:ln>
        </p:spPr>
        <p:txBody>
          <a:bodyPr wrap="square" lIns="0" tIns="0" rIns="0" bIns="0" anchor="t">
            <a:noAutofit/>
          </a:bodyPr>
          <a:lstStyle/>
          <a:p>
            <a:pPr>
              <a:defRPr sz="1725" b="0">
                <a:solidFill>
                  <a:srgbClr val="66777D"/>
                </a:solidFill>
                <a:latin typeface="Liberation Sans"/>
                <a:ea typeface="Liberation Sans"/>
                <a:cs typeface="Liberation Sans"/>
              </a:defRPr>
            </a:pPr>
            <a:r>
              <a:rPr sz="1725" b="0" dirty="0">
                <a:solidFill>
                  <a:srgbClr val="66777D"/>
                </a:solidFill>
                <a:latin typeface="Liberation Sans"/>
                <a:ea typeface="Liberation Sans"/>
                <a:cs typeface="Liberation Sans"/>
              </a:rPr>
              <a:t>Humans cannot check every generated line.</a:t>
            </a:r>
          </a:p>
        </p:txBody>
      </p:sp>
      <p:sp>
        <p:nvSpPr>
          <p:cNvPr id="8" name="Rectangle 7">
            <a:extLst>
              <a:ext uri="{FF2B5EF4-FFF2-40B4-BE49-F238E27FC236}">
                <a16:creationId xmlns:a16="http://schemas.microsoft.com/office/drawing/2014/main" id="{4F1CE09A-5AEE-4099-BCCE-AF3DDBFEFDD7}"/>
              </a:ext>
            </a:extLst>
          </p:cNvPr>
          <p:cNvSpPr>
            <a:spLocks noGrp="1"/>
          </p:cNvSpPr>
          <p:nvPr/>
        </p:nvSpPr>
        <p:spPr>
          <a:xfrm>
            <a:off x="4381500" y="1428750"/>
            <a:ext cx="381000" cy="26670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02</a:t>
            </a:r>
          </a:p>
        </p:txBody>
      </p:sp>
      <p:sp>
        <p:nvSpPr>
          <p:cNvPr id="9" name="Straight Connector 8">
            <a:extLst>
              <a:ext uri="{FF2B5EF4-FFF2-40B4-BE49-F238E27FC236}">
                <a16:creationId xmlns:a16="http://schemas.microsoft.com/office/drawing/2014/main" id="{BC86D7CC-CE69-4264-9196-155CE9186BDF}"/>
              </a:ext>
            </a:extLst>
          </p:cNvPr>
          <p:cNvSpPr>
            <a:spLocks noGrp="1"/>
          </p:cNvSpPr>
          <p:nvPr/>
        </p:nvSpPr>
        <p:spPr>
          <a:xfrm>
            <a:off x="4838700" y="1581150"/>
            <a:ext cx="2857500" cy="0"/>
          </a:xfrm>
          <a:prstGeom prst="line">
            <a:avLst/>
          </a:prstGeom>
          <a:noFill/>
          <a:ln w="9525">
            <a:solidFill>
              <a:srgbClr val="A8DCE8"/>
            </a:solidFill>
          </a:ln>
        </p:spPr>
        <p:txBody>
          <a:bodyPr/>
          <a:lstStyle/>
          <a:p>
            <a:endParaRPr lang="en-US"/>
          </a:p>
        </p:txBody>
      </p:sp>
      <p:sp>
        <p:nvSpPr>
          <p:cNvPr id="10" name="Rectangle 9">
            <a:extLst>
              <a:ext uri="{FF2B5EF4-FFF2-40B4-BE49-F238E27FC236}">
                <a16:creationId xmlns:a16="http://schemas.microsoft.com/office/drawing/2014/main" id="{7AFA372D-CF61-4176-AF6B-719333C38542}"/>
              </a:ext>
            </a:extLst>
          </p:cNvPr>
          <p:cNvSpPr>
            <a:spLocks noGrp="1"/>
          </p:cNvSpPr>
          <p:nvPr/>
        </p:nvSpPr>
        <p:spPr>
          <a:xfrm>
            <a:off x="4381500" y="1809750"/>
            <a:ext cx="3429000" cy="866775"/>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When code becomes cheap, choosing what to build matters more</a:t>
            </a:r>
          </a:p>
        </p:txBody>
      </p:sp>
      <p:sp>
        <p:nvSpPr>
          <p:cNvPr id="11" name="Rectangle 10">
            <a:extLst>
              <a:ext uri="{FF2B5EF4-FFF2-40B4-BE49-F238E27FC236}">
                <a16:creationId xmlns:a16="http://schemas.microsoft.com/office/drawing/2014/main" id="{1C8447D3-87BA-4B4C-8574-9C0314994EF0}"/>
              </a:ext>
            </a:extLst>
          </p:cNvPr>
          <p:cNvSpPr>
            <a:spLocks noGrp="1"/>
          </p:cNvSpPr>
          <p:nvPr/>
        </p:nvSpPr>
        <p:spPr>
          <a:xfrm>
            <a:off x="4381500" y="2724150"/>
            <a:ext cx="3429000" cy="1028700"/>
          </a:xfrm>
          <a:prstGeom prst="rect">
            <a:avLst/>
          </a:prstGeom>
          <a:noFill/>
          <a:ln w="0">
            <a:noFill/>
          </a:ln>
        </p:spPr>
        <p:txBody>
          <a:bodyPr wrap="square" lIns="0" tIns="0" rIns="0" bIns="0" anchor="t">
            <a:noAutofit/>
          </a:bodyPr>
          <a:lstStyle/>
          <a:p>
            <a:pPr>
              <a:defRPr sz="1725" b="0">
                <a:solidFill>
                  <a:srgbClr val="66777D"/>
                </a:solidFill>
                <a:latin typeface="Liberation Sans"/>
                <a:ea typeface="Liberation Sans"/>
                <a:cs typeface="Liberation Sans"/>
              </a:defRPr>
            </a:pPr>
            <a:r>
              <a:rPr sz="1725" b="0" dirty="0">
                <a:solidFill>
                  <a:srgbClr val="66777D"/>
                </a:solidFill>
                <a:latin typeface="Liberation Sans"/>
                <a:ea typeface="Liberation Sans"/>
                <a:cs typeface="Liberation Sans"/>
              </a:rPr>
              <a:t>Domain knowledge helps us connect fields and recognize worthwhile problems.</a:t>
            </a:r>
          </a:p>
        </p:txBody>
      </p:sp>
      <p:sp>
        <p:nvSpPr>
          <p:cNvPr id="12" name="Rectangle 11">
            <a:extLst>
              <a:ext uri="{FF2B5EF4-FFF2-40B4-BE49-F238E27FC236}">
                <a16:creationId xmlns:a16="http://schemas.microsoft.com/office/drawing/2014/main" id="{2A9261CB-45F1-400D-9777-9538D85D3E16}"/>
              </a:ext>
            </a:extLst>
          </p:cNvPr>
          <p:cNvSpPr>
            <a:spLocks noGrp="1"/>
          </p:cNvSpPr>
          <p:nvPr/>
        </p:nvSpPr>
        <p:spPr>
          <a:xfrm>
            <a:off x="8143875" y="1428750"/>
            <a:ext cx="381000" cy="26670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03</a:t>
            </a:r>
          </a:p>
        </p:txBody>
      </p:sp>
      <p:sp>
        <p:nvSpPr>
          <p:cNvPr id="13" name="Straight Connector 12">
            <a:extLst>
              <a:ext uri="{FF2B5EF4-FFF2-40B4-BE49-F238E27FC236}">
                <a16:creationId xmlns:a16="http://schemas.microsoft.com/office/drawing/2014/main" id="{5D24FB26-5003-47A9-92A0-5345847D8BD7}"/>
              </a:ext>
            </a:extLst>
          </p:cNvPr>
          <p:cNvSpPr>
            <a:spLocks noGrp="1"/>
          </p:cNvSpPr>
          <p:nvPr/>
        </p:nvSpPr>
        <p:spPr>
          <a:xfrm>
            <a:off x="8601075" y="1581150"/>
            <a:ext cx="2857500" cy="0"/>
          </a:xfrm>
          <a:prstGeom prst="line">
            <a:avLst/>
          </a:prstGeom>
          <a:noFill/>
          <a:ln w="9525">
            <a:solidFill>
              <a:srgbClr val="A8DCE8"/>
            </a:solidFill>
          </a:ln>
        </p:spPr>
        <p:txBody>
          <a:bodyPr/>
          <a:lstStyle/>
          <a:p>
            <a:endParaRPr lang="en-US"/>
          </a:p>
        </p:txBody>
      </p:sp>
      <p:sp>
        <p:nvSpPr>
          <p:cNvPr id="14" name="Rectangle 13">
            <a:extLst>
              <a:ext uri="{FF2B5EF4-FFF2-40B4-BE49-F238E27FC236}">
                <a16:creationId xmlns:a16="http://schemas.microsoft.com/office/drawing/2014/main" id="{40F338EC-036C-45C6-B95E-8E887C7899CB}"/>
              </a:ext>
            </a:extLst>
          </p:cNvPr>
          <p:cNvSpPr>
            <a:spLocks noGrp="1"/>
          </p:cNvSpPr>
          <p:nvPr/>
        </p:nvSpPr>
        <p:spPr>
          <a:xfrm>
            <a:off x="8143875" y="1809750"/>
            <a:ext cx="3429000" cy="866775"/>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Delegate the work; design the system</a:t>
            </a:r>
          </a:p>
        </p:txBody>
      </p:sp>
      <p:sp>
        <p:nvSpPr>
          <p:cNvPr id="15" name="Rectangle 14">
            <a:extLst>
              <a:ext uri="{FF2B5EF4-FFF2-40B4-BE49-F238E27FC236}">
                <a16:creationId xmlns:a16="http://schemas.microsoft.com/office/drawing/2014/main" id="{E2237582-5E0C-47F3-B1BB-6F1E4EDA0E06}"/>
              </a:ext>
            </a:extLst>
          </p:cNvPr>
          <p:cNvSpPr>
            <a:spLocks noGrp="1"/>
          </p:cNvSpPr>
          <p:nvPr/>
        </p:nvSpPr>
        <p:spPr>
          <a:xfrm>
            <a:off x="8143875" y="2724150"/>
            <a:ext cx="3429000" cy="1028700"/>
          </a:xfrm>
          <a:prstGeom prst="rect">
            <a:avLst/>
          </a:prstGeom>
          <a:noFill/>
          <a:ln w="0">
            <a:noFill/>
          </a:ln>
        </p:spPr>
        <p:txBody>
          <a:bodyPr wrap="square" lIns="0" tIns="0" rIns="0" bIns="0" anchor="t">
            <a:noAutofit/>
          </a:bodyPr>
          <a:lstStyle/>
          <a:p>
            <a:pPr>
              <a:defRPr sz="1725" b="0">
                <a:solidFill>
                  <a:srgbClr val="66777D"/>
                </a:solidFill>
                <a:latin typeface="Liberation Sans"/>
                <a:ea typeface="Liberation Sans"/>
                <a:cs typeface="Liberation Sans"/>
              </a:defRPr>
            </a:pPr>
            <a:r>
              <a:rPr sz="1725" b="0" dirty="0">
                <a:solidFill>
                  <a:srgbClr val="66777D"/>
                </a:solidFill>
                <a:latin typeface="Liberation Sans"/>
                <a:ea typeface="Liberation Sans"/>
                <a:cs typeface="Liberation Sans"/>
              </a:rPr>
              <a:t>As with an employee, set expectations, tools, and constraints, then judge the work delivered.</a:t>
            </a:r>
          </a:p>
        </p:txBody>
      </p:sp>
      <p:pic>
        <p:nvPicPr>
          <p:cNvPr id="32" name="Picture 31"/>
          <p:cNvPicPr>
            <a:picLocks noChangeAspect="1"/>
          </p:cNvPicPr>
          <p:nvPr/>
        </p:nvPicPr>
        <p:blipFill>
          <a:blip r:embed="rId3"/>
          <a:srcRect t="18571" b="18571"/>
          <a:stretch>
            <a:fillRect/>
          </a:stretch>
        </p:blipFill>
        <p:spPr>
          <a:xfrm>
            <a:off x="2762250" y="3905250"/>
            <a:ext cx="6667500" cy="2514600"/>
          </a:xfrm>
          <a:prstGeom prst="rect">
            <a:avLst/>
          </a:prstGeom>
        </p:spPr>
      </p:pic>
    </p:spTree>
    <p:extLst>
      <p:ext uri="{BB962C8B-B14F-4D97-AF65-F5344CB8AC3E}">
        <p14:creationId xmlns:p14="http://schemas.microsoft.com/office/powerpoint/2010/main" val="2656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animBg="1"/>
      <p:bldP spid="10" grpId="0"/>
      <p:bldP spid="11" grpId="0"/>
      <p:bldP spid="12" grpId="0"/>
      <p:bldP spid="13" grpId="0" animBg="1"/>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5A22B58-2467-4E10-AB09-4A411E75AD66}"/>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Put trust around the agent</a:t>
            </a:r>
          </a:p>
        </p:txBody>
      </p:sp>
      <p:sp>
        <p:nvSpPr>
          <p:cNvPr id="2" name="Straight Connector 1">
            <a:extLst>
              <a:ext uri="{FF2B5EF4-FFF2-40B4-BE49-F238E27FC236}">
                <a16:creationId xmlns:a16="http://schemas.microsoft.com/office/drawing/2014/main" id="{0532CA93-5631-436D-B3D8-C54693652235}"/>
              </a:ext>
            </a:extLst>
          </p:cNvPr>
          <p:cNvSpPr>
            <a:spLocks noGrp="1"/>
          </p:cNvSpPr>
          <p:nvPr/>
        </p:nvSpPr>
        <p:spPr>
          <a:xfrm>
            <a:off x="609600" y="1133475"/>
            <a:ext cx="10972800" cy="0"/>
          </a:xfrm>
          <a:prstGeom prst="line">
            <a:avLst/>
          </a:prstGeom>
          <a:noFill/>
          <a:ln w="9525">
            <a:solidFill>
              <a:srgbClr val="A8DCE8"/>
            </a:solidFill>
          </a:ln>
        </p:spPr>
        <p:txBody>
          <a:bodyPr/>
          <a:lstStyle/>
          <a:p>
            <a:endParaRPr lang="en-US"/>
          </a:p>
        </p:txBody>
      </p:sp>
      <p:sp>
        <p:nvSpPr>
          <p:cNvPr id="3" name="Rectangle 2">
            <a:extLst>
              <a:ext uri="{FF2B5EF4-FFF2-40B4-BE49-F238E27FC236}">
                <a16:creationId xmlns:a16="http://schemas.microsoft.com/office/drawing/2014/main" id="{8E5C4845-297B-4C83-AE89-B526B3EBDF42}"/>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03</a:t>
            </a:r>
          </a:p>
        </p:txBody>
      </p:sp>
      <p:sp>
        <p:nvSpPr>
          <p:cNvPr id="4" name="Straight Connector 3">
            <a:extLst>
              <a:ext uri="{FF2B5EF4-FFF2-40B4-BE49-F238E27FC236}">
                <a16:creationId xmlns:a16="http://schemas.microsoft.com/office/drawing/2014/main" id="{EC665C2C-CE85-48FE-BBF5-23B02FD7749F}"/>
              </a:ext>
            </a:extLst>
          </p:cNvPr>
          <p:cNvSpPr>
            <a:spLocks noGrp="1"/>
          </p:cNvSpPr>
          <p:nvPr/>
        </p:nvSpPr>
        <p:spPr>
          <a:xfrm>
            <a:off x="704850" y="1638300"/>
            <a:ext cx="0" cy="3429000"/>
          </a:xfrm>
          <a:prstGeom prst="line">
            <a:avLst/>
          </a:prstGeom>
          <a:noFill/>
          <a:ln w="9525">
            <a:solidFill>
              <a:srgbClr val="A8DCE8"/>
            </a:solidFill>
          </a:ln>
        </p:spPr>
        <p:txBody>
          <a:bodyPr/>
          <a:lstStyle/>
          <a:p>
            <a:endParaRPr lang="en-US"/>
          </a:p>
        </p:txBody>
      </p:sp>
      <p:sp>
        <p:nvSpPr>
          <p:cNvPr id="5" name="Straight Connector 4">
            <a:extLst>
              <a:ext uri="{FF2B5EF4-FFF2-40B4-BE49-F238E27FC236}">
                <a16:creationId xmlns:a16="http://schemas.microsoft.com/office/drawing/2014/main" id="{290F4B57-E61B-49FF-B01B-5F4836362211}"/>
              </a:ext>
            </a:extLst>
          </p:cNvPr>
          <p:cNvSpPr>
            <a:spLocks noGrp="1"/>
          </p:cNvSpPr>
          <p:nvPr/>
        </p:nvSpPr>
        <p:spPr>
          <a:xfrm>
            <a:off x="619125" y="1638300"/>
            <a:ext cx="171450" cy="0"/>
          </a:xfrm>
          <a:prstGeom prst="line">
            <a:avLst/>
          </a:prstGeom>
          <a:noFill/>
          <a:ln w="9525">
            <a:solidFill>
              <a:srgbClr val="A8DCE8"/>
            </a:solidFill>
          </a:ln>
        </p:spPr>
        <p:txBody>
          <a:bodyPr/>
          <a:lstStyle/>
          <a:p>
            <a:endParaRPr lang="en-US"/>
          </a:p>
        </p:txBody>
      </p:sp>
      <p:sp>
        <p:nvSpPr>
          <p:cNvPr id="6" name="Rectangle 5">
            <a:extLst>
              <a:ext uri="{FF2B5EF4-FFF2-40B4-BE49-F238E27FC236}">
                <a16:creationId xmlns:a16="http://schemas.microsoft.com/office/drawing/2014/main" id="{E20B2DE5-BDFE-4F4D-B211-88DCE7B4E910}"/>
              </a:ext>
            </a:extLst>
          </p:cNvPr>
          <p:cNvSpPr>
            <a:spLocks noGrp="1"/>
          </p:cNvSpPr>
          <p:nvPr/>
        </p:nvSpPr>
        <p:spPr>
          <a:xfrm>
            <a:off x="895350" y="1514475"/>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dirty="0">
                <a:solidFill>
                  <a:srgbClr val="66777D"/>
                </a:solidFill>
                <a:latin typeface="Liberation Sans"/>
                <a:ea typeface="Liberation Sans"/>
                <a:cs typeface="Liberation Sans"/>
              </a:rPr>
              <a:t>01</a:t>
            </a:r>
          </a:p>
        </p:txBody>
      </p:sp>
      <p:sp>
        <p:nvSpPr>
          <p:cNvPr id="7" name="Rectangle 6">
            <a:extLst>
              <a:ext uri="{FF2B5EF4-FFF2-40B4-BE49-F238E27FC236}">
                <a16:creationId xmlns:a16="http://schemas.microsoft.com/office/drawing/2014/main" id="{16287A4F-1A75-467D-88D1-6F7FA9469277}"/>
              </a:ext>
            </a:extLst>
          </p:cNvPr>
          <p:cNvSpPr>
            <a:spLocks noGrp="1"/>
          </p:cNvSpPr>
          <p:nvPr/>
        </p:nvSpPr>
        <p:spPr>
          <a:xfrm>
            <a:off x="1400175" y="1495425"/>
            <a:ext cx="5295900" cy="32385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Define the inputs and outputs</a:t>
            </a:r>
          </a:p>
        </p:txBody>
      </p:sp>
      <p:sp>
        <p:nvSpPr>
          <p:cNvPr id="8" name="Rectangle 7">
            <a:extLst>
              <a:ext uri="{FF2B5EF4-FFF2-40B4-BE49-F238E27FC236}">
                <a16:creationId xmlns:a16="http://schemas.microsoft.com/office/drawing/2014/main" id="{047AE8BE-5987-4EE3-ADA9-9B06B3B57ABC}"/>
              </a:ext>
            </a:extLst>
          </p:cNvPr>
          <p:cNvSpPr>
            <a:spLocks noGrp="1"/>
          </p:cNvSpPr>
          <p:nvPr/>
        </p:nvSpPr>
        <p:spPr>
          <a:xfrm>
            <a:off x="1400175" y="1866900"/>
            <a:ext cx="5295900" cy="838200"/>
          </a:xfrm>
          <a:prstGeom prst="rect">
            <a:avLst/>
          </a:prstGeom>
          <a:noFill/>
          <a:ln w="0">
            <a:noFill/>
          </a:ln>
        </p:spPr>
        <p:txBody>
          <a:bodyPr wrap="square" lIns="0" tIns="0" rIns="0" bIns="0" anchor="t">
            <a:noAutofit/>
          </a:bodyPr>
          <a:lstStyle/>
          <a:p>
            <a:pPr>
              <a:defRPr sz="1650" b="0">
                <a:solidFill>
                  <a:srgbClr val="66777D"/>
                </a:solidFill>
                <a:latin typeface="Liberation Sans"/>
                <a:ea typeface="Liberation Sans"/>
                <a:cs typeface="Liberation Sans"/>
              </a:defRPr>
            </a:pPr>
            <a:r>
              <a:rPr sz="1650" b="0" dirty="0">
                <a:solidFill>
                  <a:srgbClr val="66777D"/>
                </a:solidFill>
                <a:latin typeface="Liberation Sans"/>
                <a:ea typeface="Liberation Sans"/>
                <a:cs typeface="Liberation Sans"/>
              </a:rPr>
              <a:t>Schemas specify the fields, formats, and files. If the result has the wrong shape, reject it.</a:t>
            </a:r>
          </a:p>
        </p:txBody>
      </p:sp>
      <p:sp>
        <p:nvSpPr>
          <p:cNvPr id="9" name="Straight Connector 8">
            <a:extLst>
              <a:ext uri="{FF2B5EF4-FFF2-40B4-BE49-F238E27FC236}">
                <a16:creationId xmlns:a16="http://schemas.microsoft.com/office/drawing/2014/main" id="{21E27917-45D8-4315-BC23-4C6B903079DD}"/>
              </a:ext>
            </a:extLst>
          </p:cNvPr>
          <p:cNvSpPr>
            <a:spLocks noGrp="1"/>
          </p:cNvSpPr>
          <p:nvPr/>
        </p:nvSpPr>
        <p:spPr>
          <a:xfrm>
            <a:off x="619125" y="2686050"/>
            <a:ext cx="171450" cy="0"/>
          </a:xfrm>
          <a:prstGeom prst="line">
            <a:avLst/>
          </a:prstGeom>
          <a:noFill/>
          <a:ln w="9525">
            <a:solidFill>
              <a:srgbClr val="A8DCE8"/>
            </a:solidFill>
          </a:ln>
        </p:spPr>
        <p:txBody>
          <a:bodyPr/>
          <a:lstStyle/>
          <a:p>
            <a:endParaRPr lang="en-US"/>
          </a:p>
        </p:txBody>
      </p:sp>
      <p:sp>
        <p:nvSpPr>
          <p:cNvPr id="10" name="Rectangle 9">
            <a:extLst>
              <a:ext uri="{FF2B5EF4-FFF2-40B4-BE49-F238E27FC236}">
                <a16:creationId xmlns:a16="http://schemas.microsoft.com/office/drawing/2014/main" id="{D1D8F859-BBA6-403E-81F0-21B59973DE8F}"/>
              </a:ext>
            </a:extLst>
          </p:cNvPr>
          <p:cNvSpPr>
            <a:spLocks noGrp="1"/>
          </p:cNvSpPr>
          <p:nvPr/>
        </p:nvSpPr>
        <p:spPr>
          <a:xfrm>
            <a:off x="895350" y="2562225"/>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dirty="0">
                <a:solidFill>
                  <a:srgbClr val="66777D"/>
                </a:solidFill>
                <a:latin typeface="Liberation Sans"/>
                <a:ea typeface="Liberation Sans"/>
                <a:cs typeface="Liberation Sans"/>
              </a:rPr>
              <a:t>02</a:t>
            </a:r>
          </a:p>
        </p:txBody>
      </p:sp>
      <p:sp>
        <p:nvSpPr>
          <p:cNvPr id="11" name="Rectangle 10">
            <a:extLst>
              <a:ext uri="{FF2B5EF4-FFF2-40B4-BE49-F238E27FC236}">
                <a16:creationId xmlns:a16="http://schemas.microsoft.com/office/drawing/2014/main" id="{FDDE190A-A58B-4585-B6BF-031EF83E6C9D}"/>
              </a:ext>
            </a:extLst>
          </p:cNvPr>
          <p:cNvSpPr>
            <a:spLocks noGrp="1"/>
          </p:cNvSpPr>
          <p:nvPr/>
        </p:nvSpPr>
        <p:spPr>
          <a:xfrm>
            <a:off x="1400175" y="2543175"/>
            <a:ext cx="5295900" cy="32385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Write down the method</a:t>
            </a:r>
          </a:p>
        </p:txBody>
      </p:sp>
      <p:sp>
        <p:nvSpPr>
          <p:cNvPr id="12" name="Rectangle 11">
            <a:extLst>
              <a:ext uri="{FF2B5EF4-FFF2-40B4-BE49-F238E27FC236}">
                <a16:creationId xmlns:a16="http://schemas.microsoft.com/office/drawing/2014/main" id="{EFE20403-6A85-487E-B6EE-19978EAC9AEE}"/>
              </a:ext>
            </a:extLst>
          </p:cNvPr>
          <p:cNvSpPr>
            <a:spLocks noGrp="1"/>
          </p:cNvSpPr>
          <p:nvPr/>
        </p:nvSpPr>
        <p:spPr>
          <a:xfrm>
            <a:off x="1400175" y="2914650"/>
            <a:ext cx="5295900" cy="838200"/>
          </a:xfrm>
          <a:prstGeom prst="rect">
            <a:avLst/>
          </a:prstGeom>
          <a:noFill/>
          <a:ln w="0">
            <a:noFill/>
          </a:ln>
        </p:spPr>
        <p:txBody>
          <a:bodyPr wrap="square" lIns="0" tIns="0" rIns="0" bIns="0" anchor="t">
            <a:noAutofit/>
          </a:bodyPr>
          <a:lstStyle/>
          <a:p>
            <a:pPr>
              <a:defRPr sz="1650" b="0">
                <a:solidFill>
                  <a:srgbClr val="66777D"/>
                </a:solidFill>
                <a:latin typeface="Liberation Sans"/>
                <a:ea typeface="Liberation Sans"/>
                <a:cs typeface="Liberation Sans"/>
              </a:defRPr>
            </a:pPr>
            <a:r>
              <a:rPr sz="1650" b="0" dirty="0">
                <a:solidFill>
                  <a:srgbClr val="66777D"/>
                </a:solidFill>
                <a:latin typeface="Liberation Sans"/>
                <a:ea typeface="Liberation Sans"/>
                <a:cs typeface="Liberation Sans"/>
              </a:rPr>
              <a:t>A skill gives the agent the same steps, tools, paths, and checks for every run.</a:t>
            </a:r>
          </a:p>
        </p:txBody>
      </p:sp>
      <p:sp>
        <p:nvSpPr>
          <p:cNvPr id="13" name="Straight Connector 12">
            <a:extLst>
              <a:ext uri="{FF2B5EF4-FFF2-40B4-BE49-F238E27FC236}">
                <a16:creationId xmlns:a16="http://schemas.microsoft.com/office/drawing/2014/main" id="{95AC7A9D-16E1-4F5F-BDFA-FD0970F7B57C}"/>
              </a:ext>
            </a:extLst>
          </p:cNvPr>
          <p:cNvSpPr>
            <a:spLocks noGrp="1"/>
          </p:cNvSpPr>
          <p:nvPr/>
        </p:nvSpPr>
        <p:spPr>
          <a:xfrm>
            <a:off x="619125" y="3733800"/>
            <a:ext cx="171450" cy="0"/>
          </a:xfrm>
          <a:prstGeom prst="line">
            <a:avLst/>
          </a:prstGeom>
          <a:noFill/>
          <a:ln w="9525">
            <a:solidFill>
              <a:srgbClr val="A8DCE8"/>
            </a:solidFill>
          </a:ln>
        </p:spPr>
        <p:txBody>
          <a:bodyPr/>
          <a:lstStyle/>
          <a:p>
            <a:endParaRPr lang="en-US"/>
          </a:p>
        </p:txBody>
      </p:sp>
      <p:sp>
        <p:nvSpPr>
          <p:cNvPr id="14" name="Rectangle 13">
            <a:extLst>
              <a:ext uri="{FF2B5EF4-FFF2-40B4-BE49-F238E27FC236}">
                <a16:creationId xmlns:a16="http://schemas.microsoft.com/office/drawing/2014/main" id="{0DE45B6F-070A-4EA1-997E-1D29589F8355}"/>
              </a:ext>
            </a:extLst>
          </p:cNvPr>
          <p:cNvSpPr>
            <a:spLocks noGrp="1"/>
          </p:cNvSpPr>
          <p:nvPr/>
        </p:nvSpPr>
        <p:spPr>
          <a:xfrm>
            <a:off x="895350" y="3609975"/>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dirty="0">
                <a:solidFill>
                  <a:srgbClr val="66777D"/>
                </a:solidFill>
                <a:latin typeface="Liberation Sans"/>
                <a:ea typeface="Liberation Sans"/>
                <a:cs typeface="Liberation Sans"/>
              </a:rPr>
              <a:t>03</a:t>
            </a:r>
          </a:p>
        </p:txBody>
      </p:sp>
      <p:sp>
        <p:nvSpPr>
          <p:cNvPr id="15" name="Rectangle 14">
            <a:extLst>
              <a:ext uri="{FF2B5EF4-FFF2-40B4-BE49-F238E27FC236}">
                <a16:creationId xmlns:a16="http://schemas.microsoft.com/office/drawing/2014/main" id="{3AF06E7C-6B5D-443E-ABD6-FF3639FCEC86}"/>
              </a:ext>
            </a:extLst>
          </p:cNvPr>
          <p:cNvSpPr>
            <a:spLocks noGrp="1"/>
          </p:cNvSpPr>
          <p:nvPr/>
        </p:nvSpPr>
        <p:spPr>
          <a:xfrm>
            <a:off x="1400175" y="3590925"/>
            <a:ext cx="5295900" cy="32385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Keep the logs and errors</a:t>
            </a:r>
          </a:p>
        </p:txBody>
      </p:sp>
      <p:sp>
        <p:nvSpPr>
          <p:cNvPr id="16" name="Rectangle 15">
            <a:extLst>
              <a:ext uri="{FF2B5EF4-FFF2-40B4-BE49-F238E27FC236}">
                <a16:creationId xmlns:a16="http://schemas.microsoft.com/office/drawing/2014/main" id="{BE1D3F44-FBCC-4AB6-8DD2-2B39FF8538FB}"/>
              </a:ext>
            </a:extLst>
          </p:cNvPr>
          <p:cNvSpPr>
            <a:spLocks noGrp="1"/>
          </p:cNvSpPr>
          <p:nvPr/>
        </p:nvSpPr>
        <p:spPr>
          <a:xfrm>
            <a:off x="1400175" y="3962400"/>
            <a:ext cx="5295900" cy="838200"/>
          </a:xfrm>
          <a:prstGeom prst="rect">
            <a:avLst/>
          </a:prstGeom>
          <a:noFill/>
          <a:ln w="0">
            <a:noFill/>
          </a:ln>
        </p:spPr>
        <p:txBody>
          <a:bodyPr wrap="square" lIns="0" tIns="0" rIns="0" bIns="0" anchor="t">
            <a:noAutofit/>
          </a:bodyPr>
          <a:lstStyle/>
          <a:p>
            <a:pPr>
              <a:defRPr sz="1650" b="0">
                <a:solidFill>
                  <a:srgbClr val="66777D"/>
                </a:solidFill>
                <a:latin typeface="Liberation Sans"/>
                <a:ea typeface="Liberation Sans"/>
                <a:cs typeface="Liberation Sans"/>
              </a:defRPr>
            </a:pPr>
            <a:r>
              <a:rPr sz="1650" b="0" dirty="0">
                <a:solidFill>
                  <a:srgbClr val="66777D"/>
                </a:solidFill>
                <a:latin typeface="Liberation Sans"/>
                <a:ea typeface="Liberation Sans"/>
                <a:cs typeface="Liberation Sans"/>
              </a:rPr>
              <a:t>Saved diagnostics help the agent fix failures and avoid repeating the investigation next session, saving turns and tokens.</a:t>
            </a:r>
          </a:p>
        </p:txBody>
      </p:sp>
      <p:sp>
        <p:nvSpPr>
          <p:cNvPr id="17" name="Straight Connector 16">
            <a:extLst>
              <a:ext uri="{FF2B5EF4-FFF2-40B4-BE49-F238E27FC236}">
                <a16:creationId xmlns:a16="http://schemas.microsoft.com/office/drawing/2014/main" id="{C65A2528-A11A-4A70-A562-BA5927BC32C0}"/>
              </a:ext>
            </a:extLst>
          </p:cNvPr>
          <p:cNvSpPr>
            <a:spLocks noGrp="1"/>
          </p:cNvSpPr>
          <p:nvPr/>
        </p:nvSpPr>
        <p:spPr>
          <a:xfrm>
            <a:off x="619125" y="5067300"/>
            <a:ext cx="171450" cy="0"/>
          </a:xfrm>
          <a:prstGeom prst="line">
            <a:avLst/>
          </a:prstGeom>
          <a:noFill/>
          <a:ln w="9525">
            <a:solidFill>
              <a:srgbClr val="A8DCE8"/>
            </a:solidFill>
          </a:ln>
        </p:spPr>
        <p:txBody>
          <a:bodyPr/>
          <a:lstStyle/>
          <a:p>
            <a:endParaRPr lang="en-US"/>
          </a:p>
        </p:txBody>
      </p:sp>
      <p:sp>
        <p:nvSpPr>
          <p:cNvPr id="18" name="Rectangle 17">
            <a:extLst>
              <a:ext uri="{FF2B5EF4-FFF2-40B4-BE49-F238E27FC236}">
                <a16:creationId xmlns:a16="http://schemas.microsoft.com/office/drawing/2014/main" id="{89FA247E-2450-4A62-B84B-0FE85AED8751}"/>
              </a:ext>
            </a:extLst>
          </p:cNvPr>
          <p:cNvSpPr>
            <a:spLocks noGrp="1"/>
          </p:cNvSpPr>
          <p:nvPr/>
        </p:nvSpPr>
        <p:spPr>
          <a:xfrm>
            <a:off x="895350" y="4943475"/>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dirty="0">
                <a:solidFill>
                  <a:srgbClr val="66777D"/>
                </a:solidFill>
                <a:latin typeface="Liberation Sans"/>
                <a:ea typeface="Liberation Sans"/>
                <a:cs typeface="Liberation Sans"/>
              </a:rPr>
              <a:t>04</a:t>
            </a:r>
          </a:p>
        </p:txBody>
      </p:sp>
      <p:sp>
        <p:nvSpPr>
          <p:cNvPr id="19" name="Rectangle 18">
            <a:extLst>
              <a:ext uri="{FF2B5EF4-FFF2-40B4-BE49-F238E27FC236}">
                <a16:creationId xmlns:a16="http://schemas.microsoft.com/office/drawing/2014/main" id="{7DE377E1-849E-44FA-AF79-248A0654B720}"/>
              </a:ext>
            </a:extLst>
          </p:cNvPr>
          <p:cNvSpPr>
            <a:spLocks noGrp="1"/>
          </p:cNvSpPr>
          <p:nvPr/>
        </p:nvSpPr>
        <p:spPr>
          <a:xfrm>
            <a:off x="1400175" y="4924425"/>
            <a:ext cx="5295900"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Judge whether the result answers the question</a:t>
            </a:r>
          </a:p>
        </p:txBody>
      </p:sp>
      <p:sp>
        <p:nvSpPr>
          <p:cNvPr id="20" name="Rectangle 19">
            <a:extLst>
              <a:ext uri="{FF2B5EF4-FFF2-40B4-BE49-F238E27FC236}">
                <a16:creationId xmlns:a16="http://schemas.microsoft.com/office/drawing/2014/main" id="{46669967-15AA-42F8-BA79-77AC600BEE28}"/>
              </a:ext>
            </a:extLst>
          </p:cNvPr>
          <p:cNvSpPr>
            <a:spLocks noGrp="1"/>
          </p:cNvSpPr>
          <p:nvPr/>
        </p:nvSpPr>
        <p:spPr>
          <a:xfrm>
            <a:off x="1400175" y="5543550"/>
            <a:ext cx="5295900" cy="838200"/>
          </a:xfrm>
          <a:prstGeom prst="rect">
            <a:avLst/>
          </a:prstGeom>
          <a:noFill/>
          <a:ln w="0">
            <a:noFill/>
          </a:ln>
        </p:spPr>
        <p:txBody>
          <a:bodyPr wrap="square" lIns="0" tIns="0" rIns="0" bIns="0" anchor="t">
            <a:noAutofit/>
          </a:bodyPr>
          <a:lstStyle/>
          <a:p>
            <a:pPr>
              <a:defRPr sz="1650" b="0">
                <a:solidFill>
                  <a:srgbClr val="66777D"/>
                </a:solidFill>
                <a:latin typeface="Liberation Sans"/>
                <a:ea typeface="Liberation Sans"/>
                <a:cs typeface="Liberation Sans"/>
              </a:defRPr>
            </a:pPr>
            <a:r>
              <a:rPr sz="1650" b="0" dirty="0">
                <a:solidFill>
                  <a:srgbClr val="66777D"/>
                </a:solidFill>
                <a:latin typeface="Liberation Sans"/>
                <a:ea typeface="Liberation Sans"/>
                <a:cs typeface="Liberation Sans"/>
              </a:rPr>
              <a:t>A successful run shows that the workflow ran. You still decide whether the result coherently answers the scientific question.</a:t>
            </a:r>
          </a:p>
        </p:txBody>
      </p:sp>
      <p:pic>
        <p:nvPicPr>
          <p:cNvPr id="42" name="Picture 41"/>
          <p:cNvPicPr>
            <a:picLocks noChangeAspect="1"/>
          </p:cNvPicPr>
          <p:nvPr/>
        </p:nvPicPr>
        <p:blipFill>
          <a:blip r:embed="rId3"/>
          <a:stretch/>
        </p:blipFill>
        <p:spPr>
          <a:xfrm>
            <a:off x="6838950" y="1504950"/>
            <a:ext cx="4791075" cy="4791075"/>
          </a:xfrm>
          <a:prstGeom prst="rect">
            <a:avLst/>
          </a:prstGeom>
        </p:spPr>
      </p:pic>
    </p:spTree>
    <p:extLst>
      <p:ext uri="{BB962C8B-B14F-4D97-AF65-F5344CB8AC3E}">
        <p14:creationId xmlns:p14="http://schemas.microsoft.com/office/powerpoint/2010/main" val="242557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animBg="1"/>
      <p:bldP spid="10" grpId="0"/>
      <p:bldP spid="11" grpId="0"/>
      <p:bldP spid="12" grpId="0"/>
      <p:bldP spid="13" grpId="0" animBg="1"/>
      <p:bldP spid="14" grpId="0"/>
      <p:bldP spid="15" grpId="0"/>
      <p:bldP spid="16" grpId="0"/>
      <p:bldP spid="17" grpId="0" animBg="1"/>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D18705-8B47-4A91-802F-871B5718B963}"/>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Handle complexity by designing the boundaries</a:t>
            </a:r>
          </a:p>
        </p:txBody>
      </p:sp>
      <p:sp>
        <p:nvSpPr>
          <p:cNvPr id="2" name="Straight Connector 1">
            <a:extLst>
              <a:ext uri="{FF2B5EF4-FFF2-40B4-BE49-F238E27FC236}">
                <a16:creationId xmlns:a16="http://schemas.microsoft.com/office/drawing/2014/main" id="{770D931A-DA7A-48BD-A3F9-5AA6787FB16D}"/>
              </a:ext>
            </a:extLst>
          </p:cNvPr>
          <p:cNvSpPr>
            <a:spLocks noGrp="1"/>
          </p:cNvSpPr>
          <p:nvPr/>
        </p:nvSpPr>
        <p:spPr>
          <a:xfrm>
            <a:off x="609600" y="1133475"/>
            <a:ext cx="10972800" cy="0"/>
          </a:xfrm>
          <a:prstGeom prst="line">
            <a:avLst/>
          </a:prstGeom>
          <a:noFill/>
          <a:ln w="9525">
            <a:solidFill>
              <a:srgbClr val="A8DCE8"/>
            </a:solidFill>
          </a:ln>
        </p:spPr>
        <p:txBody>
          <a:bodyPr/>
          <a:lstStyle/>
          <a:p>
            <a:endParaRPr lang="en-US"/>
          </a:p>
        </p:txBody>
      </p:sp>
      <p:sp>
        <p:nvSpPr>
          <p:cNvPr id="3" name="Rectangle 2">
            <a:extLst>
              <a:ext uri="{FF2B5EF4-FFF2-40B4-BE49-F238E27FC236}">
                <a16:creationId xmlns:a16="http://schemas.microsoft.com/office/drawing/2014/main" id="{B0794B62-245E-4768-BF64-DD44550EFD4F}"/>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04</a:t>
            </a:r>
          </a:p>
        </p:txBody>
      </p:sp>
      <p:pic>
        <p:nvPicPr>
          <p:cNvPr id="8" name="Picture 7"/>
          <p:cNvPicPr>
            <a:picLocks noChangeAspect="1"/>
          </p:cNvPicPr>
          <p:nvPr/>
        </p:nvPicPr>
        <p:blipFill>
          <a:blip r:embed="rId3"/>
          <a:stretch/>
        </p:blipFill>
        <p:spPr>
          <a:xfrm>
            <a:off x="580825" y="1333500"/>
            <a:ext cx="11030349" cy="4981575"/>
          </a:xfrm>
          <a:prstGeom prst="rect">
            <a:avLst/>
          </a:prstGeom>
        </p:spPr>
      </p:pic>
    </p:spTree>
    <p:extLst>
      <p:ext uri="{BB962C8B-B14F-4D97-AF65-F5344CB8AC3E}">
        <p14:creationId xmlns:p14="http://schemas.microsoft.com/office/powerpoint/2010/main" val="907623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7FEFE8-0548-4153-9C29-E9E877B5EE14}"/>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Make the result easy to judge</a:t>
            </a:r>
          </a:p>
        </p:txBody>
      </p:sp>
      <p:sp>
        <p:nvSpPr>
          <p:cNvPr id="2" name="Rectangle 1">
            <a:extLst>
              <a:ext uri="{FF2B5EF4-FFF2-40B4-BE49-F238E27FC236}">
                <a16:creationId xmlns:a16="http://schemas.microsoft.com/office/drawing/2014/main" id="{7B6270CA-BD2D-40F2-8C13-967A8DA45E7B}"/>
              </a:ext>
            </a:extLst>
          </p:cNvPr>
          <p:cNvSpPr>
            <a:spLocks noGrp="1"/>
          </p:cNvSpPr>
          <p:nvPr/>
        </p:nvSpPr>
        <p:spPr>
          <a:xfrm>
            <a:off x="619125" y="942975"/>
            <a:ext cx="10934700" cy="571500"/>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a:solidFill>
                  <a:srgbClr val="66777D"/>
                </a:solidFill>
                <a:latin typeface="Liberation Sans"/>
                <a:ea typeface="Liberation Sans"/>
                <a:cs typeface="Liberation Sans"/>
              </a:rPr>
              <a:t>Ask the agent for plots that expose what the protocol produced. Use your scientific judgement to spot results that do not make sense.</a:t>
            </a:r>
          </a:p>
        </p:txBody>
      </p:sp>
      <p:sp>
        <p:nvSpPr>
          <p:cNvPr id="3" name="Straight Connector 2">
            <a:extLst>
              <a:ext uri="{FF2B5EF4-FFF2-40B4-BE49-F238E27FC236}">
                <a16:creationId xmlns:a16="http://schemas.microsoft.com/office/drawing/2014/main" id="{CB879573-8941-4CA6-8319-366D15276995}"/>
              </a:ext>
            </a:extLst>
          </p:cNvPr>
          <p:cNvSpPr>
            <a:spLocks noGrp="1"/>
          </p:cNvSpPr>
          <p:nvPr/>
        </p:nvSpPr>
        <p:spPr>
          <a:xfrm>
            <a:off x="609600" y="1581150"/>
            <a:ext cx="10972800" cy="0"/>
          </a:xfrm>
          <a:prstGeom prst="line">
            <a:avLst/>
          </a:prstGeom>
          <a:noFill/>
          <a:ln w="9525">
            <a:solidFill>
              <a:srgbClr val="A8DCE8"/>
            </a:solidFill>
          </a:ln>
        </p:spPr>
        <p:txBody>
          <a:bodyPr/>
          <a:lstStyle/>
          <a:p>
            <a:endParaRPr lang="en-US"/>
          </a:p>
        </p:txBody>
      </p:sp>
      <p:sp>
        <p:nvSpPr>
          <p:cNvPr id="4" name="Rectangle 3">
            <a:extLst>
              <a:ext uri="{FF2B5EF4-FFF2-40B4-BE49-F238E27FC236}">
                <a16:creationId xmlns:a16="http://schemas.microsoft.com/office/drawing/2014/main" id="{07787270-99ED-45B4-BBC3-F626DC71B181}"/>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05</a:t>
            </a:r>
          </a:p>
        </p:txBody>
      </p:sp>
      <p:pic>
        <p:nvPicPr>
          <p:cNvPr id="15" name="Picture 14"/>
          <p:cNvPicPr>
            <a:picLocks noChangeAspect="1"/>
          </p:cNvPicPr>
          <p:nvPr/>
        </p:nvPicPr>
        <p:blipFill>
          <a:blip r:embed="rId3"/>
          <a:stretch/>
        </p:blipFill>
        <p:spPr>
          <a:xfrm>
            <a:off x="1079897" y="1762125"/>
            <a:ext cx="5679281" cy="4543425"/>
          </a:xfrm>
          <a:prstGeom prst="rect">
            <a:avLst/>
          </a:prstGeom>
        </p:spPr>
      </p:pic>
      <p:sp>
        <p:nvSpPr>
          <p:cNvPr id="6" name="Rectangle 5">
            <a:extLst>
              <a:ext uri="{FF2B5EF4-FFF2-40B4-BE49-F238E27FC236}">
                <a16:creationId xmlns:a16="http://schemas.microsoft.com/office/drawing/2014/main" id="{200FD162-A0CF-419D-BD13-08F39BA4607E}"/>
              </a:ext>
            </a:extLst>
          </p:cNvPr>
          <p:cNvSpPr>
            <a:spLocks noGrp="1"/>
          </p:cNvSpPr>
          <p:nvPr/>
        </p:nvSpPr>
        <p:spPr>
          <a:xfrm>
            <a:off x="7639050" y="2105025"/>
            <a:ext cx="3924300" cy="3429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A deliberate labelling error</a:t>
            </a:r>
          </a:p>
        </p:txBody>
      </p:sp>
      <p:sp>
        <p:nvSpPr>
          <p:cNvPr id="7" name="Rectangle 6">
            <a:extLst>
              <a:ext uri="{FF2B5EF4-FFF2-40B4-BE49-F238E27FC236}">
                <a16:creationId xmlns:a16="http://schemas.microsoft.com/office/drawing/2014/main" id="{77A7BB87-CAA5-48C8-B7DC-40BEBE752696}"/>
              </a:ext>
            </a:extLst>
          </p:cNvPr>
          <p:cNvSpPr>
            <a:spLocks noGrp="1"/>
          </p:cNvSpPr>
          <p:nvPr/>
        </p:nvSpPr>
        <p:spPr>
          <a:xfrm>
            <a:off x="7639050" y="2495550"/>
            <a:ext cx="3924300" cy="1352550"/>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a:solidFill>
                  <a:srgbClr val="66777D"/>
                </a:solidFill>
                <a:latin typeface="Liberation Sans"/>
                <a:ea typeface="Liberation Sans"/>
                <a:cs typeface="Liberation Sans"/>
              </a:rPr>
              <a:t>Two random selections are plotted, but one is labelled MaxMin. The missing shift is a reason to investigate.</a:t>
            </a:r>
          </a:p>
        </p:txBody>
      </p:sp>
      <p:sp>
        <p:nvSpPr>
          <p:cNvPr id="8" name="Rectangle 7">
            <a:extLst>
              <a:ext uri="{FF2B5EF4-FFF2-40B4-BE49-F238E27FC236}">
                <a16:creationId xmlns:a16="http://schemas.microsoft.com/office/drawing/2014/main" id="{F085AA6A-2A4B-4F50-9A98-7F8A51341604}"/>
              </a:ext>
            </a:extLst>
          </p:cNvPr>
          <p:cNvSpPr>
            <a:spLocks noGrp="1"/>
          </p:cNvSpPr>
          <p:nvPr/>
        </p:nvSpPr>
        <p:spPr>
          <a:xfrm>
            <a:off x="7639050" y="4057650"/>
            <a:ext cx="3924300" cy="3429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The expected signal appears</a:t>
            </a:r>
          </a:p>
        </p:txBody>
      </p:sp>
      <p:sp>
        <p:nvSpPr>
          <p:cNvPr id="9" name="Rectangle 8">
            <a:extLst>
              <a:ext uri="{FF2B5EF4-FFF2-40B4-BE49-F238E27FC236}">
                <a16:creationId xmlns:a16="http://schemas.microsoft.com/office/drawing/2014/main" id="{F2AB08D5-270F-45BD-A802-FA22A7BB5317}"/>
              </a:ext>
            </a:extLst>
          </p:cNvPr>
          <p:cNvSpPr>
            <a:spLocks noGrp="1"/>
          </p:cNvSpPr>
          <p:nvPr/>
        </p:nvSpPr>
        <p:spPr>
          <a:xfrm>
            <a:off x="7639050" y="4448175"/>
            <a:ext cx="3924300" cy="1524000"/>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a:solidFill>
                  <a:srgbClr val="66777D"/>
                </a:solidFill>
                <a:latin typeface="Liberation Sans"/>
                <a:ea typeface="Liberation Sans"/>
                <a:cs typeface="Liberation Sans"/>
              </a:rPr>
              <a:t>Actual MaxMin picks have larger nearest-neighbour distances. This supports the selection check under this fingerprint and metric.</a:t>
            </a:r>
          </a:p>
        </p:txBody>
      </p:sp>
      <p:sp>
        <p:nvSpPr>
          <p:cNvPr id="10" name="Rectangle 9">
            <a:extLst>
              <a:ext uri="{FF2B5EF4-FFF2-40B4-BE49-F238E27FC236}">
                <a16:creationId xmlns:a16="http://schemas.microsoft.com/office/drawing/2014/main" id="{607C9562-563D-488E-A4C9-01DD4A3269E4}"/>
              </a:ext>
            </a:extLst>
          </p:cNvPr>
          <p:cNvSpPr>
            <a:spLocks noGrp="1"/>
          </p:cNvSpPr>
          <p:nvPr/>
        </p:nvSpPr>
        <p:spPr>
          <a:xfrm>
            <a:off x="619125" y="6353175"/>
            <a:ext cx="10191750" cy="3810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ChEMBL 37 · 4,721 molecules · Morgan radius 2 / 2,048 bits. Distances are measured within each selected set.</a:t>
            </a:r>
          </a:p>
        </p:txBody>
      </p:sp>
    </p:spTree>
    <p:extLst>
      <p:ext uri="{BB962C8B-B14F-4D97-AF65-F5344CB8AC3E}">
        <p14:creationId xmlns:p14="http://schemas.microsoft.com/office/powerpoint/2010/main" val="925146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AA391A7-C993-458E-BA1B-F9644AAC7041}"/>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A robotics example: the niche came first</a:t>
            </a:r>
          </a:p>
        </p:txBody>
      </p:sp>
      <p:sp>
        <p:nvSpPr>
          <p:cNvPr id="2" name="Straight Connector 1">
            <a:extLst>
              <a:ext uri="{FF2B5EF4-FFF2-40B4-BE49-F238E27FC236}">
                <a16:creationId xmlns:a16="http://schemas.microsoft.com/office/drawing/2014/main" id="{C3AE2AD5-5775-46DA-B559-3269A3191EE7}"/>
              </a:ext>
            </a:extLst>
          </p:cNvPr>
          <p:cNvSpPr>
            <a:spLocks noGrp="1"/>
          </p:cNvSpPr>
          <p:nvPr/>
        </p:nvSpPr>
        <p:spPr>
          <a:xfrm>
            <a:off x="609600" y="1133475"/>
            <a:ext cx="10972800" cy="0"/>
          </a:xfrm>
          <a:prstGeom prst="line">
            <a:avLst/>
          </a:prstGeom>
          <a:noFill/>
          <a:ln w="9525">
            <a:solidFill>
              <a:srgbClr val="A8DCE8"/>
            </a:solidFill>
          </a:ln>
        </p:spPr>
        <p:txBody>
          <a:bodyPr/>
          <a:lstStyle/>
          <a:p>
            <a:endParaRPr lang="en-US"/>
          </a:p>
        </p:txBody>
      </p:sp>
      <p:sp>
        <p:nvSpPr>
          <p:cNvPr id="3" name="Rectangle 2">
            <a:extLst>
              <a:ext uri="{FF2B5EF4-FFF2-40B4-BE49-F238E27FC236}">
                <a16:creationId xmlns:a16="http://schemas.microsoft.com/office/drawing/2014/main" id="{20B61D90-A904-40C6-8EF9-40B28102F6D5}"/>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06</a:t>
            </a:r>
          </a:p>
        </p:txBody>
      </p:sp>
      <p:sp>
        <p:nvSpPr>
          <p:cNvPr id="4" name="Straight Connector 3">
            <a:extLst>
              <a:ext uri="{FF2B5EF4-FFF2-40B4-BE49-F238E27FC236}">
                <a16:creationId xmlns:a16="http://schemas.microsoft.com/office/drawing/2014/main" id="{D6FF8F27-3CEE-45C2-A204-7F21EF5777B0}"/>
              </a:ext>
            </a:extLst>
          </p:cNvPr>
          <p:cNvSpPr>
            <a:spLocks noGrp="1"/>
          </p:cNvSpPr>
          <p:nvPr/>
        </p:nvSpPr>
        <p:spPr>
          <a:xfrm>
            <a:off x="704850" y="1695450"/>
            <a:ext cx="0" cy="3181350"/>
          </a:xfrm>
          <a:prstGeom prst="line">
            <a:avLst/>
          </a:prstGeom>
          <a:noFill/>
          <a:ln w="9525">
            <a:solidFill>
              <a:srgbClr val="A8DCE8"/>
            </a:solidFill>
          </a:ln>
        </p:spPr>
        <p:txBody>
          <a:bodyPr/>
          <a:lstStyle/>
          <a:p>
            <a:endParaRPr lang="en-US"/>
          </a:p>
        </p:txBody>
      </p:sp>
      <p:sp>
        <p:nvSpPr>
          <p:cNvPr id="5" name="Straight Connector 4">
            <a:extLst>
              <a:ext uri="{FF2B5EF4-FFF2-40B4-BE49-F238E27FC236}">
                <a16:creationId xmlns:a16="http://schemas.microsoft.com/office/drawing/2014/main" id="{6747BD26-17D8-4730-A92F-F2F02549FB04}"/>
              </a:ext>
            </a:extLst>
          </p:cNvPr>
          <p:cNvSpPr>
            <a:spLocks noGrp="1"/>
          </p:cNvSpPr>
          <p:nvPr/>
        </p:nvSpPr>
        <p:spPr>
          <a:xfrm>
            <a:off x="619125" y="1695450"/>
            <a:ext cx="171450" cy="0"/>
          </a:xfrm>
          <a:prstGeom prst="line">
            <a:avLst/>
          </a:prstGeom>
          <a:noFill/>
          <a:ln w="9525">
            <a:solidFill>
              <a:srgbClr val="A8DCE8"/>
            </a:solidFill>
          </a:ln>
        </p:spPr>
        <p:txBody>
          <a:bodyPr/>
          <a:lstStyle/>
          <a:p>
            <a:endParaRPr lang="en-US"/>
          </a:p>
        </p:txBody>
      </p:sp>
      <p:sp>
        <p:nvSpPr>
          <p:cNvPr id="6" name="Rectangle 5">
            <a:extLst>
              <a:ext uri="{FF2B5EF4-FFF2-40B4-BE49-F238E27FC236}">
                <a16:creationId xmlns:a16="http://schemas.microsoft.com/office/drawing/2014/main" id="{01529655-93DE-4E0B-B4FD-737A004295CB}"/>
              </a:ext>
            </a:extLst>
          </p:cNvPr>
          <p:cNvSpPr>
            <a:spLocks noGrp="1"/>
          </p:cNvSpPr>
          <p:nvPr/>
        </p:nvSpPr>
        <p:spPr>
          <a:xfrm>
            <a:off x="895350" y="1571625"/>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01</a:t>
            </a:r>
          </a:p>
        </p:txBody>
      </p:sp>
      <p:sp>
        <p:nvSpPr>
          <p:cNvPr id="7" name="Rectangle 6">
            <a:extLst>
              <a:ext uri="{FF2B5EF4-FFF2-40B4-BE49-F238E27FC236}">
                <a16:creationId xmlns:a16="http://schemas.microsoft.com/office/drawing/2014/main" id="{0D20C108-D353-4FE1-84BB-7FADC541DB32}"/>
              </a:ext>
            </a:extLst>
          </p:cNvPr>
          <p:cNvSpPr>
            <a:spLocks noGrp="1"/>
          </p:cNvSpPr>
          <p:nvPr/>
        </p:nvSpPr>
        <p:spPr>
          <a:xfrm>
            <a:off x="1400175" y="1552575"/>
            <a:ext cx="4839851" cy="561975"/>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Chemistry knowledge revealed an experimental gap</a:t>
            </a:r>
          </a:p>
        </p:txBody>
      </p:sp>
      <p:sp>
        <p:nvSpPr>
          <p:cNvPr id="8" name="Rectangle 7">
            <a:extLst>
              <a:ext uri="{FF2B5EF4-FFF2-40B4-BE49-F238E27FC236}">
                <a16:creationId xmlns:a16="http://schemas.microsoft.com/office/drawing/2014/main" id="{8719A8D7-435D-4278-9614-9E2293D2A834}"/>
              </a:ext>
            </a:extLst>
          </p:cNvPr>
          <p:cNvSpPr>
            <a:spLocks noGrp="1"/>
          </p:cNvSpPr>
          <p:nvPr/>
        </p:nvSpPr>
        <p:spPr>
          <a:xfrm>
            <a:off x="1400175" y="2210533"/>
            <a:ext cx="5600700" cy="56197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Individual transfers and combinatorial layouts needed a more flexible interface.</a:t>
            </a:r>
          </a:p>
        </p:txBody>
      </p:sp>
      <p:sp>
        <p:nvSpPr>
          <p:cNvPr id="9" name="Straight Connector 8">
            <a:extLst>
              <a:ext uri="{FF2B5EF4-FFF2-40B4-BE49-F238E27FC236}">
                <a16:creationId xmlns:a16="http://schemas.microsoft.com/office/drawing/2014/main" id="{9EDDC7D6-DD71-4DCC-8CC9-8A81081702D3}"/>
              </a:ext>
            </a:extLst>
          </p:cNvPr>
          <p:cNvSpPr>
            <a:spLocks noGrp="1"/>
          </p:cNvSpPr>
          <p:nvPr/>
        </p:nvSpPr>
        <p:spPr>
          <a:xfrm>
            <a:off x="619125" y="3286125"/>
            <a:ext cx="171450" cy="0"/>
          </a:xfrm>
          <a:prstGeom prst="line">
            <a:avLst/>
          </a:prstGeom>
          <a:noFill/>
          <a:ln w="9525">
            <a:solidFill>
              <a:srgbClr val="A8DCE8"/>
            </a:solidFill>
          </a:ln>
        </p:spPr>
        <p:txBody>
          <a:bodyPr/>
          <a:lstStyle/>
          <a:p>
            <a:endParaRPr lang="en-US"/>
          </a:p>
        </p:txBody>
      </p:sp>
      <p:sp>
        <p:nvSpPr>
          <p:cNvPr id="10" name="Rectangle 9">
            <a:extLst>
              <a:ext uri="{FF2B5EF4-FFF2-40B4-BE49-F238E27FC236}">
                <a16:creationId xmlns:a16="http://schemas.microsoft.com/office/drawing/2014/main" id="{2E017010-694C-48C1-890B-958D89007E83}"/>
              </a:ext>
            </a:extLst>
          </p:cNvPr>
          <p:cNvSpPr>
            <a:spLocks noGrp="1"/>
          </p:cNvSpPr>
          <p:nvPr/>
        </p:nvSpPr>
        <p:spPr>
          <a:xfrm>
            <a:off x="895350" y="3162300"/>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02</a:t>
            </a:r>
          </a:p>
        </p:txBody>
      </p:sp>
      <p:sp>
        <p:nvSpPr>
          <p:cNvPr id="11" name="Rectangle 10">
            <a:extLst>
              <a:ext uri="{FF2B5EF4-FFF2-40B4-BE49-F238E27FC236}">
                <a16:creationId xmlns:a16="http://schemas.microsoft.com/office/drawing/2014/main" id="{CC1F7758-48E0-4FDA-BC73-7D9212088DE7}"/>
              </a:ext>
            </a:extLst>
          </p:cNvPr>
          <p:cNvSpPr>
            <a:spLocks noGrp="1"/>
          </p:cNvSpPr>
          <p:nvPr/>
        </p:nvSpPr>
        <p:spPr>
          <a:xfrm>
            <a:off x="1400175" y="3143250"/>
            <a:ext cx="5600700" cy="561975"/>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A CSV specifies the pipetting operations</a:t>
            </a:r>
          </a:p>
        </p:txBody>
      </p:sp>
      <p:sp>
        <p:nvSpPr>
          <p:cNvPr id="12" name="Rectangle 11">
            <a:extLst>
              <a:ext uri="{FF2B5EF4-FFF2-40B4-BE49-F238E27FC236}">
                <a16:creationId xmlns:a16="http://schemas.microsoft.com/office/drawing/2014/main" id="{985240DC-3F22-4099-A9A2-91F4E6C73C6D}"/>
              </a:ext>
            </a:extLst>
          </p:cNvPr>
          <p:cNvSpPr>
            <a:spLocks noGrp="1"/>
          </p:cNvSpPr>
          <p:nvPr/>
        </p:nvSpPr>
        <p:spPr>
          <a:xfrm>
            <a:off x="1400175" y="3509962"/>
            <a:ext cx="5600700" cy="1000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OT2_CherryPick combines transfers and deck settings with a fixed Python template to generate the protocol deterministically.</a:t>
            </a:r>
          </a:p>
        </p:txBody>
      </p:sp>
      <p:sp>
        <p:nvSpPr>
          <p:cNvPr id="13" name="Straight Connector 12">
            <a:extLst>
              <a:ext uri="{FF2B5EF4-FFF2-40B4-BE49-F238E27FC236}">
                <a16:creationId xmlns:a16="http://schemas.microsoft.com/office/drawing/2014/main" id="{6878A2DF-E953-444A-B0F2-F40B4946EFBC}"/>
              </a:ext>
            </a:extLst>
          </p:cNvPr>
          <p:cNvSpPr>
            <a:spLocks noGrp="1"/>
          </p:cNvSpPr>
          <p:nvPr/>
        </p:nvSpPr>
        <p:spPr>
          <a:xfrm>
            <a:off x="619125" y="4876800"/>
            <a:ext cx="171450" cy="0"/>
          </a:xfrm>
          <a:prstGeom prst="line">
            <a:avLst/>
          </a:prstGeom>
          <a:noFill/>
          <a:ln w="9525">
            <a:solidFill>
              <a:srgbClr val="A8DCE8"/>
            </a:solidFill>
          </a:ln>
        </p:spPr>
        <p:txBody>
          <a:bodyPr/>
          <a:lstStyle/>
          <a:p>
            <a:endParaRPr lang="en-US"/>
          </a:p>
        </p:txBody>
      </p:sp>
      <p:sp>
        <p:nvSpPr>
          <p:cNvPr id="14" name="Rectangle 13">
            <a:extLst>
              <a:ext uri="{FF2B5EF4-FFF2-40B4-BE49-F238E27FC236}">
                <a16:creationId xmlns:a16="http://schemas.microsoft.com/office/drawing/2014/main" id="{0F12DFC5-2D9D-4D69-B049-C1F5EF9B920B}"/>
              </a:ext>
            </a:extLst>
          </p:cNvPr>
          <p:cNvSpPr>
            <a:spLocks noGrp="1"/>
          </p:cNvSpPr>
          <p:nvPr/>
        </p:nvSpPr>
        <p:spPr>
          <a:xfrm>
            <a:off x="895350" y="4752975"/>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03</a:t>
            </a:r>
          </a:p>
        </p:txBody>
      </p:sp>
      <p:sp>
        <p:nvSpPr>
          <p:cNvPr id="15" name="Rectangle 14">
            <a:extLst>
              <a:ext uri="{FF2B5EF4-FFF2-40B4-BE49-F238E27FC236}">
                <a16:creationId xmlns:a16="http://schemas.microsoft.com/office/drawing/2014/main" id="{095D555C-1C7E-4499-90CF-700C51A2A71E}"/>
              </a:ext>
            </a:extLst>
          </p:cNvPr>
          <p:cNvSpPr>
            <a:spLocks noGrp="1"/>
          </p:cNvSpPr>
          <p:nvPr/>
        </p:nvSpPr>
        <p:spPr>
          <a:xfrm>
            <a:off x="1400175" y="4733925"/>
            <a:ext cx="5600700" cy="561975"/>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MCP gives agents the same interface</a:t>
            </a:r>
          </a:p>
        </p:txBody>
      </p:sp>
      <p:sp>
        <p:nvSpPr>
          <p:cNvPr id="16" name="Rectangle 15">
            <a:extLst>
              <a:ext uri="{FF2B5EF4-FFF2-40B4-BE49-F238E27FC236}">
                <a16:creationId xmlns:a16="http://schemas.microsoft.com/office/drawing/2014/main" id="{805F0F8D-2D58-4FC2-961D-9E077A7C05E7}"/>
              </a:ext>
            </a:extLst>
          </p:cNvPr>
          <p:cNvSpPr>
            <a:spLocks noGrp="1"/>
          </p:cNvSpPr>
          <p:nvPr/>
        </p:nvSpPr>
        <p:spPr>
          <a:xfrm>
            <a:off x="1400175" y="5119112"/>
            <a:ext cx="5600700" cy="1000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An agent submits a CSV and uses simulation diagnostics to revise inputs. A human reviews the protocol before the robot runs.</a:t>
            </a:r>
          </a:p>
        </p:txBody>
      </p:sp>
      <p:pic>
        <p:nvPicPr>
          <p:cNvPr id="34" name="Picture 33"/>
          <p:cNvPicPr>
            <a:picLocks noChangeAspect="1"/>
          </p:cNvPicPr>
          <p:nvPr/>
        </p:nvPicPr>
        <p:blipFill>
          <a:blip r:embed="rId5"/>
          <a:srcRect l="2500" t="13000" r="2500" b="1800"/>
          <a:stretch/>
        </p:blipFill>
        <p:spPr>
          <a:xfrm>
            <a:off x="7553325" y="1304925"/>
            <a:ext cx="4000500" cy="5095875"/>
          </a:xfrm>
          <a:prstGeom prst="rect">
            <a:avLst/>
          </a:prstGeom>
        </p:spPr>
      </p:pic>
      <p:pic>
        <p:nvPicPr>
          <p:cNvPr id="17" name="OT2-Video">
            <a:hlinkClick r:id="" action="ppaction://media"/>
            <a:extLst>
              <a:ext uri="{FF2B5EF4-FFF2-40B4-BE49-F238E27FC236}">
                <a16:creationId xmlns:a16="http://schemas.microsoft.com/office/drawing/2014/main" id="{9E98EC8B-0C2E-FEFC-8918-E348DF8ECEA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273290" y="1381126"/>
            <a:ext cx="4710436" cy="2655175"/>
          </a:xfrm>
          <a:prstGeom prst="rect">
            <a:avLst/>
          </a:prstGeom>
        </p:spPr>
      </p:pic>
    </p:spTree>
    <p:extLst>
      <p:ext uri="{BB962C8B-B14F-4D97-AF65-F5344CB8AC3E}">
        <p14:creationId xmlns:p14="http://schemas.microsoft.com/office/powerpoint/2010/main" val="171811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905"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mute="1">
                <p:cTn id="12" fill="remove" display="0">
                  <p:stCondLst>
                    <p:cond delay="indefinite"/>
                  </p:stCondLst>
                </p:cTn>
                <p:tgtEl>
                  <p:spTgt spid="1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6762C52-E5D3-49D8-9D18-70311E081A34}"/>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Where domain knowledge and engineering meet</a:t>
            </a:r>
          </a:p>
        </p:txBody>
      </p:sp>
      <p:sp>
        <p:nvSpPr>
          <p:cNvPr id="2" name="Straight Connector 1">
            <a:extLst>
              <a:ext uri="{FF2B5EF4-FFF2-40B4-BE49-F238E27FC236}">
                <a16:creationId xmlns:a16="http://schemas.microsoft.com/office/drawing/2014/main" id="{3C134C7C-E0ED-486D-95C4-8B8B39DFC6BB}"/>
              </a:ext>
            </a:extLst>
          </p:cNvPr>
          <p:cNvSpPr>
            <a:spLocks noGrp="1"/>
          </p:cNvSpPr>
          <p:nvPr/>
        </p:nvSpPr>
        <p:spPr>
          <a:xfrm>
            <a:off x="609600" y="1133475"/>
            <a:ext cx="10972800" cy="0"/>
          </a:xfrm>
          <a:prstGeom prst="line">
            <a:avLst/>
          </a:prstGeom>
          <a:noFill/>
          <a:ln w="9525">
            <a:solidFill>
              <a:srgbClr val="A8DCE8"/>
            </a:solidFill>
          </a:ln>
        </p:spPr>
        <p:txBody>
          <a:bodyPr/>
          <a:lstStyle/>
          <a:p>
            <a:endParaRPr lang="en-US"/>
          </a:p>
        </p:txBody>
      </p:sp>
      <p:sp>
        <p:nvSpPr>
          <p:cNvPr id="3" name="Rectangle 2">
            <a:extLst>
              <a:ext uri="{FF2B5EF4-FFF2-40B4-BE49-F238E27FC236}">
                <a16:creationId xmlns:a16="http://schemas.microsoft.com/office/drawing/2014/main" id="{21D66564-FEAD-4646-9222-72ED31722DE1}"/>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07</a:t>
            </a:r>
          </a:p>
        </p:txBody>
      </p:sp>
      <p:sp>
        <p:nvSpPr>
          <p:cNvPr id="4" name="Rectangle 3">
            <a:extLst>
              <a:ext uri="{FF2B5EF4-FFF2-40B4-BE49-F238E27FC236}">
                <a16:creationId xmlns:a16="http://schemas.microsoft.com/office/drawing/2014/main" id="{C569BA51-1A2F-4C83-A587-8891FB8C437F}"/>
              </a:ext>
            </a:extLst>
          </p:cNvPr>
          <p:cNvSpPr>
            <a:spLocks noGrp="1"/>
          </p:cNvSpPr>
          <p:nvPr/>
        </p:nvSpPr>
        <p:spPr>
          <a:xfrm>
            <a:off x="619125" y="1438275"/>
            <a:ext cx="10953750" cy="361950"/>
          </a:xfrm>
          <a:prstGeom prst="rect">
            <a:avLst/>
          </a:prstGeom>
          <a:noFill/>
          <a:ln w="0">
            <a:noFill/>
          </a:ln>
        </p:spPr>
        <p:txBody>
          <a:bodyPr wrap="square" lIns="0" tIns="0" rIns="0" bIns="0" anchor="t">
            <a:noAutofit/>
          </a:bodyPr>
          <a:lstStyle/>
          <a:p>
            <a:pPr>
              <a:defRPr sz="2025" b="1">
                <a:solidFill>
                  <a:srgbClr val="243238"/>
                </a:solidFill>
                <a:latin typeface="Liberation Sans"/>
                <a:ea typeface="Liberation Sans"/>
                <a:cs typeface="Liberation Sans"/>
              </a:defRPr>
            </a:pPr>
            <a:r>
              <a:rPr sz="2025" b="1">
                <a:solidFill>
                  <a:srgbClr val="243238"/>
                </a:solidFill>
                <a:latin typeface="Liberation Sans"/>
                <a:ea typeface="Liberation Sans"/>
                <a:cs typeface="Liberation Sans"/>
              </a:rPr>
              <a:t>Domain knowledge reveals the problem first</a:t>
            </a:r>
          </a:p>
        </p:txBody>
      </p:sp>
      <p:sp>
        <p:nvSpPr>
          <p:cNvPr id="5" name="Rectangle 4">
            <a:extLst>
              <a:ext uri="{FF2B5EF4-FFF2-40B4-BE49-F238E27FC236}">
                <a16:creationId xmlns:a16="http://schemas.microsoft.com/office/drawing/2014/main" id="{B7DF464D-2820-4B7E-9038-B8C6E12CBF8F}"/>
              </a:ext>
            </a:extLst>
          </p:cNvPr>
          <p:cNvSpPr>
            <a:spLocks noGrp="1"/>
          </p:cNvSpPr>
          <p:nvPr/>
        </p:nvSpPr>
        <p:spPr>
          <a:xfrm>
            <a:off x="619125" y="1847850"/>
            <a:ext cx="10953750" cy="381000"/>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a:solidFill>
                  <a:srgbClr val="66777D"/>
                </a:solidFill>
                <a:latin typeface="Liberation Sans"/>
                <a:ea typeface="Liberation Sans"/>
                <a:cs typeface="Liberation Sans"/>
              </a:rPr>
              <a:t>It shows which scientific questions and workflow gaps deserve a tool.</a:t>
            </a:r>
          </a:p>
        </p:txBody>
      </p:sp>
      <p:sp>
        <p:nvSpPr>
          <p:cNvPr id="6" name="Straight Connector 5">
            <a:extLst>
              <a:ext uri="{FF2B5EF4-FFF2-40B4-BE49-F238E27FC236}">
                <a16:creationId xmlns:a16="http://schemas.microsoft.com/office/drawing/2014/main" id="{3430FAB6-D76D-4912-88D5-ECB94214422B}"/>
              </a:ext>
            </a:extLst>
          </p:cNvPr>
          <p:cNvSpPr>
            <a:spLocks noGrp="1"/>
          </p:cNvSpPr>
          <p:nvPr/>
        </p:nvSpPr>
        <p:spPr>
          <a:xfrm>
            <a:off x="704850" y="2752725"/>
            <a:ext cx="0" cy="2019300"/>
          </a:xfrm>
          <a:prstGeom prst="line">
            <a:avLst/>
          </a:prstGeom>
          <a:noFill/>
          <a:ln w="9525">
            <a:solidFill>
              <a:srgbClr val="A8DCE8"/>
            </a:solidFill>
          </a:ln>
        </p:spPr>
        <p:txBody>
          <a:bodyPr/>
          <a:lstStyle/>
          <a:p>
            <a:endParaRPr lang="en-US"/>
          </a:p>
        </p:txBody>
      </p:sp>
      <p:sp>
        <p:nvSpPr>
          <p:cNvPr id="7" name="Straight Connector 6">
            <a:extLst>
              <a:ext uri="{FF2B5EF4-FFF2-40B4-BE49-F238E27FC236}">
                <a16:creationId xmlns:a16="http://schemas.microsoft.com/office/drawing/2014/main" id="{129F8D9C-5219-4333-99C7-A7BEECE27B2C}"/>
              </a:ext>
            </a:extLst>
          </p:cNvPr>
          <p:cNvSpPr>
            <a:spLocks noGrp="1"/>
          </p:cNvSpPr>
          <p:nvPr/>
        </p:nvSpPr>
        <p:spPr>
          <a:xfrm>
            <a:off x="619125" y="2752725"/>
            <a:ext cx="171450" cy="0"/>
          </a:xfrm>
          <a:prstGeom prst="line">
            <a:avLst/>
          </a:prstGeom>
          <a:noFill/>
          <a:ln w="9525">
            <a:solidFill>
              <a:srgbClr val="A8DCE8"/>
            </a:solidFill>
          </a:ln>
        </p:spPr>
        <p:txBody>
          <a:bodyPr/>
          <a:lstStyle/>
          <a:p>
            <a:endParaRPr lang="en-US"/>
          </a:p>
        </p:txBody>
      </p:sp>
      <p:sp>
        <p:nvSpPr>
          <p:cNvPr id="8" name="Rectangle 7">
            <a:extLst>
              <a:ext uri="{FF2B5EF4-FFF2-40B4-BE49-F238E27FC236}">
                <a16:creationId xmlns:a16="http://schemas.microsoft.com/office/drawing/2014/main" id="{A480E0FE-36BF-49C7-8DAE-C6A9F732ABC4}"/>
              </a:ext>
            </a:extLst>
          </p:cNvPr>
          <p:cNvSpPr>
            <a:spLocks noGrp="1"/>
          </p:cNvSpPr>
          <p:nvPr/>
        </p:nvSpPr>
        <p:spPr>
          <a:xfrm>
            <a:off x="895350" y="2628900"/>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01</a:t>
            </a:r>
          </a:p>
        </p:txBody>
      </p:sp>
      <p:sp>
        <p:nvSpPr>
          <p:cNvPr id="9" name="Rectangle 8">
            <a:extLst>
              <a:ext uri="{FF2B5EF4-FFF2-40B4-BE49-F238E27FC236}">
                <a16:creationId xmlns:a16="http://schemas.microsoft.com/office/drawing/2014/main" id="{0D4F2FE6-4B8F-43B6-9003-931C5C228403}"/>
              </a:ext>
            </a:extLst>
          </p:cNvPr>
          <p:cNvSpPr>
            <a:spLocks noGrp="1"/>
          </p:cNvSpPr>
          <p:nvPr/>
        </p:nvSpPr>
        <p:spPr>
          <a:xfrm>
            <a:off x="1400175" y="2609850"/>
            <a:ext cx="10153650" cy="32385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Deeper into science</a:t>
            </a:r>
          </a:p>
        </p:txBody>
      </p:sp>
      <p:sp>
        <p:nvSpPr>
          <p:cNvPr id="10" name="Rectangle 9">
            <a:extLst>
              <a:ext uri="{FF2B5EF4-FFF2-40B4-BE49-F238E27FC236}">
                <a16:creationId xmlns:a16="http://schemas.microsoft.com/office/drawing/2014/main" id="{8EFB2848-A3CE-4448-83AE-9D412D5551DE}"/>
              </a:ext>
            </a:extLst>
          </p:cNvPr>
          <p:cNvSpPr>
            <a:spLocks noGrp="1"/>
          </p:cNvSpPr>
          <p:nvPr/>
        </p:nvSpPr>
        <p:spPr>
          <a:xfrm>
            <a:off x="1400175" y="2981325"/>
            <a:ext cx="10153650" cy="590550"/>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Theory and method developmen</a:t>
            </a:r>
            <a:r>
              <a:rPr lang="en-US" dirty="0">
                <a:solidFill>
                  <a:srgbClr val="66777D"/>
                </a:solidFill>
                <a:latin typeface="Liberation Sans"/>
                <a:ea typeface="Liberation Sans"/>
                <a:cs typeface="Liberation Sans"/>
              </a:rPr>
              <a:t>t.</a:t>
            </a:r>
            <a:endParaRPr sz="1800" b="0" dirty="0">
              <a:solidFill>
                <a:srgbClr val="66777D"/>
              </a:solidFill>
              <a:latin typeface="Liberation Sans"/>
              <a:ea typeface="Liberation Sans"/>
              <a:cs typeface="Liberation Sans"/>
            </a:endParaRPr>
          </a:p>
        </p:txBody>
      </p:sp>
      <p:sp>
        <p:nvSpPr>
          <p:cNvPr id="11" name="Straight Connector 10">
            <a:extLst>
              <a:ext uri="{FF2B5EF4-FFF2-40B4-BE49-F238E27FC236}">
                <a16:creationId xmlns:a16="http://schemas.microsoft.com/office/drawing/2014/main" id="{F04DBAE3-469B-4BBD-81B9-E7C3BF5B8A8B}"/>
              </a:ext>
            </a:extLst>
          </p:cNvPr>
          <p:cNvSpPr>
            <a:spLocks noGrp="1"/>
          </p:cNvSpPr>
          <p:nvPr/>
        </p:nvSpPr>
        <p:spPr>
          <a:xfrm>
            <a:off x="619125" y="3762375"/>
            <a:ext cx="171450" cy="0"/>
          </a:xfrm>
          <a:prstGeom prst="line">
            <a:avLst/>
          </a:prstGeom>
          <a:noFill/>
          <a:ln w="9525">
            <a:solidFill>
              <a:srgbClr val="A8DCE8"/>
            </a:solidFill>
          </a:ln>
        </p:spPr>
        <p:txBody>
          <a:bodyPr/>
          <a:lstStyle/>
          <a:p>
            <a:endParaRPr lang="en-US"/>
          </a:p>
        </p:txBody>
      </p:sp>
      <p:sp>
        <p:nvSpPr>
          <p:cNvPr id="12" name="Rectangle 11">
            <a:extLst>
              <a:ext uri="{FF2B5EF4-FFF2-40B4-BE49-F238E27FC236}">
                <a16:creationId xmlns:a16="http://schemas.microsoft.com/office/drawing/2014/main" id="{1FEDE47E-5211-4027-AF16-442F24DE0532}"/>
              </a:ext>
            </a:extLst>
          </p:cNvPr>
          <p:cNvSpPr>
            <a:spLocks noGrp="1"/>
          </p:cNvSpPr>
          <p:nvPr/>
        </p:nvSpPr>
        <p:spPr>
          <a:xfrm>
            <a:off x="895350" y="3638550"/>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02</a:t>
            </a:r>
          </a:p>
        </p:txBody>
      </p:sp>
      <p:sp>
        <p:nvSpPr>
          <p:cNvPr id="13" name="Rectangle 12">
            <a:extLst>
              <a:ext uri="{FF2B5EF4-FFF2-40B4-BE49-F238E27FC236}">
                <a16:creationId xmlns:a16="http://schemas.microsoft.com/office/drawing/2014/main" id="{B17EA96A-E545-45D5-BBE6-08F30AEF917E}"/>
              </a:ext>
            </a:extLst>
          </p:cNvPr>
          <p:cNvSpPr>
            <a:spLocks noGrp="1"/>
          </p:cNvSpPr>
          <p:nvPr/>
        </p:nvSpPr>
        <p:spPr>
          <a:xfrm>
            <a:off x="1400175" y="3619500"/>
            <a:ext cx="10153650" cy="32385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Closer to experiments</a:t>
            </a:r>
          </a:p>
        </p:txBody>
      </p:sp>
      <p:sp>
        <p:nvSpPr>
          <p:cNvPr id="14" name="Rectangle 13">
            <a:extLst>
              <a:ext uri="{FF2B5EF4-FFF2-40B4-BE49-F238E27FC236}">
                <a16:creationId xmlns:a16="http://schemas.microsoft.com/office/drawing/2014/main" id="{5E9929FB-2681-4E0E-A56E-65C07357F77B}"/>
              </a:ext>
            </a:extLst>
          </p:cNvPr>
          <p:cNvSpPr>
            <a:spLocks noGrp="1"/>
          </p:cNvSpPr>
          <p:nvPr/>
        </p:nvSpPr>
        <p:spPr>
          <a:xfrm>
            <a:off x="1400175" y="3990975"/>
            <a:ext cx="10153650" cy="590550"/>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a:solidFill>
                  <a:srgbClr val="66777D"/>
                </a:solidFill>
                <a:latin typeface="Liberation Sans"/>
                <a:ea typeface="Liberation Sans"/>
                <a:cs typeface="Liberation Sans"/>
              </a:rPr>
              <a:t>Wet-lab and analytical work, including robotics, where physical constraints shape the system.</a:t>
            </a:r>
          </a:p>
        </p:txBody>
      </p:sp>
      <p:sp>
        <p:nvSpPr>
          <p:cNvPr id="15" name="Straight Connector 14">
            <a:extLst>
              <a:ext uri="{FF2B5EF4-FFF2-40B4-BE49-F238E27FC236}">
                <a16:creationId xmlns:a16="http://schemas.microsoft.com/office/drawing/2014/main" id="{4D6CA744-E5ED-4E62-9D87-0340ED4FF011}"/>
              </a:ext>
            </a:extLst>
          </p:cNvPr>
          <p:cNvSpPr>
            <a:spLocks noGrp="1"/>
          </p:cNvSpPr>
          <p:nvPr/>
        </p:nvSpPr>
        <p:spPr>
          <a:xfrm>
            <a:off x="619125" y="4772025"/>
            <a:ext cx="171450" cy="0"/>
          </a:xfrm>
          <a:prstGeom prst="line">
            <a:avLst/>
          </a:prstGeom>
          <a:noFill/>
          <a:ln w="9525">
            <a:solidFill>
              <a:srgbClr val="A8DCE8"/>
            </a:solidFill>
          </a:ln>
        </p:spPr>
        <p:txBody>
          <a:bodyPr/>
          <a:lstStyle/>
          <a:p>
            <a:endParaRPr lang="en-US"/>
          </a:p>
        </p:txBody>
      </p:sp>
      <p:sp>
        <p:nvSpPr>
          <p:cNvPr id="16" name="Rectangle 15">
            <a:extLst>
              <a:ext uri="{FF2B5EF4-FFF2-40B4-BE49-F238E27FC236}">
                <a16:creationId xmlns:a16="http://schemas.microsoft.com/office/drawing/2014/main" id="{07BC3A8E-824A-4267-845C-4ACCCEF2B1D5}"/>
              </a:ext>
            </a:extLst>
          </p:cNvPr>
          <p:cNvSpPr>
            <a:spLocks noGrp="1"/>
          </p:cNvSpPr>
          <p:nvPr/>
        </p:nvSpPr>
        <p:spPr>
          <a:xfrm>
            <a:off x="895350" y="4648200"/>
            <a:ext cx="361950" cy="285750"/>
          </a:xfrm>
          <a:prstGeom prst="rect">
            <a:avLst/>
          </a:prstGeom>
          <a:noFill/>
          <a:ln w="0">
            <a:noFill/>
          </a:ln>
        </p:spPr>
        <p:txBody>
          <a:bodyPr wrap="square" lIns="0" tIns="0" rIns="0" bIns="0" anchor="t">
            <a:noAutofit/>
          </a:bodyPr>
          <a:lstStyle/>
          <a:p>
            <a:pPr>
              <a:defRPr sz="1575" b="1">
                <a:solidFill>
                  <a:srgbClr val="66777D"/>
                </a:solidFill>
                <a:latin typeface="Liberation Sans"/>
                <a:ea typeface="Liberation Sans"/>
                <a:cs typeface="Liberation Sans"/>
              </a:defRPr>
            </a:pPr>
            <a:r>
              <a:rPr sz="1575" b="1">
                <a:solidFill>
                  <a:srgbClr val="66777D"/>
                </a:solidFill>
                <a:latin typeface="Liberation Sans"/>
                <a:ea typeface="Liberation Sans"/>
                <a:cs typeface="Liberation Sans"/>
              </a:rPr>
              <a:t>03</a:t>
            </a:r>
          </a:p>
        </p:txBody>
      </p:sp>
      <p:sp>
        <p:nvSpPr>
          <p:cNvPr id="17" name="Rectangle 16">
            <a:extLst>
              <a:ext uri="{FF2B5EF4-FFF2-40B4-BE49-F238E27FC236}">
                <a16:creationId xmlns:a16="http://schemas.microsoft.com/office/drawing/2014/main" id="{A30E60EB-461D-48F8-AEC6-1D91DA66DC74}"/>
              </a:ext>
            </a:extLst>
          </p:cNvPr>
          <p:cNvSpPr>
            <a:spLocks noGrp="1"/>
          </p:cNvSpPr>
          <p:nvPr/>
        </p:nvSpPr>
        <p:spPr>
          <a:xfrm>
            <a:off x="1400175" y="4629150"/>
            <a:ext cx="10153650" cy="32385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Up into engineering</a:t>
            </a:r>
          </a:p>
        </p:txBody>
      </p:sp>
      <p:sp>
        <p:nvSpPr>
          <p:cNvPr id="18" name="Rectangle 17">
            <a:extLst>
              <a:ext uri="{FF2B5EF4-FFF2-40B4-BE49-F238E27FC236}">
                <a16:creationId xmlns:a16="http://schemas.microsoft.com/office/drawing/2014/main" id="{5AF77193-521A-4296-951B-B20AB1BF1074}"/>
              </a:ext>
            </a:extLst>
          </p:cNvPr>
          <p:cNvSpPr>
            <a:spLocks noGrp="1"/>
          </p:cNvSpPr>
          <p:nvPr/>
        </p:nvSpPr>
        <p:spPr>
          <a:xfrm>
            <a:off x="1400175" y="5000625"/>
            <a:ext cx="10153650" cy="590550"/>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a:solidFill>
                  <a:srgbClr val="66777D"/>
                </a:solidFill>
                <a:latin typeface="Liberation Sans"/>
                <a:ea typeface="Liberation Sans"/>
                <a:cs typeface="Liberation Sans"/>
              </a:rPr>
              <a:t>Specialized software for narrow scientific needs, with interfaces, tests, provenance, and operation.</a:t>
            </a:r>
          </a:p>
        </p:txBody>
      </p:sp>
      <p:sp>
        <p:nvSpPr>
          <p:cNvPr id="19" name="Straight Connector 18">
            <a:extLst>
              <a:ext uri="{FF2B5EF4-FFF2-40B4-BE49-F238E27FC236}">
                <a16:creationId xmlns:a16="http://schemas.microsoft.com/office/drawing/2014/main" id="{46CA8C3D-C51B-4B6F-B51C-711C61DE8436}"/>
              </a:ext>
            </a:extLst>
          </p:cNvPr>
          <p:cNvSpPr>
            <a:spLocks noGrp="1"/>
          </p:cNvSpPr>
          <p:nvPr/>
        </p:nvSpPr>
        <p:spPr>
          <a:xfrm>
            <a:off x="619125" y="5600700"/>
            <a:ext cx="10934700" cy="0"/>
          </a:xfrm>
          <a:prstGeom prst="line">
            <a:avLst/>
          </a:prstGeom>
          <a:noFill/>
          <a:ln w="9525">
            <a:solidFill>
              <a:srgbClr val="A8DCE8"/>
            </a:solidFill>
          </a:ln>
        </p:spPr>
        <p:txBody>
          <a:bodyPr/>
          <a:lstStyle/>
          <a:p>
            <a:endParaRPr lang="en-US"/>
          </a:p>
        </p:txBody>
      </p:sp>
      <p:sp>
        <p:nvSpPr>
          <p:cNvPr id="20" name="Rectangle 19">
            <a:extLst>
              <a:ext uri="{FF2B5EF4-FFF2-40B4-BE49-F238E27FC236}">
                <a16:creationId xmlns:a16="http://schemas.microsoft.com/office/drawing/2014/main" id="{7C9C78DD-2BB3-4730-A3EC-A60AD32F30FB}"/>
              </a:ext>
            </a:extLst>
          </p:cNvPr>
          <p:cNvSpPr>
            <a:spLocks noGrp="1"/>
          </p:cNvSpPr>
          <p:nvPr/>
        </p:nvSpPr>
        <p:spPr>
          <a:xfrm>
            <a:off x="619125" y="5762625"/>
            <a:ext cx="10953750" cy="3429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Agents lower the cost of trying all three</a:t>
            </a:r>
          </a:p>
        </p:txBody>
      </p:sp>
      <p:sp>
        <p:nvSpPr>
          <p:cNvPr id="21" name="Rectangle 20">
            <a:extLst>
              <a:ext uri="{FF2B5EF4-FFF2-40B4-BE49-F238E27FC236}">
                <a16:creationId xmlns:a16="http://schemas.microsoft.com/office/drawing/2014/main" id="{C663BBBB-BACF-40AD-823E-FE623D266D9C}"/>
              </a:ext>
            </a:extLst>
          </p:cNvPr>
          <p:cNvSpPr>
            <a:spLocks noGrp="1"/>
          </p:cNvSpPr>
          <p:nvPr/>
        </p:nvSpPr>
        <p:spPr>
          <a:xfrm>
            <a:off x="619125" y="6143625"/>
            <a:ext cx="10706100" cy="333375"/>
          </a:xfrm>
          <a:prstGeom prst="rect">
            <a:avLst/>
          </a:prstGeom>
          <a:noFill/>
          <a:ln w="0">
            <a:noFill/>
          </a:ln>
        </p:spPr>
        <p:txBody>
          <a:bodyPr wrap="square" lIns="0" tIns="0" rIns="0" bIns="0" anchor="t">
            <a:noAutofit/>
          </a:bodyPr>
          <a:lstStyle/>
          <a:p>
            <a:pPr>
              <a:defRPr sz="1650" b="0">
                <a:solidFill>
                  <a:srgbClr val="66777D"/>
                </a:solidFill>
                <a:latin typeface="Liberation Sans"/>
                <a:ea typeface="Liberation Sans"/>
                <a:cs typeface="Liberation Sans"/>
              </a:defRPr>
            </a:pPr>
            <a:r>
              <a:rPr sz="1650" b="0">
                <a:solidFill>
                  <a:srgbClr val="66777D"/>
                </a:solidFill>
                <a:latin typeface="Liberation Sans"/>
                <a:ea typeface="Liberation Sans"/>
                <a:cs typeface="Liberation Sans"/>
              </a:rPr>
              <a:t>A narrow tool becomes practical when the person who knows the problem can shape the system.</a:t>
            </a:r>
          </a:p>
        </p:txBody>
      </p:sp>
    </p:spTree>
    <p:extLst>
      <p:ext uri="{BB962C8B-B14F-4D97-AF65-F5344CB8AC3E}">
        <p14:creationId xmlns:p14="http://schemas.microsoft.com/office/powerpoint/2010/main" val="919165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789FF19-7DAB-4208-96CC-521822BE2AFB}"/>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How should we deliver value?</a:t>
            </a:r>
          </a:p>
        </p:txBody>
      </p:sp>
      <p:sp>
        <p:nvSpPr>
          <p:cNvPr id="2" name="Straight Connector 1">
            <a:extLst>
              <a:ext uri="{FF2B5EF4-FFF2-40B4-BE49-F238E27FC236}">
                <a16:creationId xmlns:a16="http://schemas.microsoft.com/office/drawing/2014/main" id="{A6819E12-65D6-4A21-BDCF-6368B8B4BEB8}"/>
              </a:ext>
            </a:extLst>
          </p:cNvPr>
          <p:cNvSpPr>
            <a:spLocks noGrp="1"/>
          </p:cNvSpPr>
          <p:nvPr/>
        </p:nvSpPr>
        <p:spPr>
          <a:xfrm>
            <a:off x="609600" y="1133475"/>
            <a:ext cx="10972800" cy="0"/>
          </a:xfrm>
          <a:prstGeom prst="line">
            <a:avLst/>
          </a:prstGeom>
          <a:noFill/>
          <a:ln w="9525">
            <a:solidFill>
              <a:srgbClr val="A8DCE8"/>
            </a:solidFill>
          </a:ln>
        </p:spPr>
        <p:txBody>
          <a:bodyPr/>
          <a:lstStyle/>
          <a:p>
            <a:endParaRPr lang="en-US"/>
          </a:p>
        </p:txBody>
      </p:sp>
      <p:sp>
        <p:nvSpPr>
          <p:cNvPr id="3" name="Rectangle 2">
            <a:extLst>
              <a:ext uri="{FF2B5EF4-FFF2-40B4-BE49-F238E27FC236}">
                <a16:creationId xmlns:a16="http://schemas.microsoft.com/office/drawing/2014/main" id="{B77DBB74-B81B-4E37-B4C3-8F9E20BE0C01}"/>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08</a:t>
            </a:r>
          </a:p>
        </p:txBody>
      </p:sp>
      <p:sp>
        <p:nvSpPr>
          <p:cNvPr id="4" name="Straight Connector 3">
            <a:extLst>
              <a:ext uri="{FF2B5EF4-FFF2-40B4-BE49-F238E27FC236}">
                <a16:creationId xmlns:a16="http://schemas.microsoft.com/office/drawing/2014/main" id="{CA5C9A5F-DB58-4FF4-B49F-53945DDEF061}"/>
              </a:ext>
            </a:extLst>
          </p:cNvPr>
          <p:cNvSpPr>
            <a:spLocks noGrp="1"/>
          </p:cNvSpPr>
          <p:nvPr/>
        </p:nvSpPr>
        <p:spPr>
          <a:xfrm>
            <a:off x="762000" y="1714500"/>
            <a:ext cx="4857750" cy="0"/>
          </a:xfrm>
          <a:prstGeom prst="line">
            <a:avLst/>
          </a:prstGeom>
          <a:noFill/>
          <a:ln w="19050">
            <a:solidFill>
              <a:srgbClr val="A8DCE8"/>
            </a:solidFill>
          </a:ln>
        </p:spPr>
        <p:txBody>
          <a:bodyPr/>
          <a:lstStyle/>
          <a:p>
            <a:endParaRPr lang="en-US"/>
          </a:p>
        </p:txBody>
      </p:sp>
      <p:sp>
        <p:nvSpPr>
          <p:cNvPr id="5" name="Rectangle 4">
            <a:extLst>
              <a:ext uri="{FF2B5EF4-FFF2-40B4-BE49-F238E27FC236}">
                <a16:creationId xmlns:a16="http://schemas.microsoft.com/office/drawing/2014/main" id="{8632D0B1-66F8-4B54-B949-C789CF44DDDC}"/>
              </a:ext>
            </a:extLst>
          </p:cNvPr>
          <p:cNvSpPr>
            <a:spLocks noGrp="1"/>
          </p:cNvSpPr>
          <p:nvPr/>
        </p:nvSpPr>
        <p:spPr>
          <a:xfrm>
            <a:off x="762000" y="1952625"/>
            <a:ext cx="4857750"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Choose the right problem</a:t>
            </a:r>
          </a:p>
        </p:txBody>
      </p:sp>
      <p:sp>
        <p:nvSpPr>
          <p:cNvPr id="6" name="Rectangle 5">
            <a:extLst>
              <a:ext uri="{FF2B5EF4-FFF2-40B4-BE49-F238E27FC236}">
                <a16:creationId xmlns:a16="http://schemas.microsoft.com/office/drawing/2014/main" id="{03ADAB47-ECA6-4DC8-BA62-F4C82CBE6C26}"/>
              </a:ext>
            </a:extLst>
          </p:cNvPr>
          <p:cNvSpPr>
            <a:spLocks noGrp="1"/>
          </p:cNvSpPr>
          <p:nvPr/>
        </p:nvSpPr>
        <p:spPr>
          <a:xfrm>
            <a:off x="762000" y="2571750"/>
            <a:ext cx="4857750" cy="1381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Domain experience shows which problems matter.</a:t>
            </a:r>
          </a:p>
        </p:txBody>
      </p:sp>
      <p:sp>
        <p:nvSpPr>
          <p:cNvPr id="7" name="Straight Connector 6">
            <a:extLst>
              <a:ext uri="{FF2B5EF4-FFF2-40B4-BE49-F238E27FC236}">
                <a16:creationId xmlns:a16="http://schemas.microsoft.com/office/drawing/2014/main" id="{17B0B595-263B-4394-9502-5A8BC3313A8B}"/>
              </a:ext>
            </a:extLst>
          </p:cNvPr>
          <p:cNvSpPr>
            <a:spLocks noGrp="1"/>
          </p:cNvSpPr>
          <p:nvPr/>
        </p:nvSpPr>
        <p:spPr>
          <a:xfrm>
            <a:off x="6419850" y="1714500"/>
            <a:ext cx="4857750" cy="0"/>
          </a:xfrm>
          <a:prstGeom prst="line">
            <a:avLst/>
          </a:prstGeom>
          <a:noFill/>
          <a:ln w="19050">
            <a:solidFill>
              <a:srgbClr val="A8DCE8"/>
            </a:solidFill>
          </a:ln>
        </p:spPr>
        <p:txBody>
          <a:bodyPr/>
          <a:lstStyle/>
          <a:p>
            <a:endParaRPr lang="en-US"/>
          </a:p>
        </p:txBody>
      </p:sp>
      <p:sp>
        <p:nvSpPr>
          <p:cNvPr id="8" name="Rectangle 7">
            <a:extLst>
              <a:ext uri="{FF2B5EF4-FFF2-40B4-BE49-F238E27FC236}">
                <a16:creationId xmlns:a16="http://schemas.microsoft.com/office/drawing/2014/main" id="{2DB92BAF-4560-4ECC-B7DE-FB325BE0A328}"/>
              </a:ext>
            </a:extLst>
          </p:cNvPr>
          <p:cNvSpPr>
            <a:spLocks noGrp="1"/>
          </p:cNvSpPr>
          <p:nvPr/>
        </p:nvSpPr>
        <p:spPr>
          <a:xfrm>
            <a:off x="6419850" y="1952625"/>
            <a:ext cx="4857750"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Design around the problem</a:t>
            </a:r>
          </a:p>
        </p:txBody>
      </p:sp>
      <p:sp>
        <p:nvSpPr>
          <p:cNvPr id="9" name="Rectangle 8">
            <a:extLst>
              <a:ext uri="{FF2B5EF4-FFF2-40B4-BE49-F238E27FC236}">
                <a16:creationId xmlns:a16="http://schemas.microsoft.com/office/drawing/2014/main" id="{89702912-56B5-4282-8216-09F075FC5BB1}"/>
              </a:ext>
            </a:extLst>
          </p:cNvPr>
          <p:cNvSpPr>
            <a:spLocks noGrp="1"/>
          </p:cNvSpPr>
          <p:nvPr/>
        </p:nvSpPr>
        <p:spPr>
          <a:xfrm>
            <a:off x="6419850" y="2571750"/>
            <a:ext cx="4857750" cy="1381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Decide how the tool, workflow, experiment, or system should solve it.</a:t>
            </a:r>
          </a:p>
        </p:txBody>
      </p:sp>
      <p:sp>
        <p:nvSpPr>
          <p:cNvPr id="10" name="Straight Connector 9">
            <a:extLst>
              <a:ext uri="{FF2B5EF4-FFF2-40B4-BE49-F238E27FC236}">
                <a16:creationId xmlns:a16="http://schemas.microsoft.com/office/drawing/2014/main" id="{033FD123-808D-45FF-A73D-19AFCA051B4F}"/>
              </a:ext>
            </a:extLst>
          </p:cNvPr>
          <p:cNvSpPr>
            <a:spLocks noGrp="1"/>
          </p:cNvSpPr>
          <p:nvPr/>
        </p:nvSpPr>
        <p:spPr>
          <a:xfrm>
            <a:off x="762000" y="3952875"/>
            <a:ext cx="4857750" cy="0"/>
          </a:xfrm>
          <a:prstGeom prst="line">
            <a:avLst/>
          </a:prstGeom>
          <a:noFill/>
          <a:ln w="19050">
            <a:solidFill>
              <a:srgbClr val="A8DCE8"/>
            </a:solidFill>
          </a:ln>
        </p:spPr>
        <p:txBody>
          <a:bodyPr/>
          <a:lstStyle/>
          <a:p>
            <a:endParaRPr lang="en-US"/>
          </a:p>
        </p:txBody>
      </p:sp>
      <p:sp>
        <p:nvSpPr>
          <p:cNvPr id="11" name="Rectangle 10">
            <a:extLst>
              <a:ext uri="{FF2B5EF4-FFF2-40B4-BE49-F238E27FC236}">
                <a16:creationId xmlns:a16="http://schemas.microsoft.com/office/drawing/2014/main" id="{0649DCD0-1DC9-4DBB-983B-1F0E084847A6}"/>
              </a:ext>
            </a:extLst>
          </p:cNvPr>
          <p:cNvSpPr>
            <a:spLocks noGrp="1"/>
          </p:cNvSpPr>
          <p:nvPr/>
        </p:nvSpPr>
        <p:spPr>
          <a:xfrm>
            <a:off x="762000" y="4191000"/>
            <a:ext cx="4857750"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Set boundaries and judge the science</a:t>
            </a:r>
          </a:p>
        </p:txBody>
      </p:sp>
      <p:sp>
        <p:nvSpPr>
          <p:cNvPr id="12" name="Rectangle 11">
            <a:extLst>
              <a:ext uri="{FF2B5EF4-FFF2-40B4-BE49-F238E27FC236}">
                <a16:creationId xmlns:a16="http://schemas.microsoft.com/office/drawing/2014/main" id="{79CD0850-B619-4FF1-AE5D-B4011F260066}"/>
              </a:ext>
            </a:extLst>
          </p:cNvPr>
          <p:cNvSpPr>
            <a:spLocks noGrp="1"/>
          </p:cNvSpPr>
          <p:nvPr/>
        </p:nvSpPr>
        <p:spPr>
          <a:xfrm>
            <a:off x="762000" y="4810125"/>
            <a:ext cx="4857750" cy="1381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Define inputs and limits, check the outputs, and judge whether the result answers the scientific question.</a:t>
            </a:r>
          </a:p>
        </p:txBody>
      </p:sp>
      <p:sp>
        <p:nvSpPr>
          <p:cNvPr id="13" name="Straight Connector 12">
            <a:extLst>
              <a:ext uri="{FF2B5EF4-FFF2-40B4-BE49-F238E27FC236}">
                <a16:creationId xmlns:a16="http://schemas.microsoft.com/office/drawing/2014/main" id="{4CE3DD0E-B7FF-4632-8850-6C2FE0ABD759}"/>
              </a:ext>
            </a:extLst>
          </p:cNvPr>
          <p:cNvSpPr>
            <a:spLocks noGrp="1"/>
          </p:cNvSpPr>
          <p:nvPr/>
        </p:nvSpPr>
        <p:spPr>
          <a:xfrm>
            <a:off x="6419850" y="3952875"/>
            <a:ext cx="4857750" cy="0"/>
          </a:xfrm>
          <a:prstGeom prst="line">
            <a:avLst/>
          </a:prstGeom>
          <a:noFill/>
          <a:ln w="19050">
            <a:solidFill>
              <a:srgbClr val="A8DCE8"/>
            </a:solidFill>
          </a:ln>
        </p:spPr>
        <p:txBody>
          <a:bodyPr/>
          <a:lstStyle/>
          <a:p>
            <a:endParaRPr lang="en-US"/>
          </a:p>
        </p:txBody>
      </p:sp>
      <p:sp>
        <p:nvSpPr>
          <p:cNvPr id="14" name="Rectangle 13">
            <a:extLst>
              <a:ext uri="{FF2B5EF4-FFF2-40B4-BE49-F238E27FC236}">
                <a16:creationId xmlns:a16="http://schemas.microsoft.com/office/drawing/2014/main" id="{95882919-45BD-44A3-99D4-28633236420C}"/>
              </a:ext>
            </a:extLst>
          </p:cNvPr>
          <p:cNvSpPr>
            <a:spLocks noGrp="1"/>
          </p:cNvSpPr>
          <p:nvPr/>
        </p:nvSpPr>
        <p:spPr>
          <a:xfrm>
            <a:off x="6419850" y="4191000"/>
            <a:ext cx="4857750"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a:solidFill>
                  <a:srgbClr val="243238"/>
                </a:solidFill>
                <a:latin typeface="Liberation Sans"/>
                <a:ea typeface="Liberation Sans"/>
                <a:cs typeface="Liberation Sans"/>
              </a:rPr>
              <a:t>Deliver value across fields</a:t>
            </a:r>
          </a:p>
        </p:txBody>
      </p:sp>
      <p:sp>
        <p:nvSpPr>
          <p:cNvPr id="15" name="Rectangle 14">
            <a:extLst>
              <a:ext uri="{FF2B5EF4-FFF2-40B4-BE49-F238E27FC236}">
                <a16:creationId xmlns:a16="http://schemas.microsoft.com/office/drawing/2014/main" id="{E3938391-8979-49A9-B980-5312EEDEC754}"/>
              </a:ext>
            </a:extLst>
          </p:cNvPr>
          <p:cNvSpPr>
            <a:spLocks noGrp="1"/>
          </p:cNvSpPr>
          <p:nvPr/>
        </p:nvSpPr>
        <p:spPr>
          <a:xfrm>
            <a:off x="6419850" y="4810125"/>
            <a:ext cx="4857750" cy="1381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a:solidFill>
                  <a:srgbClr val="66777D"/>
                </a:solidFill>
                <a:latin typeface="Liberation Sans"/>
                <a:ea typeface="Liberation Sans"/>
                <a:cs typeface="Liberation Sans"/>
              </a:rPr>
              <a:t>Explore, prototype, build, and scale what a niche needs, combining software engineering, scientific methods, and wet-lab work.</a:t>
            </a:r>
          </a:p>
        </p:txBody>
      </p:sp>
    </p:spTree>
    <p:extLst>
      <p:ext uri="{BB962C8B-B14F-4D97-AF65-F5344CB8AC3E}">
        <p14:creationId xmlns:p14="http://schemas.microsoft.com/office/powerpoint/2010/main" val="709399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A224C-4833-4DB6-D60B-A83944C1C85C}"/>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810D224-E710-4A36-0D4D-2ABD66B71EED}"/>
              </a:ext>
            </a:extLst>
          </p:cNvPr>
          <p:cNvSpPr>
            <a:spLocks noGrp="1"/>
          </p:cNvSpPr>
          <p:nvPr/>
        </p:nvSpPr>
        <p:spPr>
          <a:xfrm>
            <a:off x="609600" y="371475"/>
            <a:ext cx="10972800" cy="514350"/>
          </a:xfrm>
          <a:prstGeom prst="rect">
            <a:avLst/>
          </a:prstGeom>
          <a:noFill/>
          <a:ln w="0">
            <a:noFill/>
          </a:ln>
        </p:spPr>
        <p:txBody>
          <a:bodyPr wrap="square" lIns="0" tIns="0" rIns="0" bIns="0" anchor="t">
            <a:noAutofit/>
          </a:bodyPr>
          <a:lstStyle/>
          <a:p>
            <a:pPr>
              <a:defRPr sz="2700" b="1">
                <a:solidFill>
                  <a:srgbClr val="243238"/>
                </a:solidFill>
                <a:latin typeface="Liberation Sans"/>
                <a:ea typeface="Liberation Sans"/>
                <a:cs typeface="Liberation Sans"/>
              </a:defRPr>
            </a:pPr>
            <a:r>
              <a:rPr sz="2700" b="1">
                <a:solidFill>
                  <a:srgbClr val="243238"/>
                </a:solidFill>
                <a:latin typeface="Liberation Sans"/>
                <a:ea typeface="Liberation Sans"/>
                <a:cs typeface="Liberation Sans"/>
              </a:rPr>
              <a:t>How should we deliver value?</a:t>
            </a:r>
          </a:p>
        </p:txBody>
      </p:sp>
      <p:sp>
        <p:nvSpPr>
          <p:cNvPr id="2" name="Straight Connector 1">
            <a:extLst>
              <a:ext uri="{FF2B5EF4-FFF2-40B4-BE49-F238E27FC236}">
                <a16:creationId xmlns:a16="http://schemas.microsoft.com/office/drawing/2014/main" id="{A39B04B0-39E0-3F3A-9407-040F7F0D030E}"/>
              </a:ext>
            </a:extLst>
          </p:cNvPr>
          <p:cNvSpPr>
            <a:spLocks noGrp="1"/>
          </p:cNvSpPr>
          <p:nvPr/>
        </p:nvSpPr>
        <p:spPr>
          <a:xfrm>
            <a:off x="609600" y="1133475"/>
            <a:ext cx="10972800" cy="0"/>
          </a:xfrm>
          <a:prstGeom prst="line">
            <a:avLst/>
          </a:prstGeom>
          <a:noFill/>
          <a:ln w="9525">
            <a:solidFill>
              <a:srgbClr val="A8DCE8"/>
            </a:solidFill>
          </a:ln>
        </p:spPr>
        <p:txBody>
          <a:bodyPr/>
          <a:lstStyle/>
          <a:p>
            <a:endParaRPr lang="en-US"/>
          </a:p>
        </p:txBody>
      </p:sp>
      <p:sp>
        <p:nvSpPr>
          <p:cNvPr id="3" name="Rectangle 2">
            <a:extLst>
              <a:ext uri="{FF2B5EF4-FFF2-40B4-BE49-F238E27FC236}">
                <a16:creationId xmlns:a16="http://schemas.microsoft.com/office/drawing/2014/main" id="{37003847-524F-A2A7-0284-193A8109691E}"/>
              </a:ext>
            </a:extLst>
          </p:cNvPr>
          <p:cNvSpPr>
            <a:spLocks noGrp="1"/>
          </p:cNvSpPr>
          <p:nvPr/>
        </p:nvSpPr>
        <p:spPr>
          <a:xfrm>
            <a:off x="11220450" y="6448425"/>
            <a:ext cx="381000" cy="228600"/>
          </a:xfrm>
          <a:prstGeom prst="rect">
            <a:avLst/>
          </a:prstGeom>
          <a:noFill/>
          <a:ln w="0">
            <a:noFill/>
          </a:ln>
        </p:spPr>
        <p:txBody>
          <a:bodyPr wrap="square" lIns="0" tIns="0" rIns="0" bIns="0" anchor="t">
            <a:noAutofit/>
          </a:bodyPr>
          <a:lstStyle/>
          <a:p>
            <a:pPr>
              <a:defRPr sz="1350" b="0">
                <a:solidFill>
                  <a:srgbClr val="66777D"/>
                </a:solidFill>
                <a:latin typeface="Liberation Sans"/>
                <a:ea typeface="Liberation Sans"/>
                <a:cs typeface="Liberation Sans"/>
              </a:defRPr>
            </a:pPr>
            <a:r>
              <a:rPr sz="1350" b="0">
                <a:solidFill>
                  <a:srgbClr val="66777D"/>
                </a:solidFill>
                <a:latin typeface="Liberation Sans"/>
                <a:ea typeface="Liberation Sans"/>
                <a:cs typeface="Liberation Sans"/>
              </a:rPr>
              <a:t>08</a:t>
            </a:r>
          </a:p>
        </p:txBody>
      </p:sp>
      <p:sp>
        <p:nvSpPr>
          <p:cNvPr id="4" name="Straight Connector 3">
            <a:extLst>
              <a:ext uri="{FF2B5EF4-FFF2-40B4-BE49-F238E27FC236}">
                <a16:creationId xmlns:a16="http://schemas.microsoft.com/office/drawing/2014/main" id="{99FDCFA4-DDA6-FDD7-3641-BE3B39020F81}"/>
              </a:ext>
            </a:extLst>
          </p:cNvPr>
          <p:cNvSpPr>
            <a:spLocks noGrp="1"/>
          </p:cNvSpPr>
          <p:nvPr/>
        </p:nvSpPr>
        <p:spPr>
          <a:xfrm>
            <a:off x="762000" y="1714500"/>
            <a:ext cx="4857750" cy="0"/>
          </a:xfrm>
          <a:prstGeom prst="line">
            <a:avLst/>
          </a:prstGeom>
          <a:noFill/>
          <a:ln w="19050">
            <a:solidFill>
              <a:srgbClr val="A8DCE8"/>
            </a:solidFill>
          </a:ln>
        </p:spPr>
        <p:txBody>
          <a:bodyPr/>
          <a:lstStyle/>
          <a:p>
            <a:endParaRPr lang="en-US"/>
          </a:p>
        </p:txBody>
      </p:sp>
      <p:sp>
        <p:nvSpPr>
          <p:cNvPr id="5" name="Rectangle 4">
            <a:extLst>
              <a:ext uri="{FF2B5EF4-FFF2-40B4-BE49-F238E27FC236}">
                <a16:creationId xmlns:a16="http://schemas.microsoft.com/office/drawing/2014/main" id="{4E6C9331-E5E3-0FDD-1CA5-FAC21DA413B2}"/>
              </a:ext>
            </a:extLst>
          </p:cNvPr>
          <p:cNvSpPr>
            <a:spLocks noGrp="1"/>
          </p:cNvSpPr>
          <p:nvPr/>
        </p:nvSpPr>
        <p:spPr>
          <a:xfrm>
            <a:off x="762000" y="1952625"/>
            <a:ext cx="4857750"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Choose the right problem</a:t>
            </a:r>
          </a:p>
        </p:txBody>
      </p:sp>
      <p:sp>
        <p:nvSpPr>
          <p:cNvPr id="6" name="Rectangle 5">
            <a:extLst>
              <a:ext uri="{FF2B5EF4-FFF2-40B4-BE49-F238E27FC236}">
                <a16:creationId xmlns:a16="http://schemas.microsoft.com/office/drawing/2014/main" id="{E5265114-40B6-7065-6FCA-B62DFC741D41}"/>
              </a:ext>
            </a:extLst>
          </p:cNvPr>
          <p:cNvSpPr>
            <a:spLocks noGrp="1"/>
          </p:cNvSpPr>
          <p:nvPr/>
        </p:nvSpPr>
        <p:spPr>
          <a:xfrm>
            <a:off x="762000" y="2571750"/>
            <a:ext cx="4857750" cy="1381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Domain experience shows which problems matter.</a:t>
            </a:r>
          </a:p>
        </p:txBody>
      </p:sp>
      <p:sp>
        <p:nvSpPr>
          <p:cNvPr id="7" name="Straight Connector 6">
            <a:extLst>
              <a:ext uri="{FF2B5EF4-FFF2-40B4-BE49-F238E27FC236}">
                <a16:creationId xmlns:a16="http://schemas.microsoft.com/office/drawing/2014/main" id="{B7D3F09C-6AB2-AE4B-B40A-86B5E59FC8ED}"/>
              </a:ext>
            </a:extLst>
          </p:cNvPr>
          <p:cNvSpPr>
            <a:spLocks noGrp="1"/>
          </p:cNvSpPr>
          <p:nvPr/>
        </p:nvSpPr>
        <p:spPr>
          <a:xfrm>
            <a:off x="6419850" y="1714500"/>
            <a:ext cx="4857750" cy="0"/>
          </a:xfrm>
          <a:prstGeom prst="line">
            <a:avLst/>
          </a:prstGeom>
          <a:noFill/>
          <a:ln w="19050">
            <a:solidFill>
              <a:srgbClr val="A8DCE8"/>
            </a:solidFill>
          </a:ln>
        </p:spPr>
        <p:txBody>
          <a:bodyPr/>
          <a:lstStyle/>
          <a:p>
            <a:endParaRPr lang="en-US"/>
          </a:p>
        </p:txBody>
      </p:sp>
      <p:sp>
        <p:nvSpPr>
          <p:cNvPr id="8" name="Rectangle 7">
            <a:extLst>
              <a:ext uri="{FF2B5EF4-FFF2-40B4-BE49-F238E27FC236}">
                <a16:creationId xmlns:a16="http://schemas.microsoft.com/office/drawing/2014/main" id="{F8958BCD-3BFC-6DED-01E3-FD34A2BB4201}"/>
              </a:ext>
            </a:extLst>
          </p:cNvPr>
          <p:cNvSpPr>
            <a:spLocks noGrp="1"/>
          </p:cNvSpPr>
          <p:nvPr/>
        </p:nvSpPr>
        <p:spPr>
          <a:xfrm>
            <a:off x="6419850" y="1952625"/>
            <a:ext cx="4857750"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Design around the problem</a:t>
            </a:r>
          </a:p>
        </p:txBody>
      </p:sp>
      <p:sp>
        <p:nvSpPr>
          <p:cNvPr id="9" name="Rectangle 8">
            <a:extLst>
              <a:ext uri="{FF2B5EF4-FFF2-40B4-BE49-F238E27FC236}">
                <a16:creationId xmlns:a16="http://schemas.microsoft.com/office/drawing/2014/main" id="{7B9DFD90-9A68-C3C3-8CDE-C2176D82CCD2}"/>
              </a:ext>
            </a:extLst>
          </p:cNvPr>
          <p:cNvSpPr>
            <a:spLocks noGrp="1"/>
          </p:cNvSpPr>
          <p:nvPr/>
        </p:nvSpPr>
        <p:spPr>
          <a:xfrm>
            <a:off x="6419850" y="2571750"/>
            <a:ext cx="4857750" cy="1381125"/>
          </a:xfrm>
          <a:prstGeom prst="rect">
            <a:avLst/>
          </a:prstGeom>
          <a:noFill/>
          <a:ln w="0">
            <a:noFill/>
          </a:ln>
        </p:spPr>
        <p:txBody>
          <a:bodyPr wrap="square" lIns="0" tIns="0" rIns="0" bIns="0" anchor="t">
            <a:noAutofit/>
          </a:bodyPr>
          <a:lstStyle/>
          <a:p>
            <a:pPr>
              <a:defRPr sz="1800" b="0">
                <a:solidFill>
                  <a:srgbClr val="66777D"/>
                </a:solidFill>
                <a:latin typeface="Liberation Sans"/>
                <a:ea typeface="Liberation Sans"/>
                <a:cs typeface="Liberation Sans"/>
              </a:defRPr>
            </a:pPr>
            <a:r>
              <a:rPr lang="en-US" dirty="0">
                <a:solidFill>
                  <a:srgbClr val="66777D"/>
                </a:solidFill>
                <a:latin typeface="Liberation Sans"/>
                <a:ea typeface="Liberation Sans"/>
                <a:cs typeface="Liberation Sans"/>
              </a:rPr>
              <a:t>Define inputs and limits, check the outputs, and judge whether the result answers the scientific question.</a:t>
            </a:r>
          </a:p>
        </p:txBody>
      </p:sp>
      <p:sp>
        <p:nvSpPr>
          <p:cNvPr id="13" name="Straight Connector 12">
            <a:extLst>
              <a:ext uri="{FF2B5EF4-FFF2-40B4-BE49-F238E27FC236}">
                <a16:creationId xmlns:a16="http://schemas.microsoft.com/office/drawing/2014/main" id="{A077994D-7713-B6DA-1C8F-C8EB9AFF053E}"/>
              </a:ext>
            </a:extLst>
          </p:cNvPr>
          <p:cNvSpPr>
            <a:spLocks noGrp="1"/>
          </p:cNvSpPr>
          <p:nvPr/>
        </p:nvSpPr>
        <p:spPr>
          <a:xfrm>
            <a:off x="3667125" y="4076163"/>
            <a:ext cx="4857750" cy="0"/>
          </a:xfrm>
          <a:prstGeom prst="line">
            <a:avLst/>
          </a:prstGeom>
          <a:noFill/>
          <a:ln w="19050">
            <a:solidFill>
              <a:srgbClr val="FF0000"/>
            </a:solidFill>
          </a:ln>
        </p:spPr>
        <p:txBody>
          <a:bodyPr/>
          <a:lstStyle/>
          <a:p>
            <a:endParaRPr lang="en-US" dirty="0"/>
          </a:p>
        </p:txBody>
      </p:sp>
      <p:sp>
        <p:nvSpPr>
          <p:cNvPr id="14" name="Rectangle 13">
            <a:extLst>
              <a:ext uri="{FF2B5EF4-FFF2-40B4-BE49-F238E27FC236}">
                <a16:creationId xmlns:a16="http://schemas.microsoft.com/office/drawing/2014/main" id="{352E549E-C4DD-992A-AFF3-2956A97BBAFD}"/>
              </a:ext>
            </a:extLst>
          </p:cNvPr>
          <p:cNvSpPr>
            <a:spLocks noGrp="1"/>
          </p:cNvSpPr>
          <p:nvPr/>
        </p:nvSpPr>
        <p:spPr>
          <a:xfrm>
            <a:off x="4552040" y="4219037"/>
            <a:ext cx="3087919" cy="571500"/>
          </a:xfrm>
          <a:prstGeom prst="rect">
            <a:avLst/>
          </a:prstGeom>
          <a:noFill/>
          <a:ln w="0">
            <a:noFill/>
          </a:ln>
        </p:spPr>
        <p:txBody>
          <a:bodyPr wrap="square" lIns="0" tIns="0" rIns="0" bIns="0" anchor="t">
            <a:noAutofit/>
          </a:bodyPr>
          <a:lstStyle/>
          <a:p>
            <a:pPr>
              <a:defRPr sz="1875" b="1">
                <a:solidFill>
                  <a:srgbClr val="243238"/>
                </a:solidFill>
                <a:latin typeface="Liberation Sans"/>
                <a:ea typeface="Liberation Sans"/>
                <a:cs typeface="Liberation Sans"/>
              </a:defRPr>
            </a:pPr>
            <a:r>
              <a:rPr sz="1875" b="1" dirty="0">
                <a:solidFill>
                  <a:srgbClr val="243238"/>
                </a:solidFill>
                <a:latin typeface="Liberation Sans"/>
                <a:ea typeface="Liberation Sans"/>
                <a:cs typeface="Liberation Sans"/>
              </a:rPr>
              <a:t>Deliver value across fields</a:t>
            </a:r>
          </a:p>
        </p:txBody>
      </p:sp>
      <p:sp>
        <p:nvSpPr>
          <p:cNvPr id="15" name="Rectangle 14">
            <a:extLst>
              <a:ext uri="{FF2B5EF4-FFF2-40B4-BE49-F238E27FC236}">
                <a16:creationId xmlns:a16="http://schemas.microsoft.com/office/drawing/2014/main" id="{41C1EE91-BAC2-270B-D740-543B8B4A1A2F}"/>
              </a:ext>
            </a:extLst>
          </p:cNvPr>
          <p:cNvSpPr>
            <a:spLocks noGrp="1"/>
          </p:cNvSpPr>
          <p:nvPr/>
        </p:nvSpPr>
        <p:spPr>
          <a:xfrm>
            <a:off x="3667125" y="4633375"/>
            <a:ext cx="4857750" cy="1381125"/>
          </a:xfrm>
          <a:prstGeom prst="rect">
            <a:avLst/>
          </a:prstGeom>
          <a:noFill/>
          <a:ln w="0">
            <a:noFill/>
          </a:ln>
        </p:spPr>
        <p:txBody>
          <a:bodyPr wrap="square" lIns="0" tIns="0" rIns="0" bIns="0" anchor="t">
            <a:noAutofit/>
          </a:bodyPr>
          <a:lstStyle/>
          <a:p>
            <a:pPr algn="ctr">
              <a:defRPr sz="1800" b="0">
                <a:solidFill>
                  <a:srgbClr val="66777D"/>
                </a:solidFill>
                <a:latin typeface="Liberation Sans"/>
                <a:ea typeface="Liberation Sans"/>
                <a:cs typeface="Liberation Sans"/>
              </a:defRPr>
            </a:pPr>
            <a:r>
              <a:rPr sz="1800" b="0" dirty="0">
                <a:solidFill>
                  <a:srgbClr val="66777D"/>
                </a:solidFill>
                <a:latin typeface="Liberation Sans"/>
                <a:ea typeface="Liberation Sans"/>
                <a:cs typeface="Liberation Sans"/>
              </a:rPr>
              <a:t>Explore, prototype, build, and scale what a niche needs, combining software engineering, scientific methods, and wet-lab work.</a:t>
            </a:r>
          </a:p>
        </p:txBody>
      </p:sp>
    </p:spTree>
    <p:extLst>
      <p:ext uri="{BB962C8B-B14F-4D97-AF65-F5344CB8AC3E}">
        <p14:creationId xmlns:p14="http://schemas.microsoft.com/office/powerpoint/2010/main" val="267186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3" grpId="0" animBg="1"/>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DD854-AFA5-CEAD-B535-F275BD3CDE2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6AE577B-7B1D-2DA1-6C23-B2E1340C70E3}"/>
              </a:ext>
            </a:extLst>
          </p:cNvPr>
          <p:cNvPicPr>
            <a:picLocks noChangeAspect="1"/>
          </p:cNvPicPr>
          <p:nvPr/>
        </p:nvPicPr>
        <p:blipFill>
          <a:blip r:embed="rId3"/>
          <a:stretch/>
        </p:blipFill>
        <p:spPr>
          <a:xfrm>
            <a:off x="8829675" y="410528"/>
            <a:ext cx="2714625" cy="760095"/>
          </a:xfrm>
          <a:prstGeom prst="rect">
            <a:avLst/>
          </a:prstGeom>
        </p:spPr>
      </p:pic>
      <p:pic>
        <p:nvPicPr>
          <p:cNvPr id="10" name="Picture 9">
            <a:extLst>
              <a:ext uri="{FF2B5EF4-FFF2-40B4-BE49-F238E27FC236}">
                <a16:creationId xmlns:a16="http://schemas.microsoft.com/office/drawing/2014/main" id="{2AF11820-D88D-69D5-25E4-B4EF88EA20C6}"/>
              </a:ext>
            </a:extLst>
          </p:cNvPr>
          <p:cNvPicPr>
            <a:picLocks noChangeAspect="1"/>
          </p:cNvPicPr>
          <p:nvPr/>
        </p:nvPicPr>
        <p:blipFill>
          <a:blip r:embed="rId4"/>
          <a:stretch/>
        </p:blipFill>
        <p:spPr>
          <a:xfrm>
            <a:off x="609600" y="345470"/>
            <a:ext cx="3552825" cy="902305"/>
          </a:xfrm>
          <a:prstGeom prst="rect">
            <a:avLst/>
          </a:prstGeom>
        </p:spPr>
      </p:pic>
      <p:sp>
        <p:nvSpPr>
          <p:cNvPr id="3" name="Rectangle 2">
            <a:extLst>
              <a:ext uri="{FF2B5EF4-FFF2-40B4-BE49-F238E27FC236}">
                <a16:creationId xmlns:a16="http://schemas.microsoft.com/office/drawing/2014/main" id="{966D764B-7938-0346-68F7-1139A767FB7B}"/>
              </a:ext>
            </a:extLst>
          </p:cNvPr>
          <p:cNvSpPr>
            <a:spLocks noGrp="1"/>
          </p:cNvSpPr>
          <p:nvPr/>
        </p:nvSpPr>
        <p:spPr>
          <a:xfrm>
            <a:off x="609600" y="2009775"/>
            <a:ext cx="10972800" cy="619125"/>
          </a:xfrm>
          <a:prstGeom prst="rect">
            <a:avLst/>
          </a:prstGeom>
          <a:noFill/>
          <a:ln w="0">
            <a:noFill/>
          </a:ln>
        </p:spPr>
        <p:txBody>
          <a:bodyPr wrap="square" lIns="0" tIns="0" rIns="0" bIns="0" anchor="t">
            <a:noAutofit/>
          </a:bodyPr>
          <a:lstStyle/>
          <a:p>
            <a:pPr>
              <a:defRPr sz="3675" b="1">
                <a:solidFill>
                  <a:srgbClr val="243238"/>
                </a:solidFill>
                <a:latin typeface="Liberation Sans"/>
                <a:ea typeface="Liberation Sans"/>
                <a:cs typeface="Liberation Sans"/>
              </a:defRPr>
            </a:pPr>
            <a:r>
              <a:rPr lang="en-US" sz="3675" b="1" dirty="0">
                <a:solidFill>
                  <a:srgbClr val="243238"/>
                </a:solidFill>
                <a:latin typeface="Liberation Sans"/>
                <a:ea typeface="Liberation Sans"/>
                <a:cs typeface="Liberation Sans"/>
              </a:rPr>
              <a:t>Thank you for your attention</a:t>
            </a:r>
            <a:endParaRPr sz="3675" b="1" dirty="0">
              <a:solidFill>
                <a:srgbClr val="243238"/>
              </a:solidFill>
              <a:latin typeface="Liberation Sans"/>
              <a:ea typeface="Liberation Sans"/>
              <a:cs typeface="Liberation Sans"/>
            </a:endParaRPr>
          </a:p>
        </p:txBody>
      </p:sp>
      <p:sp>
        <p:nvSpPr>
          <p:cNvPr id="5" name="Straight Connector 4">
            <a:extLst>
              <a:ext uri="{FF2B5EF4-FFF2-40B4-BE49-F238E27FC236}">
                <a16:creationId xmlns:a16="http://schemas.microsoft.com/office/drawing/2014/main" id="{02F8ED1C-D31D-4F8C-694F-D4CB6F1C61D7}"/>
              </a:ext>
            </a:extLst>
          </p:cNvPr>
          <p:cNvSpPr>
            <a:spLocks noGrp="1"/>
          </p:cNvSpPr>
          <p:nvPr/>
        </p:nvSpPr>
        <p:spPr>
          <a:xfrm>
            <a:off x="619125" y="3362325"/>
            <a:ext cx="10953750" cy="0"/>
          </a:xfrm>
          <a:prstGeom prst="line">
            <a:avLst/>
          </a:prstGeom>
          <a:noFill/>
          <a:ln w="9525">
            <a:solidFill>
              <a:srgbClr val="A8DCE8"/>
            </a:solidFill>
          </a:ln>
        </p:spPr>
        <p:txBody>
          <a:bodyPr/>
          <a:lstStyle/>
          <a:p>
            <a:endParaRPr lang="en-US"/>
          </a:p>
        </p:txBody>
      </p:sp>
      <p:sp>
        <p:nvSpPr>
          <p:cNvPr id="6" name="Rectangle 5">
            <a:extLst>
              <a:ext uri="{FF2B5EF4-FFF2-40B4-BE49-F238E27FC236}">
                <a16:creationId xmlns:a16="http://schemas.microsoft.com/office/drawing/2014/main" id="{131AA5E8-A5AA-CE15-803A-CEBF97888566}"/>
              </a:ext>
            </a:extLst>
          </p:cNvPr>
          <p:cNvSpPr>
            <a:spLocks noGrp="1"/>
          </p:cNvSpPr>
          <p:nvPr/>
        </p:nvSpPr>
        <p:spPr>
          <a:xfrm>
            <a:off x="619125" y="3638550"/>
            <a:ext cx="10953750" cy="542925"/>
          </a:xfrm>
          <a:prstGeom prst="rect">
            <a:avLst/>
          </a:prstGeom>
          <a:noFill/>
          <a:ln w="0">
            <a:noFill/>
          </a:ln>
        </p:spPr>
        <p:txBody>
          <a:bodyPr wrap="square" lIns="0" tIns="0" rIns="0" bIns="0" anchor="t">
            <a:noAutofit/>
          </a:bodyPr>
          <a:lstStyle/>
          <a:p>
            <a:pPr>
              <a:defRPr sz="2625" b="0">
                <a:solidFill>
                  <a:srgbClr val="243238"/>
                </a:solidFill>
                <a:latin typeface="Liberation Sans"/>
                <a:ea typeface="Liberation Sans"/>
                <a:cs typeface="Liberation Sans"/>
              </a:defRPr>
            </a:pPr>
            <a:r>
              <a:rPr lang="en-US" sz="2625" dirty="0">
                <a:solidFill>
                  <a:srgbClr val="243238"/>
                </a:solidFill>
                <a:latin typeface="Liberation Sans"/>
                <a:ea typeface="Liberation Sans"/>
                <a:cs typeface="Liberation Sans"/>
              </a:rPr>
              <a:t>Questions?</a:t>
            </a:r>
            <a:endParaRPr sz="2625" b="0" dirty="0">
              <a:solidFill>
                <a:srgbClr val="243238"/>
              </a:solidFill>
              <a:latin typeface="Liberation Sans"/>
              <a:ea typeface="Liberation Sans"/>
              <a:cs typeface="Liberation Sans"/>
            </a:endParaRPr>
          </a:p>
        </p:txBody>
      </p:sp>
      <p:sp>
        <p:nvSpPr>
          <p:cNvPr id="7" name="Rectangle 6">
            <a:extLst>
              <a:ext uri="{FF2B5EF4-FFF2-40B4-BE49-F238E27FC236}">
                <a16:creationId xmlns:a16="http://schemas.microsoft.com/office/drawing/2014/main" id="{467D5605-3734-E854-F036-F41ED5AD2066}"/>
              </a:ext>
            </a:extLst>
          </p:cNvPr>
          <p:cNvSpPr>
            <a:spLocks noGrp="1"/>
          </p:cNvSpPr>
          <p:nvPr/>
        </p:nvSpPr>
        <p:spPr>
          <a:xfrm>
            <a:off x="619125" y="4581525"/>
            <a:ext cx="5715000" cy="361950"/>
          </a:xfrm>
          <a:prstGeom prst="rect">
            <a:avLst/>
          </a:prstGeom>
          <a:noFill/>
          <a:ln w="0">
            <a:noFill/>
          </a:ln>
        </p:spPr>
        <p:txBody>
          <a:bodyPr wrap="square" lIns="0" tIns="0" rIns="0" bIns="0" anchor="t">
            <a:noAutofit/>
          </a:bodyPr>
          <a:lstStyle/>
          <a:p>
            <a:pPr>
              <a:defRPr sz="2025" b="1">
                <a:solidFill>
                  <a:srgbClr val="243238"/>
                </a:solidFill>
                <a:latin typeface="Liberation Sans"/>
                <a:ea typeface="Liberation Sans"/>
                <a:cs typeface="Liberation Sans"/>
              </a:defRPr>
            </a:pPr>
            <a:r>
              <a:rPr sz="2025" b="1">
                <a:solidFill>
                  <a:srgbClr val="243238"/>
                </a:solidFill>
                <a:latin typeface="Liberation Sans"/>
                <a:ea typeface="Liberation Sans"/>
                <a:cs typeface="Liberation Sans"/>
              </a:rPr>
              <a:t>Riccardo Fusco</a:t>
            </a:r>
          </a:p>
        </p:txBody>
      </p:sp>
      <p:sp>
        <p:nvSpPr>
          <p:cNvPr id="8" name="Rectangle 7">
            <a:extLst>
              <a:ext uri="{FF2B5EF4-FFF2-40B4-BE49-F238E27FC236}">
                <a16:creationId xmlns:a16="http://schemas.microsoft.com/office/drawing/2014/main" id="{B187FD06-DF5F-C33B-34E8-61017981E22E}"/>
              </a:ext>
            </a:extLst>
          </p:cNvPr>
          <p:cNvSpPr>
            <a:spLocks noGrp="1"/>
          </p:cNvSpPr>
          <p:nvPr/>
        </p:nvSpPr>
        <p:spPr>
          <a:xfrm>
            <a:off x="619125" y="5010150"/>
            <a:ext cx="7334250" cy="600075"/>
          </a:xfrm>
          <a:prstGeom prst="rect">
            <a:avLst/>
          </a:prstGeom>
          <a:noFill/>
          <a:ln w="0">
            <a:noFill/>
          </a:ln>
        </p:spPr>
        <p:txBody>
          <a:bodyPr wrap="square" lIns="0" tIns="0" rIns="0" bIns="0" anchor="t">
            <a:noAutofit/>
          </a:bodyPr>
          <a:lstStyle/>
          <a:p>
            <a:pPr>
              <a:defRPr sz="1725" b="0">
                <a:solidFill>
                  <a:srgbClr val="66777D"/>
                </a:solidFill>
                <a:latin typeface="Liberation Sans"/>
                <a:ea typeface="Liberation Sans"/>
                <a:cs typeface="Liberation Sans"/>
              </a:defRPr>
            </a:pPr>
            <a:r>
              <a:rPr sz="1725" b="0">
                <a:solidFill>
                  <a:srgbClr val="66777D"/>
                </a:solidFill>
                <a:latin typeface="Liberation Sans"/>
                <a:ea typeface="Liberation Sans"/>
                <a:cs typeface="Liberation Sans"/>
              </a:rPr>
              <a:t>IMTM, CATRIN</a:t>
            </a:r>
          </a:p>
          <a:p>
            <a:pPr>
              <a:defRPr sz="1725" b="0">
                <a:solidFill>
                  <a:srgbClr val="66777D"/>
                </a:solidFill>
                <a:latin typeface="Liberation Sans"/>
                <a:ea typeface="Liberation Sans"/>
                <a:cs typeface="Liberation Sans"/>
              </a:defRPr>
            </a:pPr>
            <a:r>
              <a:rPr sz="1725" b="0">
                <a:solidFill>
                  <a:srgbClr val="66777D"/>
                </a:solidFill>
                <a:latin typeface="Liberation Sans"/>
                <a:ea typeface="Liberation Sans"/>
                <a:cs typeface="Liberation Sans"/>
              </a:rPr>
              <a:t>Palacký University, Olomouc, Czechia</a:t>
            </a:r>
          </a:p>
        </p:txBody>
      </p:sp>
    </p:spTree>
    <p:extLst>
      <p:ext uri="{BB962C8B-B14F-4D97-AF65-F5344CB8AC3E}">
        <p14:creationId xmlns:p14="http://schemas.microsoft.com/office/powerpoint/2010/main" val="126275849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6CF7C14-D49B-4AFC-A4E3-70EC96F888C9}">
  <we:reference id="wa200010215" version="2.0.0.0" store="en-US" storeType="OMEX"/>
  <we:alternateReferences>
    <we:reference id="WA200010215" version="2.0.0.0" store="WA200010215" storeType="OMEX"/>
  </we:alternateReferences>
  <we:properties>
    <we:property name="bps.codex_control.document_id" value="&quot;3d896077-048d-4f4f-bba2-6caab847687a&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84</TotalTime>
  <Words>3124</Words>
  <Application>Microsoft Office PowerPoint</Application>
  <DocSecurity>0</DocSecurity>
  <PresentationFormat>Widescreen</PresentationFormat>
  <Paragraphs>166</Paragraphs>
  <Slides>10</Slides>
  <Notes>10</Notes>
  <HiddenSlides>2</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Liberation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Fusco Riccardo</cp:lastModifiedBy>
  <cp:revision>12</cp:revision>
  <dcterms:created xsi:type="dcterms:W3CDTF">2026-09-05T15:17:25Z</dcterms:created>
  <dcterms:modified xsi:type="dcterms:W3CDTF">2026-09-07T17:01:29Z</dcterms:modified>
</cp:coreProperties>
</file>