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85" r:id="rId1"/>
  </p:sldMasterIdLst>
  <p:notesMasterIdLst>
    <p:notesMasterId r:id="rId28"/>
  </p:notesMasterIdLst>
  <p:sldIdLst>
    <p:sldId id="256" r:id="rId2"/>
    <p:sldId id="427" r:id="rId3"/>
    <p:sldId id="454" r:id="rId4"/>
    <p:sldId id="563" r:id="rId5"/>
    <p:sldId id="540" r:id="rId6"/>
    <p:sldId id="541" r:id="rId7"/>
    <p:sldId id="559" r:id="rId8"/>
    <p:sldId id="564" r:id="rId9"/>
    <p:sldId id="495" r:id="rId10"/>
    <p:sldId id="496" r:id="rId11"/>
    <p:sldId id="502" r:id="rId12"/>
    <p:sldId id="565" r:id="rId13"/>
    <p:sldId id="566" r:id="rId14"/>
    <p:sldId id="560" r:id="rId15"/>
    <p:sldId id="562" r:id="rId16"/>
    <p:sldId id="561" r:id="rId17"/>
    <p:sldId id="531" r:id="rId18"/>
    <p:sldId id="388" r:id="rId19"/>
    <p:sldId id="286" r:id="rId20"/>
    <p:sldId id="533" r:id="rId21"/>
    <p:sldId id="534" r:id="rId22"/>
    <p:sldId id="263" r:id="rId23"/>
    <p:sldId id="265" r:id="rId24"/>
    <p:sldId id="266" r:id="rId25"/>
    <p:sldId id="267" r:id="rId26"/>
    <p:sldId id="52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F3866E9-5BC3-457F-8CFD-C127A010F350}">
          <p14:sldIdLst>
            <p14:sldId id="256"/>
            <p14:sldId id="427"/>
            <p14:sldId id="454"/>
            <p14:sldId id="563"/>
            <p14:sldId id="540"/>
            <p14:sldId id="541"/>
            <p14:sldId id="559"/>
            <p14:sldId id="564"/>
            <p14:sldId id="495"/>
            <p14:sldId id="496"/>
            <p14:sldId id="502"/>
            <p14:sldId id="565"/>
            <p14:sldId id="566"/>
            <p14:sldId id="560"/>
            <p14:sldId id="562"/>
            <p14:sldId id="561"/>
            <p14:sldId id="531"/>
            <p14:sldId id="388"/>
            <p14:sldId id="286"/>
            <p14:sldId id="533"/>
            <p14:sldId id="534"/>
            <p14:sldId id="263"/>
            <p14:sldId id="265"/>
            <p14:sldId id="266"/>
            <p14:sldId id="267"/>
            <p14:sldId id="52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lb" initials="h" lastIdx="1" clrIdx="0">
    <p:extLst>
      <p:ext uri="{19B8F6BF-5375-455C-9EA6-DF929625EA0E}">
        <p15:presenceInfo xmlns:p15="http://schemas.microsoft.com/office/powerpoint/2012/main" userId="hell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34B4F8-E69B-463C-B29B-9D04551D22F4}" v="4" dt="2026-09-07T06:03:32.6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942" autoAdjust="0"/>
  </p:normalViewPr>
  <p:slideViewPr>
    <p:cSldViewPr snapToGrid="0">
      <p:cViewPr varScale="1">
        <p:scale>
          <a:sx n="84" d="100"/>
          <a:sy n="84" d="100"/>
        </p:scale>
        <p:origin x="915" y="51"/>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Hoksza" userId="b469ded6-f985-4c03-84a3-fae0132867ad" providerId="ADAL" clId="{F407C934-E358-4239-8476-19F506DE6EAA}"/>
    <pc:docChg chg="undo redo custSel addSld delSld modSld sldOrd modSection">
      <pc:chgData name="David Hoksza" userId="b469ded6-f985-4c03-84a3-fae0132867ad" providerId="ADAL" clId="{F407C934-E358-4239-8476-19F506DE6EAA}" dt="2026-09-07T06:03:51.930" v="3294" actId="20577"/>
      <pc:docMkLst>
        <pc:docMk/>
      </pc:docMkLst>
      <pc:sldChg chg="modSp mod modNotesTx">
        <pc:chgData name="David Hoksza" userId="b469ded6-f985-4c03-84a3-fae0132867ad" providerId="ADAL" clId="{F407C934-E358-4239-8476-19F506DE6EAA}" dt="2026-09-05T07:22:11.043" v="3163" actId="6549"/>
        <pc:sldMkLst>
          <pc:docMk/>
          <pc:sldMk cId="2186480669" sldId="256"/>
        </pc:sldMkLst>
        <pc:spChg chg="mod">
          <ac:chgData name="David Hoksza" userId="b469ded6-f985-4c03-84a3-fae0132867ad" providerId="ADAL" clId="{F407C934-E358-4239-8476-19F506DE6EAA}" dt="2026-09-02T08:21:57.619" v="519" actId="20577"/>
          <ac:spMkLst>
            <pc:docMk/>
            <pc:sldMk cId="2186480669" sldId="256"/>
            <ac:spMk id="2" creationId="{00000000-0000-0000-0000-000000000000}"/>
          </ac:spMkLst>
        </pc:spChg>
      </pc:sldChg>
      <pc:sldChg chg="ord">
        <pc:chgData name="David Hoksza" userId="b469ded6-f985-4c03-84a3-fae0132867ad" providerId="ADAL" clId="{F407C934-E358-4239-8476-19F506DE6EAA}" dt="2026-09-02T14:08:12.895" v="2795"/>
        <pc:sldMkLst>
          <pc:docMk/>
          <pc:sldMk cId="1535452186" sldId="286"/>
        </pc:sldMkLst>
      </pc:sldChg>
      <pc:sldChg chg="delSp modSp mod ord">
        <pc:chgData name="David Hoksza" userId="b469ded6-f985-4c03-84a3-fae0132867ad" providerId="ADAL" clId="{F407C934-E358-4239-8476-19F506DE6EAA}" dt="2026-09-02T14:08:12.895" v="2795"/>
        <pc:sldMkLst>
          <pc:docMk/>
          <pc:sldMk cId="3220077904" sldId="388"/>
        </pc:sldMkLst>
        <pc:picChg chg="mod">
          <ac:chgData name="David Hoksza" userId="b469ded6-f985-4c03-84a3-fae0132867ad" providerId="ADAL" clId="{F407C934-E358-4239-8476-19F506DE6EAA}" dt="2026-09-02T12:19:07.094" v="2658" actId="1076"/>
          <ac:picMkLst>
            <pc:docMk/>
            <pc:sldMk cId="3220077904" sldId="388"/>
            <ac:picMk id="7" creationId="{5EC4434C-7A62-0035-F267-DD475A4B226B}"/>
          </ac:picMkLst>
        </pc:picChg>
        <pc:picChg chg="mod">
          <ac:chgData name="David Hoksza" userId="b469ded6-f985-4c03-84a3-fae0132867ad" providerId="ADAL" clId="{F407C934-E358-4239-8476-19F506DE6EAA}" dt="2026-09-02T12:19:07.094" v="2658" actId="1076"/>
          <ac:picMkLst>
            <pc:docMk/>
            <pc:sldMk cId="3220077904" sldId="388"/>
            <ac:picMk id="9" creationId="{EEF4AE34-B4F5-CA6F-67BE-9F2179F0AFF2}"/>
          </ac:picMkLst>
        </pc:picChg>
        <pc:picChg chg="mod">
          <ac:chgData name="David Hoksza" userId="b469ded6-f985-4c03-84a3-fae0132867ad" providerId="ADAL" clId="{F407C934-E358-4239-8476-19F506DE6EAA}" dt="2026-09-02T12:19:07.094" v="2658" actId="1076"/>
          <ac:picMkLst>
            <pc:docMk/>
            <pc:sldMk cId="3220077904" sldId="388"/>
            <ac:picMk id="18" creationId="{9C2BF697-FB43-9AB8-5EFE-757B98BD11D1}"/>
          </ac:picMkLst>
        </pc:picChg>
        <pc:picChg chg="mod">
          <ac:chgData name="David Hoksza" userId="b469ded6-f985-4c03-84a3-fae0132867ad" providerId="ADAL" clId="{F407C934-E358-4239-8476-19F506DE6EAA}" dt="2026-09-02T12:19:20.613" v="2662" actId="1076"/>
          <ac:picMkLst>
            <pc:docMk/>
            <pc:sldMk cId="3220077904" sldId="388"/>
            <ac:picMk id="27" creationId="{56B6C4D7-47CD-9258-6902-600CB6EB3E6B}"/>
          </ac:picMkLst>
        </pc:picChg>
        <pc:picChg chg="mod">
          <ac:chgData name="David Hoksza" userId="b469ded6-f985-4c03-84a3-fae0132867ad" providerId="ADAL" clId="{F407C934-E358-4239-8476-19F506DE6EAA}" dt="2026-09-02T12:19:12.964" v="2660" actId="1076"/>
          <ac:picMkLst>
            <pc:docMk/>
            <pc:sldMk cId="3220077904" sldId="388"/>
            <ac:picMk id="2052" creationId="{DD4FAA88-E339-7FBD-2B7F-3431704995EF}"/>
          </ac:picMkLst>
        </pc:picChg>
      </pc:sldChg>
      <pc:sldChg chg="delSp modSp mod">
        <pc:chgData name="David Hoksza" userId="b469ded6-f985-4c03-84a3-fae0132867ad" providerId="ADAL" clId="{F407C934-E358-4239-8476-19F506DE6EAA}" dt="2026-09-02T13:27:36.312" v="2697" actId="20577"/>
        <pc:sldMkLst>
          <pc:docMk/>
          <pc:sldMk cId="3465607828" sldId="427"/>
        </pc:sldMkLst>
        <pc:spChg chg="mod">
          <ac:chgData name="David Hoksza" userId="b469ded6-f985-4c03-84a3-fae0132867ad" providerId="ADAL" clId="{F407C934-E358-4239-8476-19F506DE6EAA}" dt="2026-09-02T13:27:36.312" v="2697" actId="20577"/>
          <ac:spMkLst>
            <pc:docMk/>
            <pc:sldMk cId="3465607828" sldId="427"/>
            <ac:spMk id="6" creationId="{AAE4628B-95BC-4AAF-B607-FD3F4337E2FA}"/>
          </ac:spMkLst>
        </pc:spChg>
      </pc:sldChg>
      <pc:sldChg chg="modSp mod modAnim modNotesTx">
        <pc:chgData name="David Hoksza" userId="b469ded6-f985-4c03-84a3-fae0132867ad" providerId="ADAL" clId="{F407C934-E358-4239-8476-19F506DE6EAA}" dt="2026-09-02T13:28:16.229" v="2698"/>
        <pc:sldMkLst>
          <pc:docMk/>
          <pc:sldMk cId="2532633572" sldId="454"/>
        </pc:sldMkLst>
        <pc:spChg chg="mod">
          <ac:chgData name="David Hoksza" userId="b469ded6-f985-4c03-84a3-fae0132867ad" providerId="ADAL" clId="{F407C934-E358-4239-8476-19F506DE6EAA}" dt="2026-09-02T08:06:31.455" v="517" actId="20577"/>
          <ac:spMkLst>
            <pc:docMk/>
            <pc:sldMk cId="2532633572" sldId="454"/>
            <ac:spMk id="2" creationId="{2E6D3057-C330-1E5C-98C5-7387C56A876F}"/>
          </ac:spMkLst>
        </pc:spChg>
      </pc:sldChg>
      <pc:sldChg chg="modSp mod modAnim modNotesTx">
        <pc:chgData name="David Hoksza" userId="b469ded6-f985-4c03-84a3-fae0132867ad" providerId="ADAL" clId="{F407C934-E358-4239-8476-19F506DE6EAA}" dt="2026-09-03T20:26:43.550" v="3162" actId="20577"/>
        <pc:sldMkLst>
          <pc:docMk/>
          <pc:sldMk cId="521195332" sldId="495"/>
        </pc:sldMkLst>
        <pc:spChg chg="mod">
          <ac:chgData name="David Hoksza" userId="b469ded6-f985-4c03-84a3-fae0132867ad" providerId="ADAL" clId="{F407C934-E358-4239-8476-19F506DE6EAA}" dt="2026-09-03T20:26:43.550" v="3162" actId="20577"/>
          <ac:spMkLst>
            <pc:docMk/>
            <pc:sldMk cId="521195332" sldId="495"/>
            <ac:spMk id="3" creationId="{3C62327F-1F47-F776-3143-229C9E7E4E33}"/>
          </ac:spMkLst>
        </pc:spChg>
      </pc:sldChg>
      <pc:sldChg chg="modSp mod modShow modNotesTx">
        <pc:chgData name="David Hoksza" userId="b469ded6-f985-4c03-84a3-fae0132867ad" providerId="ADAL" clId="{F407C934-E358-4239-8476-19F506DE6EAA}" dt="2026-09-03T19:26:25.566" v="3057" actId="6549"/>
        <pc:sldMkLst>
          <pc:docMk/>
          <pc:sldMk cId="2965922336" sldId="496"/>
        </pc:sldMkLst>
        <pc:spChg chg="mod">
          <ac:chgData name="David Hoksza" userId="b469ded6-f985-4c03-84a3-fae0132867ad" providerId="ADAL" clId="{F407C934-E358-4239-8476-19F506DE6EAA}" dt="2026-09-02T08:26:20.674" v="971" actId="20577"/>
          <ac:spMkLst>
            <pc:docMk/>
            <pc:sldMk cId="2965922336" sldId="496"/>
            <ac:spMk id="2" creationId="{7AA15EF3-65F3-4C23-E9DA-AE21D5367B79}"/>
          </ac:spMkLst>
        </pc:spChg>
      </pc:sldChg>
      <pc:sldChg chg="addSp delSp modSp mod">
        <pc:chgData name="David Hoksza" userId="b469ded6-f985-4c03-84a3-fae0132867ad" providerId="ADAL" clId="{F407C934-E358-4239-8476-19F506DE6EAA}" dt="2026-09-02T13:38:43.540" v="2721" actId="1076"/>
        <pc:sldMkLst>
          <pc:docMk/>
          <pc:sldMk cId="110079705" sldId="502"/>
        </pc:sldMkLst>
        <pc:spChg chg="add mod">
          <ac:chgData name="David Hoksza" userId="b469ded6-f985-4c03-84a3-fae0132867ad" providerId="ADAL" clId="{F407C934-E358-4239-8476-19F506DE6EAA}" dt="2026-09-02T13:38:43.540" v="2721" actId="1076"/>
          <ac:spMkLst>
            <pc:docMk/>
            <pc:sldMk cId="110079705" sldId="502"/>
            <ac:spMk id="8" creationId="{89B84EBC-F964-5AF8-F4BD-623E1BE536A8}"/>
          </ac:spMkLst>
        </pc:spChg>
        <pc:picChg chg="add mod">
          <ac:chgData name="David Hoksza" userId="b469ded6-f985-4c03-84a3-fae0132867ad" providerId="ADAL" clId="{F407C934-E358-4239-8476-19F506DE6EAA}" dt="2026-09-02T13:38:43.540" v="2721" actId="1076"/>
          <ac:picMkLst>
            <pc:docMk/>
            <pc:sldMk cId="110079705" sldId="502"/>
            <ac:picMk id="7" creationId="{B7927A07-DD88-A86B-0641-FC1D1C105859}"/>
          </ac:picMkLst>
        </pc:picChg>
      </pc:sldChg>
      <pc:sldChg chg="addSp modSp mod ord modAnim">
        <pc:chgData name="David Hoksza" userId="b469ded6-f985-4c03-84a3-fae0132867ad" providerId="ADAL" clId="{F407C934-E358-4239-8476-19F506DE6EAA}" dt="2026-09-02T12:50:45.443" v="2690"/>
        <pc:sldMkLst>
          <pc:docMk/>
          <pc:sldMk cId="2186113352" sldId="531"/>
        </pc:sldMkLst>
        <pc:spChg chg="add mod">
          <ac:chgData name="David Hoksza" userId="b469ded6-f985-4c03-84a3-fae0132867ad" providerId="ADAL" clId="{F407C934-E358-4239-8476-19F506DE6EAA}" dt="2026-09-02T12:50:26.897" v="2689" actId="207"/>
          <ac:spMkLst>
            <pc:docMk/>
            <pc:sldMk cId="2186113352" sldId="531"/>
            <ac:spMk id="4" creationId="{F5C7EDFA-406F-AF3D-2BCF-0A635FB571F4}"/>
          </ac:spMkLst>
        </pc:spChg>
      </pc:sldChg>
      <pc:sldChg chg="addSp delSp modSp mod">
        <pc:chgData name="David Hoksza" userId="b469ded6-f985-4c03-84a3-fae0132867ad" providerId="ADAL" clId="{F407C934-E358-4239-8476-19F506DE6EAA}" dt="2026-09-02T13:29:21.516" v="2705" actId="1076"/>
        <pc:sldMkLst>
          <pc:docMk/>
          <pc:sldMk cId="2264817579" sldId="540"/>
        </pc:sldMkLst>
        <pc:spChg chg="mod">
          <ac:chgData name="David Hoksza" userId="b469ded6-f985-4c03-84a3-fae0132867ad" providerId="ADAL" clId="{F407C934-E358-4239-8476-19F506DE6EAA}" dt="2026-09-02T08:23:11.499" v="561" actId="1076"/>
          <ac:spMkLst>
            <pc:docMk/>
            <pc:sldMk cId="2264817579" sldId="540"/>
            <ac:spMk id="13" creationId="{BE2D8245-871F-ECD9-A3C0-0153A980F282}"/>
          </ac:spMkLst>
        </pc:spChg>
        <pc:spChg chg="mod">
          <ac:chgData name="David Hoksza" userId="b469ded6-f985-4c03-84a3-fae0132867ad" providerId="ADAL" clId="{F407C934-E358-4239-8476-19F506DE6EAA}" dt="2026-09-02T08:23:28.581" v="569" actId="1076"/>
          <ac:spMkLst>
            <pc:docMk/>
            <pc:sldMk cId="2264817579" sldId="540"/>
            <ac:spMk id="15" creationId="{A2F30293-51D1-9EC4-3707-B303ED65C8ED}"/>
          </ac:spMkLst>
        </pc:spChg>
        <pc:picChg chg="mod">
          <ac:chgData name="David Hoksza" userId="b469ded6-f985-4c03-84a3-fae0132867ad" providerId="ADAL" clId="{F407C934-E358-4239-8476-19F506DE6EAA}" dt="2026-09-02T13:29:20.202" v="2704" actId="1076"/>
          <ac:picMkLst>
            <pc:docMk/>
            <pc:sldMk cId="2264817579" sldId="540"/>
            <ac:picMk id="10" creationId="{831B50EB-40A7-03D0-8606-A47D889041FE}"/>
          </ac:picMkLst>
        </pc:picChg>
        <pc:picChg chg="mod">
          <ac:chgData name="David Hoksza" userId="b469ded6-f985-4c03-84a3-fae0132867ad" providerId="ADAL" clId="{F407C934-E358-4239-8476-19F506DE6EAA}" dt="2026-09-02T13:29:21.516" v="2705" actId="1076"/>
          <ac:picMkLst>
            <pc:docMk/>
            <pc:sldMk cId="2264817579" sldId="540"/>
            <ac:picMk id="12" creationId="{31866527-06A1-51C0-BF9B-E885D19E74F2}"/>
          </ac:picMkLst>
        </pc:picChg>
        <pc:picChg chg="mod">
          <ac:chgData name="David Hoksza" userId="b469ded6-f985-4c03-84a3-fae0132867ad" providerId="ADAL" clId="{F407C934-E358-4239-8476-19F506DE6EAA}" dt="2026-09-02T08:23:29.941" v="570" actId="1076"/>
          <ac:picMkLst>
            <pc:docMk/>
            <pc:sldMk cId="2264817579" sldId="540"/>
            <ac:picMk id="17" creationId="{F0EDD1BB-ADD2-7F1E-AB32-36922B337A2F}"/>
          </ac:picMkLst>
        </pc:picChg>
      </pc:sldChg>
      <pc:sldChg chg="modSp add mod modShow">
        <pc:chgData name="David Hoksza" userId="b469ded6-f985-4c03-84a3-fae0132867ad" providerId="ADAL" clId="{F407C934-E358-4239-8476-19F506DE6EAA}" dt="2026-09-02T08:01:57.028" v="506" actId="729"/>
        <pc:sldMkLst>
          <pc:docMk/>
          <pc:sldMk cId="2955813371" sldId="559"/>
        </pc:sldMkLst>
        <pc:spChg chg="mod">
          <ac:chgData name="David Hoksza" userId="b469ded6-f985-4c03-84a3-fae0132867ad" providerId="ADAL" clId="{F407C934-E358-4239-8476-19F506DE6EAA}" dt="2026-09-01T09:50:42.698" v="119" actId="27636"/>
          <ac:spMkLst>
            <pc:docMk/>
            <pc:sldMk cId="2955813371" sldId="559"/>
            <ac:spMk id="206" creationId="{00000000-0000-0000-0000-000000000000}"/>
          </ac:spMkLst>
        </pc:spChg>
        <pc:spChg chg="mod">
          <ac:chgData name="David Hoksza" userId="b469ded6-f985-4c03-84a3-fae0132867ad" providerId="ADAL" clId="{F407C934-E358-4239-8476-19F506DE6EAA}" dt="2026-09-01T09:50:42.695" v="118" actId="27636"/>
          <ac:spMkLst>
            <pc:docMk/>
            <pc:sldMk cId="2955813371" sldId="559"/>
            <ac:spMk id="208" creationId="{00000000-0000-0000-0000-000000000000}"/>
          </ac:spMkLst>
        </pc:spChg>
        <pc:spChg chg="mod">
          <ac:chgData name="David Hoksza" userId="b469ded6-f985-4c03-84a3-fae0132867ad" providerId="ADAL" clId="{F407C934-E358-4239-8476-19F506DE6EAA}" dt="2026-09-01T09:50:42.681" v="113" actId="27636"/>
          <ac:spMkLst>
            <pc:docMk/>
            <pc:sldMk cId="2955813371" sldId="559"/>
            <ac:spMk id="209" creationId="{00000000-0000-0000-0000-000000000000}"/>
          </ac:spMkLst>
        </pc:spChg>
        <pc:spChg chg="mod">
          <ac:chgData name="David Hoksza" userId="b469ded6-f985-4c03-84a3-fae0132867ad" providerId="ADAL" clId="{F407C934-E358-4239-8476-19F506DE6EAA}" dt="2026-09-01T09:50:42.639" v="102" actId="27636"/>
          <ac:spMkLst>
            <pc:docMk/>
            <pc:sldMk cId="2955813371" sldId="559"/>
            <ac:spMk id="210" creationId="{00000000-0000-0000-0000-000000000000}"/>
          </ac:spMkLst>
        </pc:spChg>
        <pc:spChg chg="mod">
          <ac:chgData name="David Hoksza" userId="b469ded6-f985-4c03-84a3-fae0132867ad" providerId="ADAL" clId="{F407C934-E358-4239-8476-19F506DE6EAA}" dt="2026-09-01T09:50:42.700" v="120" actId="27636"/>
          <ac:spMkLst>
            <pc:docMk/>
            <pc:sldMk cId="2955813371" sldId="559"/>
            <ac:spMk id="211" creationId="{00000000-0000-0000-0000-000000000000}"/>
          </ac:spMkLst>
        </pc:spChg>
        <pc:spChg chg="mod">
          <ac:chgData name="David Hoksza" userId="b469ded6-f985-4c03-84a3-fae0132867ad" providerId="ADAL" clId="{F407C934-E358-4239-8476-19F506DE6EAA}" dt="2026-09-01T09:50:42.686" v="114" actId="27636"/>
          <ac:spMkLst>
            <pc:docMk/>
            <pc:sldMk cId="2955813371" sldId="559"/>
            <ac:spMk id="212" creationId="{00000000-0000-0000-0000-000000000000}"/>
          </ac:spMkLst>
        </pc:spChg>
        <pc:spChg chg="mod">
          <ac:chgData name="David Hoksza" userId="b469ded6-f985-4c03-84a3-fae0132867ad" providerId="ADAL" clId="{F407C934-E358-4239-8476-19F506DE6EAA}" dt="2026-09-01T09:50:42.632" v="100" actId="27636"/>
          <ac:spMkLst>
            <pc:docMk/>
            <pc:sldMk cId="2955813371" sldId="559"/>
            <ac:spMk id="214" creationId="{00000000-0000-0000-0000-000000000000}"/>
          </ac:spMkLst>
        </pc:spChg>
        <pc:spChg chg="mod">
          <ac:chgData name="David Hoksza" userId="b469ded6-f985-4c03-84a3-fae0132867ad" providerId="ADAL" clId="{F407C934-E358-4239-8476-19F506DE6EAA}" dt="2026-09-01T09:50:42.690" v="115" actId="27636"/>
          <ac:spMkLst>
            <pc:docMk/>
            <pc:sldMk cId="2955813371" sldId="559"/>
            <ac:spMk id="215" creationId="{00000000-0000-0000-0000-000000000000}"/>
          </ac:spMkLst>
        </pc:spChg>
        <pc:spChg chg="mod">
          <ac:chgData name="David Hoksza" userId="b469ded6-f985-4c03-84a3-fae0132867ad" providerId="ADAL" clId="{F407C934-E358-4239-8476-19F506DE6EAA}" dt="2026-09-01T09:50:42.635" v="101" actId="27636"/>
          <ac:spMkLst>
            <pc:docMk/>
            <pc:sldMk cId="2955813371" sldId="559"/>
            <ac:spMk id="216" creationId="{00000000-0000-0000-0000-000000000000}"/>
          </ac:spMkLst>
        </pc:spChg>
        <pc:spChg chg="mod">
          <ac:chgData name="David Hoksza" userId="b469ded6-f985-4c03-84a3-fae0132867ad" providerId="ADAL" clId="{F407C934-E358-4239-8476-19F506DE6EAA}" dt="2026-09-01T09:50:42.672" v="111" actId="27636"/>
          <ac:spMkLst>
            <pc:docMk/>
            <pc:sldMk cId="2955813371" sldId="559"/>
            <ac:spMk id="217" creationId="{00000000-0000-0000-0000-000000000000}"/>
          </ac:spMkLst>
        </pc:spChg>
        <pc:spChg chg="mod">
          <ac:chgData name="David Hoksza" userId="b469ded6-f985-4c03-84a3-fae0132867ad" providerId="ADAL" clId="{F407C934-E358-4239-8476-19F506DE6EAA}" dt="2026-09-01T09:50:42.663" v="109" actId="27636"/>
          <ac:spMkLst>
            <pc:docMk/>
            <pc:sldMk cId="2955813371" sldId="559"/>
            <ac:spMk id="218" creationId="{00000000-0000-0000-0000-000000000000}"/>
          </ac:spMkLst>
        </pc:spChg>
        <pc:spChg chg="mod">
          <ac:chgData name="David Hoksza" userId="b469ded6-f985-4c03-84a3-fae0132867ad" providerId="ADAL" clId="{F407C934-E358-4239-8476-19F506DE6EAA}" dt="2026-09-01T09:50:42.676" v="112" actId="27636"/>
          <ac:spMkLst>
            <pc:docMk/>
            <pc:sldMk cId="2955813371" sldId="559"/>
            <ac:spMk id="219" creationId="{00000000-0000-0000-0000-000000000000}"/>
          </ac:spMkLst>
        </pc:spChg>
        <pc:spChg chg="mod">
          <ac:chgData name="David Hoksza" userId="b469ded6-f985-4c03-84a3-fae0132867ad" providerId="ADAL" clId="{F407C934-E358-4239-8476-19F506DE6EAA}" dt="2026-09-01T09:50:42.655" v="106" actId="27636"/>
          <ac:spMkLst>
            <pc:docMk/>
            <pc:sldMk cId="2955813371" sldId="559"/>
            <ac:spMk id="220" creationId="{00000000-0000-0000-0000-000000000000}"/>
          </ac:spMkLst>
        </pc:spChg>
        <pc:spChg chg="mod">
          <ac:chgData name="David Hoksza" userId="b469ded6-f985-4c03-84a3-fae0132867ad" providerId="ADAL" clId="{F407C934-E358-4239-8476-19F506DE6EAA}" dt="2026-09-01T09:50:42.661" v="108" actId="27636"/>
          <ac:spMkLst>
            <pc:docMk/>
            <pc:sldMk cId="2955813371" sldId="559"/>
            <ac:spMk id="221" creationId="{00000000-0000-0000-0000-000000000000}"/>
          </ac:spMkLst>
        </pc:spChg>
        <pc:spChg chg="mod">
          <ac:chgData name="David Hoksza" userId="b469ded6-f985-4c03-84a3-fae0132867ad" providerId="ADAL" clId="{F407C934-E358-4239-8476-19F506DE6EAA}" dt="2026-09-01T09:50:42.658" v="107" actId="27636"/>
          <ac:spMkLst>
            <pc:docMk/>
            <pc:sldMk cId="2955813371" sldId="559"/>
            <ac:spMk id="222" creationId="{00000000-0000-0000-0000-000000000000}"/>
          </ac:spMkLst>
        </pc:spChg>
        <pc:spChg chg="mod">
          <ac:chgData name="David Hoksza" userId="b469ded6-f985-4c03-84a3-fae0132867ad" providerId="ADAL" clId="{F407C934-E358-4239-8476-19F506DE6EAA}" dt="2026-09-01T09:50:42.610" v="94" actId="27636"/>
          <ac:spMkLst>
            <pc:docMk/>
            <pc:sldMk cId="2955813371" sldId="559"/>
            <ac:spMk id="223" creationId="{00000000-0000-0000-0000-000000000000}"/>
          </ac:spMkLst>
        </pc:spChg>
        <pc:spChg chg="mod">
          <ac:chgData name="David Hoksza" userId="b469ded6-f985-4c03-84a3-fae0132867ad" providerId="ADAL" clId="{F407C934-E358-4239-8476-19F506DE6EAA}" dt="2026-09-01T09:50:42.596" v="90" actId="27636"/>
          <ac:spMkLst>
            <pc:docMk/>
            <pc:sldMk cId="2955813371" sldId="559"/>
            <ac:spMk id="224" creationId="{00000000-0000-0000-0000-000000000000}"/>
          </ac:spMkLst>
        </pc:spChg>
        <pc:spChg chg="mod">
          <ac:chgData name="David Hoksza" userId="b469ded6-f985-4c03-84a3-fae0132867ad" providerId="ADAL" clId="{F407C934-E358-4239-8476-19F506DE6EAA}" dt="2026-09-01T09:50:42.604" v="93" actId="27636"/>
          <ac:spMkLst>
            <pc:docMk/>
            <pc:sldMk cId="2955813371" sldId="559"/>
            <ac:spMk id="225" creationId="{00000000-0000-0000-0000-000000000000}"/>
          </ac:spMkLst>
        </pc:spChg>
        <pc:spChg chg="mod">
          <ac:chgData name="David Hoksza" userId="b469ded6-f985-4c03-84a3-fae0132867ad" providerId="ADAL" clId="{F407C934-E358-4239-8476-19F506DE6EAA}" dt="2026-09-01T09:50:42.616" v="95" actId="27636"/>
          <ac:spMkLst>
            <pc:docMk/>
            <pc:sldMk cId="2955813371" sldId="559"/>
            <ac:spMk id="226" creationId="{00000000-0000-0000-0000-000000000000}"/>
          </ac:spMkLst>
        </pc:spChg>
        <pc:spChg chg="mod">
          <ac:chgData name="David Hoksza" userId="b469ded6-f985-4c03-84a3-fae0132867ad" providerId="ADAL" clId="{F407C934-E358-4239-8476-19F506DE6EAA}" dt="2026-09-01T09:50:42.623" v="97" actId="27636"/>
          <ac:spMkLst>
            <pc:docMk/>
            <pc:sldMk cId="2955813371" sldId="559"/>
            <ac:spMk id="227" creationId="{00000000-0000-0000-0000-000000000000}"/>
          </ac:spMkLst>
        </pc:spChg>
        <pc:spChg chg="mod">
          <ac:chgData name="David Hoksza" userId="b469ded6-f985-4c03-84a3-fae0132867ad" providerId="ADAL" clId="{F407C934-E358-4239-8476-19F506DE6EAA}" dt="2026-09-01T09:50:42.692" v="116" actId="27636"/>
          <ac:spMkLst>
            <pc:docMk/>
            <pc:sldMk cId="2955813371" sldId="559"/>
            <ac:spMk id="228" creationId="{00000000-0000-0000-0000-000000000000}"/>
          </ac:spMkLst>
        </pc:spChg>
        <pc:spChg chg="mod">
          <ac:chgData name="David Hoksza" userId="b469ded6-f985-4c03-84a3-fae0132867ad" providerId="ADAL" clId="{F407C934-E358-4239-8476-19F506DE6EAA}" dt="2026-09-01T09:50:42.648" v="104" actId="27636"/>
          <ac:spMkLst>
            <pc:docMk/>
            <pc:sldMk cId="2955813371" sldId="559"/>
            <ac:spMk id="229" creationId="{00000000-0000-0000-0000-000000000000}"/>
          </ac:spMkLst>
        </pc:spChg>
        <pc:spChg chg="mod">
          <ac:chgData name="David Hoksza" userId="b469ded6-f985-4c03-84a3-fae0132867ad" providerId="ADAL" clId="{F407C934-E358-4239-8476-19F506DE6EAA}" dt="2026-09-01T09:50:42.694" v="117" actId="27636"/>
          <ac:spMkLst>
            <pc:docMk/>
            <pc:sldMk cId="2955813371" sldId="559"/>
            <ac:spMk id="230" creationId="{00000000-0000-0000-0000-000000000000}"/>
          </ac:spMkLst>
        </pc:spChg>
        <pc:spChg chg="mod">
          <ac:chgData name="David Hoksza" userId="b469ded6-f985-4c03-84a3-fae0132867ad" providerId="ADAL" clId="{F407C934-E358-4239-8476-19F506DE6EAA}" dt="2026-09-01T09:50:42.653" v="105" actId="27636"/>
          <ac:spMkLst>
            <pc:docMk/>
            <pc:sldMk cId="2955813371" sldId="559"/>
            <ac:spMk id="231" creationId="{00000000-0000-0000-0000-000000000000}"/>
          </ac:spMkLst>
        </pc:spChg>
        <pc:spChg chg="mod">
          <ac:chgData name="David Hoksza" userId="b469ded6-f985-4c03-84a3-fae0132867ad" providerId="ADAL" clId="{F407C934-E358-4239-8476-19F506DE6EAA}" dt="2026-09-01T09:50:42.669" v="110" actId="27636"/>
          <ac:spMkLst>
            <pc:docMk/>
            <pc:sldMk cId="2955813371" sldId="559"/>
            <ac:spMk id="232" creationId="{00000000-0000-0000-0000-000000000000}"/>
          </ac:spMkLst>
        </pc:spChg>
        <pc:spChg chg="mod">
          <ac:chgData name="David Hoksza" userId="b469ded6-f985-4c03-84a3-fae0132867ad" providerId="ADAL" clId="{F407C934-E358-4239-8476-19F506DE6EAA}" dt="2026-09-01T09:50:42.593" v="89" actId="27636"/>
          <ac:spMkLst>
            <pc:docMk/>
            <pc:sldMk cId="2955813371" sldId="559"/>
            <ac:spMk id="233" creationId="{00000000-0000-0000-0000-000000000000}"/>
          </ac:spMkLst>
        </pc:spChg>
        <pc:spChg chg="mod">
          <ac:chgData name="David Hoksza" userId="b469ded6-f985-4c03-84a3-fae0132867ad" providerId="ADAL" clId="{F407C934-E358-4239-8476-19F506DE6EAA}" dt="2026-09-01T09:50:42.600" v="91" actId="27636"/>
          <ac:spMkLst>
            <pc:docMk/>
            <pc:sldMk cId="2955813371" sldId="559"/>
            <ac:spMk id="234" creationId="{00000000-0000-0000-0000-000000000000}"/>
          </ac:spMkLst>
        </pc:spChg>
        <pc:spChg chg="mod">
          <ac:chgData name="David Hoksza" userId="b469ded6-f985-4c03-84a3-fae0132867ad" providerId="ADAL" clId="{F407C934-E358-4239-8476-19F506DE6EAA}" dt="2026-09-01T09:50:42.629" v="99" actId="27636"/>
          <ac:spMkLst>
            <pc:docMk/>
            <pc:sldMk cId="2955813371" sldId="559"/>
            <ac:spMk id="238" creationId="{00000000-0000-0000-0000-000000000000}"/>
          </ac:spMkLst>
        </pc:spChg>
        <pc:spChg chg="mod">
          <ac:chgData name="David Hoksza" userId="b469ded6-f985-4c03-84a3-fae0132867ad" providerId="ADAL" clId="{F407C934-E358-4239-8476-19F506DE6EAA}" dt="2026-09-01T09:50:42.645" v="103" actId="27636"/>
          <ac:spMkLst>
            <pc:docMk/>
            <pc:sldMk cId="2955813371" sldId="559"/>
            <ac:spMk id="247" creationId="{00000000-0000-0000-0000-000000000000}"/>
          </ac:spMkLst>
        </pc:spChg>
        <pc:spChg chg="mod">
          <ac:chgData name="David Hoksza" userId="b469ded6-f985-4c03-84a3-fae0132867ad" providerId="ADAL" clId="{F407C934-E358-4239-8476-19F506DE6EAA}" dt="2026-09-01T09:50:42.620" v="96" actId="27636"/>
          <ac:spMkLst>
            <pc:docMk/>
            <pc:sldMk cId="2955813371" sldId="559"/>
            <ac:spMk id="249" creationId="{00000000-0000-0000-0000-000000000000}"/>
          </ac:spMkLst>
        </pc:spChg>
        <pc:spChg chg="mod">
          <ac:chgData name="David Hoksza" userId="b469ded6-f985-4c03-84a3-fae0132867ad" providerId="ADAL" clId="{F407C934-E358-4239-8476-19F506DE6EAA}" dt="2026-09-01T09:50:42.602" v="92" actId="27636"/>
          <ac:spMkLst>
            <pc:docMk/>
            <pc:sldMk cId="2955813371" sldId="559"/>
            <ac:spMk id="252" creationId="{00000000-0000-0000-0000-000000000000}"/>
          </ac:spMkLst>
        </pc:spChg>
        <pc:spChg chg="mod">
          <ac:chgData name="David Hoksza" userId="b469ded6-f985-4c03-84a3-fae0132867ad" providerId="ADAL" clId="{F407C934-E358-4239-8476-19F506DE6EAA}" dt="2026-09-01T09:50:42.627" v="98" actId="27636"/>
          <ac:spMkLst>
            <pc:docMk/>
            <pc:sldMk cId="2955813371" sldId="559"/>
            <ac:spMk id="255" creationId="{00000000-0000-0000-0000-000000000000}"/>
          </ac:spMkLst>
        </pc:spChg>
      </pc:sldChg>
      <pc:sldChg chg="addSp delSp modSp add mod">
        <pc:chgData name="David Hoksza" userId="b469ded6-f985-4c03-84a3-fae0132867ad" providerId="ADAL" clId="{F407C934-E358-4239-8476-19F506DE6EAA}" dt="2026-09-02T09:50:45.574" v="2490" actId="14100"/>
        <pc:sldMkLst>
          <pc:docMk/>
          <pc:sldMk cId="3417272016" sldId="560"/>
        </pc:sldMkLst>
        <pc:spChg chg="mod">
          <ac:chgData name="David Hoksza" userId="b469ded6-f985-4c03-84a3-fae0132867ad" providerId="ADAL" clId="{F407C934-E358-4239-8476-19F506DE6EAA}" dt="2026-09-02T07:30:48.449" v="393" actId="20577"/>
          <ac:spMkLst>
            <pc:docMk/>
            <pc:sldMk cId="3417272016" sldId="560"/>
            <ac:spMk id="2" creationId="{296CC1EE-F6CD-F74E-6EF1-EE5B6580B6C7}"/>
          </ac:spMkLst>
        </pc:spChg>
        <pc:spChg chg="add mod ord">
          <ac:chgData name="David Hoksza" userId="b469ded6-f985-4c03-84a3-fae0132867ad" providerId="ADAL" clId="{F407C934-E358-4239-8476-19F506DE6EAA}" dt="2026-09-02T08:00:54.362" v="505" actId="207"/>
          <ac:spMkLst>
            <pc:docMk/>
            <pc:sldMk cId="3417272016" sldId="560"/>
            <ac:spMk id="5" creationId="{AF0B563B-DD76-E4DA-12D7-4D51EAFF2006}"/>
          </ac:spMkLst>
        </pc:spChg>
        <pc:spChg chg="add">
          <ac:chgData name="David Hoksza" userId="b469ded6-f985-4c03-84a3-fae0132867ad" providerId="ADAL" clId="{F407C934-E358-4239-8476-19F506DE6EAA}" dt="2026-09-02T09:49:42.166" v="2471" actId="22"/>
          <ac:spMkLst>
            <pc:docMk/>
            <pc:sldMk cId="3417272016" sldId="560"/>
            <ac:spMk id="7" creationId="{B53DDD4D-C250-22D8-5704-7AE6090C02C7}"/>
          </ac:spMkLst>
        </pc:spChg>
        <pc:graphicFrameChg chg="add mod modGraphic">
          <ac:chgData name="David Hoksza" userId="b469ded6-f985-4c03-84a3-fae0132867ad" providerId="ADAL" clId="{F407C934-E358-4239-8476-19F506DE6EAA}" dt="2026-09-02T09:50:45.574" v="2490" actId="14100"/>
          <ac:graphicFrameMkLst>
            <pc:docMk/>
            <pc:sldMk cId="3417272016" sldId="560"/>
            <ac:graphicFrameMk id="3" creationId="{F3A9C31A-0DF6-DCA2-E9D0-E5AE723D6C54}"/>
          </ac:graphicFrameMkLst>
        </pc:graphicFrameChg>
      </pc:sldChg>
      <pc:sldChg chg="addSp modSp new mod modNotesTx">
        <pc:chgData name="David Hoksza" userId="b469ded6-f985-4c03-84a3-fae0132867ad" providerId="ADAL" clId="{F407C934-E358-4239-8476-19F506DE6EAA}" dt="2026-09-02T14:08:33.415" v="2823" actId="20577"/>
        <pc:sldMkLst>
          <pc:docMk/>
          <pc:sldMk cId="1179966435" sldId="561"/>
        </pc:sldMkLst>
        <pc:spChg chg="mod">
          <ac:chgData name="David Hoksza" userId="b469ded6-f985-4c03-84a3-fae0132867ad" providerId="ADAL" clId="{F407C934-E358-4239-8476-19F506DE6EAA}" dt="2026-09-02T07:28:32.416" v="291" actId="20577"/>
          <ac:spMkLst>
            <pc:docMk/>
            <pc:sldMk cId="1179966435" sldId="561"/>
            <ac:spMk id="2" creationId="{6A386BEE-BB40-EC75-5E0C-A9E33DEE3889}"/>
          </ac:spMkLst>
        </pc:spChg>
        <pc:spChg chg="mod">
          <ac:chgData name="David Hoksza" userId="b469ded6-f985-4c03-84a3-fae0132867ad" providerId="ADAL" clId="{F407C934-E358-4239-8476-19F506DE6EAA}" dt="2026-09-02T11:31:41.795" v="2601" actId="113"/>
          <ac:spMkLst>
            <pc:docMk/>
            <pc:sldMk cId="1179966435" sldId="561"/>
            <ac:spMk id="3" creationId="{FD0B6F1B-FF3F-6DAA-CDD3-91C72C319EF6}"/>
          </ac:spMkLst>
        </pc:spChg>
        <pc:spChg chg="add mod">
          <ac:chgData name="David Hoksza" userId="b469ded6-f985-4c03-84a3-fae0132867ad" providerId="ADAL" clId="{F407C934-E358-4239-8476-19F506DE6EAA}" dt="2026-09-02T11:35:57.688" v="2619" actId="1076"/>
          <ac:spMkLst>
            <pc:docMk/>
            <pc:sldMk cId="1179966435" sldId="561"/>
            <ac:spMk id="7" creationId="{6E319614-2244-B77C-E0B9-3779D6A7C005}"/>
          </ac:spMkLst>
        </pc:spChg>
        <pc:spChg chg="add mod">
          <ac:chgData name="David Hoksza" userId="b469ded6-f985-4c03-84a3-fae0132867ad" providerId="ADAL" clId="{F407C934-E358-4239-8476-19F506DE6EAA}" dt="2026-09-02T14:07:01.726" v="2793" actId="14100"/>
          <ac:spMkLst>
            <pc:docMk/>
            <pc:sldMk cId="1179966435" sldId="561"/>
            <ac:spMk id="10" creationId="{13A88964-E50F-BD2C-4E28-375DBF6C8708}"/>
          </ac:spMkLst>
        </pc:spChg>
        <pc:picChg chg="add mod">
          <ac:chgData name="David Hoksza" userId="b469ded6-f985-4c03-84a3-fae0132867ad" providerId="ADAL" clId="{F407C934-E358-4239-8476-19F506DE6EAA}" dt="2026-09-02T11:35:59.527" v="2620" actId="1076"/>
          <ac:picMkLst>
            <pc:docMk/>
            <pc:sldMk cId="1179966435" sldId="561"/>
            <ac:picMk id="5" creationId="{BBF069B0-7450-7BBD-786D-FF5B2AA52936}"/>
          </ac:picMkLst>
        </pc:picChg>
        <pc:picChg chg="add mod">
          <ac:chgData name="David Hoksza" userId="b469ded6-f985-4c03-84a3-fae0132867ad" providerId="ADAL" clId="{F407C934-E358-4239-8476-19F506DE6EAA}" dt="2026-09-02T11:36:35.744" v="2622" actId="1076"/>
          <ac:picMkLst>
            <pc:docMk/>
            <pc:sldMk cId="1179966435" sldId="561"/>
            <ac:picMk id="9" creationId="{F4A8BE5A-5918-B661-4BD3-DFAB43E3FE99}"/>
          </ac:picMkLst>
        </pc:picChg>
      </pc:sldChg>
      <pc:sldChg chg="addSp delSp modSp new mod ord modAnim modNotesTx">
        <pc:chgData name="David Hoksza" userId="b469ded6-f985-4c03-84a3-fae0132867ad" providerId="ADAL" clId="{F407C934-E358-4239-8476-19F506DE6EAA}" dt="2026-09-02T14:06:53.741" v="2791" actId="14100"/>
        <pc:sldMkLst>
          <pc:docMk/>
          <pc:sldMk cId="327537516" sldId="562"/>
        </pc:sldMkLst>
        <pc:spChg chg="mod">
          <ac:chgData name="David Hoksza" userId="b469ded6-f985-4c03-84a3-fae0132867ad" providerId="ADAL" clId="{F407C934-E358-4239-8476-19F506DE6EAA}" dt="2026-09-02T07:28:39.996" v="301" actId="20577"/>
          <ac:spMkLst>
            <pc:docMk/>
            <pc:sldMk cId="327537516" sldId="562"/>
            <ac:spMk id="2" creationId="{7815B09E-1F1B-F192-583D-E7CFADBA996D}"/>
          </ac:spMkLst>
        </pc:spChg>
        <pc:spChg chg="mod">
          <ac:chgData name="David Hoksza" userId="b469ded6-f985-4c03-84a3-fae0132867ad" providerId="ADAL" clId="{F407C934-E358-4239-8476-19F506DE6EAA}" dt="2026-09-02T09:45:12.390" v="2437" actId="20577"/>
          <ac:spMkLst>
            <pc:docMk/>
            <pc:sldMk cId="327537516" sldId="562"/>
            <ac:spMk id="3" creationId="{67BB9DF6-48C2-321E-DD19-C39D002AEAAF}"/>
          </ac:spMkLst>
        </pc:spChg>
        <pc:spChg chg="add mod">
          <ac:chgData name="David Hoksza" userId="b469ded6-f985-4c03-84a3-fae0132867ad" providerId="ADAL" clId="{F407C934-E358-4239-8476-19F506DE6EAA}" dt="2026-09-02T14:06:27.492" v="2779" actId="20577"/>
          <ac:spMkLst>
            <pc:docMk/>
            <pc:sldMk cId="327537516" sldId="562"/>
            <ac:spMk id="21" creationId="{93A00839-0B52-7869-5E8F-79CAC7063EC9}"/>
          </ac:spMkLst>
        </pc:spChg>
        <pc:spChg chg="add mod">
          <ac:chgData name="David Hoksza" userId="b469ded6-f985-4c03-84a3-fae0132867ad" providerId="ADAL" clId="{F407C934-E358-4239-8476-19F506DE6EAA}" dt="2026-09-02T14:06:53.741" v="2791" actId="14100"/>
          <ac:spMkLst>
            <pc:docMk/>
            <pc:sldMk cId="327537516" sldId="562"/>
            <ac:spMk id="23" creationId="{DDF9D224-D426-D9CB-12FB-F7ABDDF6C334}"/>
          </ac:spMkLst>
        </pc:spChg>
        <pc:picChg chg="add mod">
          <ac:chgData name="David Hoksza" userId="b469ded6-f985-4c03-84a3-fae0132867ad" providerId="ADAL" clId="{F407C934-E358-4239-8476-19F506DE6EAA}" dt="2026-09-02T09:48:13.521" v="2470" actId="14100"/>
          <ac:picMkLst>
            <pc:docMk/>
            <pc:sldMk cId="327537516" sldId="562"/>
            <ac:picMk id="7" creationId="{1ACABFDF-A892-0F58-8600-45A35741829F}"/>
          </ac:picMkLst>
        </pc:picChg>
        <pc:picChg chg="add mod">
          <ac:chgData name="David Hoksza" userId="b469ded6-f985-4c03-84a3-fae0132867ad" providerId="ADAL" clId="{F407C934-E358-4239-8476-19F506DE6EAA}" dt="2026-09-02T09:48:07.208" v="2469" actId="1076"/>
          <ac:picMkLst>
            <pc:docMk/>
            <pc:sldMk cId="327537516" sldId="562"/>
            <ac:picMk id="9" creationId="{92517B59-BC7C-75AF-732F-5C88C6251C60}"/>
          </ac:picMkLst>
        </pc:picChg>
        <pc:picChg chg="add mod">
          <ac:chgData name="David Hoksza" userId="b469ded6-f985-4c03-84a3-fae0132867ad" providerId="ADAL" clId="{F407C934-E358-4239-8476-19F506DE6EAA}" dt="2026-09-02T09:47:48.903" v="2463" actId="1076"/>
          <ac:picMkLst>
            <pc:docMk/>
            <pc:sldMk cId="327537516" sldId="562"/>
            <ac:picMk id="13" creationId="{6B5172CE-3B02-D0EB-A54B-7FDE793F93A1}"/>
          </ac:picMkLst>
        </pc:picChg>
        <pc:picChg chg="add mod">
          <ac:chgData name="David Hoksza" userId="b469ded6-f985-4c03-84a3-fae0132867ad" providerId="ADAL" clId="{F407C934-E358-4239-8476-19F506DE6EAA}" dt="2026-09-02T09:47:46.584" v="2462" actId="1076"/>
          <ac:picMkLst>
            <pc:docMk/>
            <pc:sldMk cId="327537516" sldId="562"/>
            <ac:picMk id="19" creationId="{38F3AFA8-1120-3CEE-C6A3-B4A15DF7CB6B}"/>
          </ac:picMkLst>
        </pc:picChg>
      </pc:sldChg>
      <pc:sldChg chg="addSp delSp modSp new mod modClrScheme chgLayout">
        <pc:chgData name="David Hoksza" userId="b469ded6-f985-4c03-84a3-fae0132867ad" providerId="ADAL" clId="{F407C934-E358-4239-8476-19F506DE6EAA}" dt="2026-09-02T08:22:57.569" v="558" actId="20577"/>
        <pc:sldMkLst>
          <pc:docMk/>
          <pc:sldMk cId="975898755" sldId="563"/>
        </pc:sldMkLst>
        <pc:spChg chg="add mod ord">
          <ac:chgData name="David Hoksza" userId="b469ded6-f985-4c03-84a3-fae0132867ad" providerId="ADAL" clId="{F407C934-E358-4239-8476-19F506DE6EAA}" dt="2026-09-02T08:22:57.569" v="558" actId="20577"/>
          <ac:spMkLst>
            <pc:docMk/>
            <pc:sldMk cId="975898755" sldId="563"/>
            <ac:spMk id="4" creationId="{09330277-25B9-A9B7-02BE-E43A716513AE}"/>
          </ac:spMkLst>
        </pc:spChg>
        <pc:spChg chg="add mod ord">
          <ac:chgData name="David Hoksza" userId="b469ded6-f985-4c03-84a3-fae0132867ad" providerId="ADAL" clId="{F407C934-E358-4239-8476-19F506DE6EAA}" dt="2026-09-02T08:22:46.987" v="521" actId="700"/>
          <ac:spMkLst>
            <pc:docMk/>
            <pc:sldMk cId="975898755" sldId="563"/>
            <ac:spMk id="5" creationId="{95FBBECD-D460-71DD-4EEE-5F88DFABFF7B}"/>
          </ac:spMkLst>
        </pc:spChg>
      </pc:sldChg>
      <pc:sldChg chg="modSp add mod modNotesTx">
        <pc:chgData name="David Hoksza" userId="b469ded6-f985-4c03-84a3-fae0132867ad" providerId="ADAL" clId="{F407C934-E358-4239-8476-19F506DE6EAA}" dt="2026-09-02T08:25:14.457" v="969" actId="20577"/>
        <pc:sldMkLst>
          <pc:docMk/>
          <pc:sldMk cId="3185329810" sldId="564"/>
        </pc:sldMkLst>
        <pc:spChg chg="mod">
          <ac:chgData name="David Hoksza" userId="b469ded6-f985-4c03-84a3-fae0132867ad" providerId="ADAL" clId="{F407C934-E358-4239-8476-19F506DE6EAA}" dt="2026-09-02T08:23:49.976" v="578" actId="20577"/>
          <ac:spMkLst>
            <pc:docMk/>
            <pc:sldMk cId="3185329810" sldId="564"/>
            <ac:spMk id="4" creationId="{506DE896-2761-7028-C010-B28E15ACFF26}"/>
          </ac:spMkLst>
        </pc:spChg>
      </pc:sldChg>
      <pc:sldChg chg="addSp delSp modSp new mod modClrScheme addAnim delAnim modAnim chgLayout modNotesTx">
        <pc:chgData name="David Hoksza" userId="b469ded6-f985-4c03-84a3-fae0132867ad" providerId="ADAL" clId="{F407C934-E358-4239-8476-19F506DE6EAA}" dt="2026-09-07T06:03:32.918" v="3204" actId="6549"/>
        <pc:sldMkLst>
          <pc:docMk/>
          <pc:sldMk cId="2014196318" sldId="565"/>
        </pc:sldMkLst>
        <pc:spChg chg="mod ord">
          <ac:chgData name="David Hoksza" userId="b469ded6-f985-4c03-84a3-fae0132867ad" providerId="ADAL" clId="{F407C934-E358-4239-8476-19F506DE6EAA}" dt="2026-09-02T08:44:51.913" v="1044" actId="20577"/>
          <ac:spMkLst>
            <pc:docMk/>
            <pc:sldMk cId="2014196318" sldId="565"/>
            <ac:spMk id="2" creationId="{D8E2C27A-6078-CE3A-C24F-9A9ACC9813D6}"/>
          </ac:spMkLst>
        </pc:spChg>
        <pc:spChg chg="add mod ord">
          <ac:chgData name="David Hoksza" userId="b469ded6-f985-4c03-84a3-fae0132867ad" providerId="ADAL" clId="{F407C934-E358-4239-8476-19F506DE6EAA}" dt="2026-09-02T09:10:34.470" v="1287" actId="20577"/>
          <ac:spMkLst>
            <pc:docMk/>
            <pc:sldMk cId="2014196318" sldId="565"/>
            <ac:spMk id="4" creationId="{6F26EFF1-4E1E-CDF7-F62E-0198C895EB67}"/>
          </ac:spMkLst>
        </pc:spChg>
        <pc:spChg chg="add mod ord">
          <ac:chgData name="David Hoksza" userId="b469ded6-f985-4c03-84a3-fae0132867ad" providerId="ADAL" clId="{F407C934-E358-4239-8476-19F506DE6EAA}" dt="2026-09-02T13:42:23.813" v="2737" actId="6549"/>
          <ac:spMkLst>
            <pc:docMk/>
            <pc:sldMk cId="2014196318" sldId="565"/>
            <ac:spMk id="5" creationId="{1AC3E038-D077-837E-BCCF-8DB5E3AEE80F}"/>
          </ac:spMkLst>
        </pc:spChg>
        <pc:spChg chg="add mod ord">
          <ac:chgData name="David Hoksza" userId="b469ded6-f985-4c03-84a3-fae0132867ad" providerId="ADAL" clId="{F407C934-E358-4239-8476-19F506DE6EAA}" dt="2026-09-02T08:43:00.530" v="1016" actId="3064"/>
          <ac:spMkLst>
            <pc:docMk/>
            <pc:sldMk cId="2014196318" sldId="565"/>
            <ac:spMk id="6" creationId="{345F2530-4FFF-6A03-98A3-8AB44B6B70B1}"/>
          </ac:spMkLst>
        </pc:spChg>
        <pc:spChg chg="add mod ord">
          <ac:chgData name="David Hoksza" userId="b469ded6-f985-4c03-84a3-fae0132867ad" providerId="ADAL" clId="{F407C934-E358-4239-8476-19F506DE6EAA}" dt="2026-09-02T13:42:22.209" v="2734" actId="27636"/>
          <ac:spMkLst>
            <pc:docMk/>
            <pc:sldMk cId="2014196318" sldId="565"/>
            <ac:spMk id="7" creationId="{72064894-CD47-7422-59F1-B3F4DB05887B}"/>
          </ac:spMkLst>
        </pc:spChg>
      </pc:sldChg>
      <pc:sldChg chg="addSp delSp modSp new mod modClrScheme chgLayout modNotesTx">
        <pc:chgData name="David Hoksza" userId="b469ded6-f985-4c03-84a3-fae0132867ad" providerId="ADAL" clId="{F407C934-E358-4239-8476-19F506DE6EAA}" dt="2026-09-07T06:03:51.930" v="3294" actId="20577"/>
        <pc:sldMkLst>
          <pc:docMk/>
          <pc:sldMk cId="701248624" sldId="566"/>
        </pc:sldMkLst>
        <pc:spChg chg="add mod">
          <ac:chgData name="David Hoksza" userId="b469ded6-f985-4c03-84a3-fae0132867ad" providerId="ADAL" clId="{F407C934-E358-4239-8476-19F506DE6EAA}" dt="2026-09-07T06:03:32.631" v="3202" actId="164"/>
          <ac:spMkLst>
            <pc:docMk/>
            <pc:sldMk cId="701248624" sldId="566"/>
            <ac:spMk id="2" creationId="{7DEFD7E7-38A0-A7B2-51D8-A8DF950D608F}"/>
          </ac:spMkLst>
        </pc:spChg>
        <pc:grpChg chg="add mod">
          <ac:chgData name="David Hoksza" userId="b469ded6-f985-4c03-84a3-fae0132867ad" providerId="ADAL" clId="{F407C934-E358-4239-8476-19F506DE6EAA}" dt="2026-09-07T06:03:32.770" v="3203" actId="1076"/>
          <ac:grpSpMkLst>
            <pc:docMk/>
            <pc:sldMk cId="701248624" sldId="566"/>
            <ac:grpSpMk id="5" creationId="{24874653-B8B7-CAEF-B845-0B387D4D22AC}"/>
          </ac:grpSpMkLst>
        </pc:grpChg>
        <pc:picChg chg="add mod">
          <ac:chgData name="David Hoksza" userId="b469ded6-f985-4c03-84a3-fae0132867ad" providerId="ADAL" clId="{F407C934-E358-4239-8476-19F506DE6EAA}" dt="2026-09-07T06:03:32.631" v="3202" actId="164"/>
          <ac:picMkLst>
            <pc:docMk/>
            <pc:sldMk cId="701248624" sldId="566"/>
            <ac:picMk id="4" creationId="{2A3DDD06-F516-BF7A-996C-170EA56936FC}"/>
          </ac:picMkLst>
        </pc:picChg>
        <pc:picChg chg="add del mod">
          <ac:chgData name="David Hoksza" userId="b469ded6-f985-4c03-84a3-fae0132867ad" providerId="ADAL" clId="{F407C934-E358-4239-8476-19F506DE6EAA}" dt="2026-09-07T06:01:06.763" v="3166" actId="478"/>
          <ac:picMkLst>
            <pc:docMk/>
            <pc:sldMk cId="701248624" sldId="566"/>
            <ac:picMk id="12" creationId="{9BCB1141-E45C-AC2A-5A76-7B20655C4C2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7FDC7F5-70CD-4C0D-B977-43AAC14A3BFC}"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FA10A0CF-0296-40F2-9834-A8F5FA003D79}">
      <dgm:prSet phldrT="[Text]" phldr="0"/>
      <dgm:spPr/>
      <dgm:t>
        <a:bodyPr/>
        <a:lstStyle/>
        <a:p>
          <a:r>
            <a:rPr lang="en-US" dirty="0"/>
            <a:t>Residue-level prediction</a:t>
          </a:r>
        </a:p>
        <a:p>
          <a:r>
            <a:rPr lang="en-US" dirty="0"/>
            <a:t>(fine-tuning)</a:t>
          </a:r>
        </a:p>
      </dgm:t>
    </dgm:pt>
    <dgm:pt modelId="{DB84838D-059A-420C-B6A0-4E9FB8B12980}" type="parTrans" cxnId="{C90DB20B-7CDB-405E-9AD9-B53EF5F5741B}">
      <dgm:prSet/>
      <dgm:spPr/>
      <dgm:t>
        <a:bodyPr/>
        <a:lstStyle/>
        <a:p>
          <a:endParaRPr lang="en-US"/>
        </a:p>
      </dgm:t>
    </dgm:pt>
    <dgm:pt modelId="{E61BFB2E-5C25-4076-9252-10815455B886}" type="sibTrans" cxnId="{C90DB20B-7CDB-405E-9AD9-B53EF5F5741B}">
      <dgm:prSet/>
      <dgm:spPr/>
      <dgm:t>
        <a:bodyPr/>
        <a:lstStyle/>
        <a:p>
          <a:endParaRPr lang="en-US"/>
        </a:p>
      </dgm:t>
    </dgm:pt>
    <dgm:pt modelId="{6D2148C9-8A79-4A68-A8D9-CD641C5CFDCD}">
      <dgm:prSet phldrT="[Text]" phldr="0"/>
      <dgm:spPr/>
      <dgm:t>
        <a:bodyPr/>
        <a:lstStyle/>
        <a:p>
          <a:r>
            <a:rPr lang="en-US" dirty="0"/>
            <a:t>Smoothing</a:t>
          </a:r>
        </a:p>
      </dgm:t>
    </dgm:pt>
    <dgm:pt modelId="{4C701777-A68F-4263-A357-56627DE74C40}" type="parTrans" cxnId="{3EA905C9-E126-4C49-9824-F8294E9C4AC6}">
      <dgm:prSet/>
      <dgm:spPr/>
      <dgm:t>
        <a:bodyPr/>
        <a:lstStyle/>
        <a:p>
          <a:endParaRPr lang="en-US"/>
        </a:p>
      </dgm:t>
    </dgm:pt>
    <dgm:pt modelId="{1B7E99FF-668F-472E-AA5C-C72DCE15FC72}" type="sibTrans" cxnId="{3EA905C9-E126-4C49-9824-F8294E9C4AC6}">
      <dgm:prSet/>
      <dgm:spPr/>
      <dgm:t>
        <a:bodyPr/>
        <a:lstStyle/>
        <a:p>
          <a:endParaRPr lang="en-US"/>
        </a:p>
      </dgm:t>
    </dgm:pt>
    <dgm:pt modelId="{BE6195C5-98C3-49F6-BF89-7C722CD40F8C}">
      <dgm:prSet phldrT="[Text]" phldr="0"/>
      <dgm:spPr/>
      <dgm:t>
        <a:bodyPr/>
        <a:lstStyle/>
        <a:p>
          <a:r>
            <a:rPr lang="en-US" dirty="0"/>
            <a:t>Clustering</a:t>
          </a:r>
        </a:p>
      </dgm:t>
    </dgm:pt>
    <dgm:pt modelId="{7DCFD18A-E61F-466E-8528-8628493ACE38}" type="parTrans" cxnId="{34B7D594-87C4-4E96-93A1-B199B89AB1E9}">
      <dgm:prSet/>
      <dgm:spPr/>
      <dgm:t>
        <a:bodyPr/>
        <a:lstStyle/>
        <a:p>
          <a:endParaRPr lang="en-US"/>
        </a:p>
      </dgm:t>
    </dgm:pt>
    <dgm:pt modelId="{E1CE011C-3789-467F-9F2F-FF477C24449A}" type="sibTrans" cxnId="{34B7D594-87C4-4E96-93A1-B199B89AB1E9}">
      <dgm:prSet/>
      <dgm:spPr/>
      <dgm:t>
        <a:bodyPr/>
        <a:lstStyle/>
        <a:p>
          <a:endParaRPr lang="en-US"/>
        </a:p>
      </dgm:t>
    </dgm:pt>
    <dgm:pt modelId="{D974C56C-8E64-415F-A00C-2AF92C3FFF13}">
      <dgm:prSet phldrT="[Text]" phldr="0"/>
      <dgm:spPr/>
      <dgm:t>
        <a:bodyPr/>
        <a:lstStyle/>
        <a:p>
          <a:r>
            <a:rPr lang="en-US"/>
            <a:t>Structure selection</a:t>
          </a:r>
          <a:endParaRPr lang="en-US" dirty="0"/>
        </a:p>
      </dgm:t>
    </dgm:pt>
    <dgm:pt modelId="{292F31CC-EA78-43B1-8448-DED9A937E954}" type="parTrans" cxnId="{D9E36855-8891-40CC-8FF8-E08E830F03B0}">
      <dgm:prSet/>
      <dgm:spPr/>
      <dgm:t>
        <a:bodyPr/>
        <a:lstStyle/>
        <a:p>
          <a:endParaRPr lang="en-US"/>
        </a:p>
      </dgm:t>
    </dgm:pt>
    <dgm:pt modelId="{8F6453D7-D206-44F2-9C9F-47D60375B9C8}" type="sibTrans" cxnId="{D9E36855-8891-40CC-8FF8-E08E830F03B0}">
      <dgm:prSet/>
      <dgm:spPr/>
      <dgm:t>
        <a:bodyPr/>
        <a:lstStyle/>
        <a:p>
          <a:endParaRPr lang="en-US"/>
        </a:p>
      </dgm:t>
    </dgm:pt>
    <dgm:pt modelId="{55C929C6-0362-47ED-B7F8-0F5ECCE5032A}" type="pres">
      <dgm:prSet presAssocID="{87FDC7F5-70CD-4C0D-B977-43AAC14A3BFC}" presName="Name0" presStyleCnt="0">
        <dgm:presLayoutVars>
          <dgm:dir/>
          <dgm:resizeHandles val="exact"/>
        </dgm:presLayoutVars>
      </dgm:prSet>
      <dgm:spPr/>
    </dgm:pt>
    <dgm:pt modelId="{1E372937-BE15-4FE3-B6BD-9F52850A7FFA}" type="pres">
      <dgm:prSet presAssocID="{FA10A0CF-0296-40F2-9834-A8F5FA003D79}" presName="node" presStyleLbl="node1" presStyleIdx="0" presStyleCnt="4">
        <dgm:presLayoutVars>
          <dgm:bulletEnabled val="1"/>
        </dgm:presLayoutVars>
      </dgm:prSet>
      <dgm:spPr/>
    </dgm:pt>
    <dgm:pt modelId="{B7689898-FA52-450E-9243-1FC9BC1DFA48}" type="pres">
      <dgm:prSet presAssocID="{E61BFB2E-5C25-4076-9252-10815455B886}" presName="sibTrans" presStyleLbl="sibTrans2D1" presStyleIdx="0" presStyleCnt="3"/>
      <dgm:spPr/>
    </dgm:pt>
    <dgm:pt modelId="{0F25D827-EB7C-4C20-BF81-83D4EA6CCD25}" type="pres">
      <dgm:prSet presAssocID="{E61BFB2E-5C25-4076-9252-10815455B886}" presName="connectorText" presStyleLbl="sibTrans2D1" presStyleIdx="0" presStyleCnt="3"/>
      <dgm:spPr/>
    </dgm:pt>
    <dgm:pt modelId="{FF7073D9-92D4-464C-B68C-4BD080BF3098}" type="pres">
      <dgm:prSet presAssocID="{D974C56C-8E64-415F-A00C-2AF92C3FFF13}" presName="node" presStyleLbl="node1" presStyleIdx="1" presStyleCnt="4">
        <dgm:presLayoutVars>
          <dgm:bulletEnabled val="1"/>
        </dgm:presLayoutVars>
      </dgm:prSet>
      <dgm:spPr/>
    </dgm:pt>
    <dgm:pt modelId="{172BB7BD-9B5D-4F8A-B878-F47EF8BFA1AB}" type="pres">
      <dgm:prSet presAssocID="{8F6453D7-D206-44F2-9C9F-47D60375B9C8}" presName="sibTrans" presStyleLbl="sibTrans2D1" presStyleIdx="1" presStyleCnt="3"/>
      <dgm:spPr/>
    </dgm:pt>
    <dgm:pt modelId="{A9088D99-BD43-408D-8798-8718EFCE3DB0}" type="pres">
      <dgm:prSet presAssocID="{8F6453D7-D206-44F2-9C9F-47D60375B9C8}" presName="connectorText" presStyleLbl="sibTrans2D1" presStyleIdx="1" presStyleCnt="3"/>
      <dgm:spPr/>
    </dgm:pt>
    <dgm:pt modelId="{9ACCB448-2D05-4F20-BD8C-C1C9ED949230}" type="pres">
      <dgm:prSet presAssocID="{6D2148C9-8A79-4A68-A8D9-CD641C5CFDCD}" presName="node" presStyleLbl="node1" presStyleIdx="2" presStyleCnt="4" custLinFactNeighborX="-2453">
        <dgm:presLayoutVars>
          <dgm:bulletEnabled val="1"/>
        </dgm:presLayoutVars>
      </dgm:prSet>
      <dgm:spPr/>
    </dgm:pt>
    <dgm:pt modelId="{1AE07F89-FC25-477C-8AB0-A059332F737D}" type="pres">
      <dgm:prSet presAssocID="{1B7E99FF-668F-472E-AA5C-C72DCE15FC72}" presName="sibTrans" presStyleLbl="sibTrans2D1" presStyleIdx="2" presStyleCnt="3"/>
      <dgm:spPr/>
    </dgm:pt>
    <dgm:pt modelId="{E214F659-E92B-4EB3-B37E-B81ADA47691D}" type="pres">
      <dgm:prSet presAssocID="{1B7E99FF-668F-472E-AA5C-C72DCE15FC72}" presName="connectorText" presStyleLbl="sibTrans2D1" presStyleIdx="2" presStyleCnt="3"/>
      <dgm:spPr/>
    </dgm:pt>
    <dgm:pt modelId="{468E630F-3D3D-4170-876F-07C2CE8C387B}" type="pres">
      <dgm:prSet presAssocID="{BE6195C5-98C3-49F6-BF89-7C722CD40F8C}" presName="node" presStyleLbl="node1" presStyleIdx="3" presStyleCnt="4">
        <dgm:presLayoutVars>
          <dgm:bulletEnabled val="1"/>
        </dgm:presLayoutVars>
      </dgm:prSet>
      <dgm:spPr/>
    </dgm:pt>
  </dgm:ptLst>
  <dgm:cxnLst>
    <dgm:cxn modelId="{C90DB20B-7CDB-405E-9AD9-B53EF5F5741B}" srcId="{87FDC7F5-70CD-4C0D-B977-43AAC14A3BFC}" destId="{FA10A0CF-0296-40F2-9834-A8F5FA003D79}" srcOrd="0" destOrd="0" parTransId="{DB84838D-059A-420C-B6A0-4E9FB8B12980}" sibTransId="{E61BFB2E-5C25-4076-9252-10815455B886}"/>
    <dgm:cxn modelId="{A7119F26-FB9D-4BE6-8C4E-39AD96C16339}" type="presOf" srcId="{8F6453D7-D206-44F2-9C9F-47D60375B9C8}" destId="{172BB7BD-9B5D-4F8A-B878-F47EF8BFA1AB}" srcOrd="0" destOrd="0" presId="urn:microsoft.com/office/officeart/2005/8/layout/process1"/>
    <dgm:cxn modelId="{652AAA37-1BA8-4D78-B080-5709E539DE39}" type="presOf" srcId="{BE6195C5-98C3-49F6-BF89-7C722CD40F8C}" destId="{468E630F-3D3D-4170-876F-07C2CE8C387B}" srcOrd="0" destOrd="0" presId="urn:microsoft.com/office/officeart/2005/8/layout/process1"/>
    <dgm:cxn modelId="{70D8FA44-993C-4234-9EDF-2963F646CC4D}" type="presOf" srcId="{1B7E99FF-668F-472E-AA5C-C72DCE15FC72}" destId="{E214F659-E92B-4EB3-B37E-B81ADA47691D}" srcOrd="1" destOrd="0" presId="urn:microsoft.com/office/officeart/2005/8/layout/process1"/>
    <dgm:cxn modelId="{D6C0DA68-E0D1-47EE-B66E-D466D2F8C5D0}" type="presOf" srcId="{D974C56C-8E64-415F-A00C-2AF92C3FFF13}" destId="{FF7073D9-92D4-464C-B68C-4BD080BF3098}" srcOrd="0" destOrd="0" presId="urn:microsoft.com/office/officeart/2005/8/layout/process1"/>
    <dgm:cxn modelId="{9958F070-D197-4B02-BB65-6F3682DFB9CE}" type="presOf" srcId="{E61BFB2E-5C25-4076-9252-10815455B886}" destId="{B7689898-FA52-450E-9243-1FC9BC1DFA48}" srcOrd="0" destOrd="0" presId="urn:microsoft.com/office/officeart/2005/8/layout/process1"/>
    <dgm:cxn modelId="{D9E36855-8891-40CC-8FF8-E08E830F03B0}" srcId="{87FDC7F5-70CD-4C0D-B977-43AAC14A3BFC}" destId="{D974C56C-8E64-415F-A00C-2AF92C3FFF13}" srcOrd="1" destOrd="0" parTransId="{292F31CC-EA78-43B1-8448-DED9A937E954}" sibTransId="{8F6453D7-D206-44F2-9C9F-47D60375B9C8}"/>
    <dgm:cxn modelId="{676FCB56-D879-4417-ACF5-19C687C15A93}" type="presOf" srcId="{87FDC7F5-70CD-4C0D-B977-43AAC14A3BFC}" destId="{55C929C6-0362-47ED-B7F8-0F5ECCE5032A}" srcOrd="0" destOrd="0" presId="urn:microsoft.com/office/officeart/2005/8/layout/process1"/>
    <dgm:cxn modelId="{D9AC9083-8F8D-41E8-BEEA-DFC29E8E86E2}" type="presOf" srcId="{FA10A0CF-0296-40F2-9834-A8F5FA003D79}" destId="{1E372937-BE15-4FE3-B6BD-9F52850A7FFA}" srcOrd="0" destOrd="0" presId="urn:microsoft.com/office/officeart/2005/8/layout/process1"/>
    <dgm:cxn modelId="{34B7D594-87C4-4E96-93A1-B199B89AB1E9}" srcId="{87FDC7F5-70CD-4C0D-B977-43AAC14A3BFC}" destId="{BE6195C5-98C3-49F6-BF89-7C722CD40F8C}" srcOrd="3" destOrd="0" parTransId="{7DCFD18A-E61F-466E-8528-8628493ACE38}" sibTransId="{E1CE011C-3789-467F-9F2F-FF477C24449A}"/>
    <dgm:cxn modelId="{FE5258A4-E887-4E2E-90CA-DB9D8A507AAA}" type="presOf" srcId="{6D2148C9-8A79-4A68-A8D9-CD641C5CFDCD}" destId="{9ACCB448-2D05-4F20-BD8C-C1C9ED949230}" srcOrd="0" destOrd="0" presId="urn:microsoft.com/office/officeart/2005/8/layout/process1"/>
    <dgm:cxn modelId="{3EA905C9-E126-4C49-9824-F8294E9C4AC6}" srcId="{87FDC7F5-70CD-4C0D-B977-43AAC14A3BFC}" destId="{6D2148C9-8A79-4A68-A8D9-CD641C5CFDCD}" srcOrd="2" destOrd="0" parTransId="{4C701777-A68F-4263-A357-56627DE74C40}" sibTransId="{1B7E99FF-668F-472E-AA5C-C72DCE15FC72}"/>
    <dgm:cxn modelId="{CC38BCCB-128B-4DA7-902E-B65BD9036C9D}" type="presOf" srcId="{E61BFB2E-5C25-4076-9252-10815455B886}" destId="{0F25D827-EB7C-4C20-BF81-83D4EA6CCD25}" srcOrd="1" destOrd="0" presId="urn:microsoft.com/office/officeart/2005/8/layout/process1"/>
    <dgm:cxn modelId="{5D49E0CE-DC97-46D1-8B43-4415C0190061}" type="presOf" srcId="{8F6453D7-D206-44F2-9C9F-47D60375B9C8}" destId="{A9088D99-BD43-408D-8798-8718EFCE3DB0}" srcOrd="1" destOrd="0" presId="urn:microsoft.com/office/officeart/2005/8/layout/process1"/>
    <dgm:cxn modelId="{8A83DEE1-AE3D-4E70-9252-0FACDDC39D78}" type="presOf" srcId="{1B7E99FF-668F-472E-AA5C-C72DCE15FC72}" destId="{1AE07F89-FC25-477C-8AB0-A059332F737D}" srcOrd="0" destOrd="0" presId="urn:microsoft.com/office/officeart/2005/8/layout/process1"/>
    <dgm:cxn modelId="{B28BDE4A-7689-4D73-9C8B-6841626C7961}" type="presParOf" srcId="{55C929C6-0362-47ED-B7F8-0F5ECCE5032A}" destId="{1E372937-BE15-4FE3-B6BD-9F52850A7FFA}" srcOrd="0" destOrd="0" presId="urn:microsoft.com/office/officeart/2005/8/layout/process1"/>
    <dgm:cxn modelId="{994A4B6A-C24C-4D78-9C17-A83E4A606026}" type="presParOf" srcId="{55C929C6-0362-47ED-B7F8-0F5ECCE5032A}" destId="{B7689898-FA52-450E-9243-1FC9BC1DFA48}" srcOrd="1" destOrd="0" presId="urn:microsoft.com/office/officeart/2005/8/layout/process1"/>
    <dgm:cxn modelId="{69902FDB-DDCF-4B24-BCB1-1D42466E55C6}" type="presParOf" srcId="{B7689898-FA52-450E-9243-1FC9BC1DFA48}" destId="{0F25D827-EB7C-4C20-BF81-83D4EA6CCD25}" srcOrd="0" destOrd="0" presId="urn:microsoft.com/office/officeart/2005/8/layout/process1"/>
    <dgm:cxn modelId="{A8150CBD-5CC2-4BE6-B7CE-F380DD78F77A}" type="presParOf" srcId="{55C929C6-0362-47ED-B7F8-0F5ECCE5032A}" destId="{FF7073D9-92D4-464C-B68C-4BD080BF3098}" srcOrd="2" destOrd="0" presId="urn:microsoft.com/office/officeart/2005/8/layout/process1"/>
    <dgm:cxn modelId="{17A53C96-03DE-4E5D-B755-57F4F43329C2}" type="presParOf" srcId="{55C929C6-0362-47ED-B7F8-0F5ECCE5032A}" destId="{172BB7BD-9B5D-4F8A-B878-F47EF8BFA1AB}" srcOrd="3" destOrd="0" presId="urn:microsoft.com/office/officeart/2005/8/layout/process1"/>
    <dgm:cxn modelId="{9A858D67-0397-446E-B0DF-ACF7252293C0}" type="presParOf" srcId="{172BB7BD-9B5D-4F8A-B878-F47EF8BFA1AB}" destId="{A9088D99-BD43-408D-8798-8718EFCE3DB0}" srcOrd="0" destOrd="0" presId="urn:microsoft.com/office/officeart/2005/8/layout/process1"/>
    <dgm:cxn modelId="{04364467-7EAA-4505-AB8F-ECC14CBBBED0}" type="presParOf" srcId="{55C929C6-0362-47ED-B7F8-0F5ECCE5032A}" destId="{9ACCB448-2D05-4F20-BD8C-C1C9ED949230}" srcOrd="4" destOrd="0" presId="urn:microsoft.com/office/officeart/2005/8/layout/process1"/>
    <dgm:cxn modelId="{AD1B22D5-FD90-4E73-A1C4-0FC7011EA166}" type="presParOf" srcId="{55C929C6-0362-47ED-B7F8-0F5ECCE5032A}" destId="{1AE07F89-FC25-477C-8AB0-A059332F737D}" srcOrd="5" destOrd="0" presId="urn:microsoft.com/office/officeart/2005/8/layout/process1"/>
    <dgm:cxn modelId="{8DCDA4BC-11C6-40C4-A81F-A47FD6FB7FB8}" type="presParOf" srcId="{1AE07F89-FC25-477C-8AB0-A059332F737D}" destId="{E214F659-E92B-4EB3-B37E-B81ADA47691D}" srcOrd="0" destOrd="0" presId="urn:microsoft.com/office/officeart/2005/8/layout/process1"/>
    <dgm:cxn modelId="{652CD914-7AF0-4F34-B149-56F99A449532}" type="presParOf" srcId="{55C929C6-0362-47ED-B7F8-0F5ECCE5032A}" destId="{468E630F-3D3D-4170-876F-07C2CE8C387B}"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372937-BE15-4FE3-B6BD-9F52850A7FFA}">
      <dsp:nvSpPr>
        <dsp:cNvPr id="0" name=""/>
        <dsp:cNvSpPr/>
      </dsp:nvSpPr>
      <dsp:spPr>
        <a:xfrm>
          <a:off x="3951" y="1380770"/>
          <a:ext cx="1727470" cy="10850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Residue-level prediction</a:t>
          </a:r>
        </a:p>
        <a:p>
          <a:pPr marL="0" lvl="0" indent="0" algn="ctr" defTabSz="800100">
            <a:lnSpc>
              <a:spcPct val="90000"/>
            </a:lnSpc>
            <a:spcBef>
              <a:spcPct val="0"/>
            </a:spcBef>
            <a:spcAft>
              <a:spcPct val="35000"/>
            </a:spcAft>
            <a:buNone/>
          </a:pPr>
          <a:r>
            <a:rPr lang="en-US" sz="1800" kern="1200" dirty="0"/>
            <a:t>(fine-tuning)</a:t>
          </a:r>
        </a:p>
      </dsp:txBody>
      <dsp:txXfrm>
        <a:off x="35732" y="1412551"/>
        <a:ext cx="1663908" cy="1021505"/>
      </dsp:txXfrm>
    </dsp:sp>
    <dsp:sp modelId="{B7689898-FA52-450E-9243-1FC9BC1DFA48}">
      <dsp:nvSpPr>
        <dsp:cNvPr id="0" name=""/>
        <dsp:cNvSpPr/>
      </dsp:nvSpPr>
      <dsp:spPr>
        <a:xfrm>
          <a:off x="1904168" y="1709098"/>
          <a:ext cx="366223" cy="4284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904168" y="1794780"/>
        <a:ext cx="256356" cy="257048"/>
      </dsp:txXfrm>
    </dsp:sp>
    <dsp:sp modelId="{FF7073D9-92D4-464C-B68C-4BD080BF3098}">
      <dsp:nvSpPr>
        <dsp:cNvPr id="0" name=""/>
        <dsp:cNvSpPr/>
      </dsp:nvSpPr>
      <dsp:spPr>
        <a:xfrm>
          <a:off x="2422409" y="1380770"/>
          <a:ext cx="1727470" cy="10850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Structure selection</a:t>
          </a:r>
          <a:endParaRPr lang="en-US" sz="1800" kern="1200" dirty="0"/>
        </a:p>
      </dsp:txBody>
      <dsp:txXfrm>
        <a:off x="2454190" y="1412551"/>
        <a:ext cx="1663908" cy="1021505"/>
      </dsp:txXfrm>
    </dsp:sp>
    <dsp:sp modelId="{172BB7BD-9B5D-4F8A-B878-F47EF8BFA1AB}">
      <dsp:nvSpPr>
        <dsp:cNvPr id="0" name=""/>
        <dsp:cNvSpPr/>
      </dsp:nvSpPr>
      <dsp:spPr>
        <a:xfrm>
          <a:off x="4318389" y="1709098"/>
          <a:ext cx="357240" cy="4284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318389" y="1794780"/>
        <a:ext cx="250068" cy="257048"/>
      </dsp:txXfrm>
    </dsp:sp>
    <dsp:sp modelId="{9ACCB448-2D05-4F20-BD8C-C1C9ED949230}">
      <dsp:nvSpPr>
        <dsp:cNvPr id="0" name=""/>
        <dsp:cNvSpPr/>
      </dsp:nvSpPr>
      <dsp:spPr>
        <a:xfrm>
          <a:off x="4823918" y="1380770"/>
          <a:ext cx="1727470" cy="10850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Smoothing</a:t>
          </a:r>
        </a:p>
      </dsp:txBody>
      <dsp:txXfrm>
        <a:off x="4855699" y="1412551"/>
        <a:ext cx="1663908" cy="1021505"/>
      </dsp:txXfrm>
    </dsp:sp>
    <dsp:sp modelId="{1AE07F89-FC25-477C-8AB0-A059332F737D}">
      <dsp:nvSpPr>
        <dsp:cNvPr id="0" name=""/>
        <dsp:cNvSpPr/>
      </dsp:nvSpPr>
      <dsp:spPr>
        <a:xfrm>
          <a:off x="6728373" y="1709098"/>
          <a:ext cx="375207" cy="4284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728373" y="1794780"/>
        <a:ext cx="262645" cy="257048"/>
      </dsp:txXfrm>
    </dsp:sp>
    <dsp:sp modelId="{468E630F-3D3D-4170-876F-07C2CE8C387B}">
      <dsp:nvSpPr>
        <dsp:cNvPr id="0" name=""/>
        <dsp:cNvSpPr/>
      </dsp:nvSpPr>
      <dsp:spPr>
        <a:xfrm>
          <a:off x="7259326" y="1380770"/>
          <a:ext cx="1727470" cy="10850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Clustering</a:t>
          </a:r>
        </a:p>
      </dsp:txBody>
      <dsp:txXfrm>
        <a:off x="7291107" y="1412551"/>
        <a:ext cx="1663908" cy="102150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5582D5-8FF6-49DB-A4E7-BF287DBECFF4}" type="datetimeFigureOut">
              <a:rPr lang="cs-CZ" smtClean="0"/>
              <a:t>06.09.2026</a:t>
            </a:fld>
            <a:endParaRPr lang="cs-C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F765E-A85E-4AA6-BDA3-93AE16536AF8}" type="slidenum">
              <a:rPr lang="cs-CZ" smtClean="0"/>
              <a:t>‹#›</a:t>
            </a:fld>
            <a:endParaRPr lang="cs-CZ"/>
          </a:p>
        </p:txBody>
      </p:sp>
    </p:spTree>
    <p:extLst>
      <p:ext uri="{BB962C8B-B14F-4D97-AF65-F5344CB8AC3E}">
        <p14:creationId xmlns:p14="http://schemas.microsoft.com/office/powerpoint/2010/main" val="1974640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7A5F765E-A85E-4AA6-BDA3-93AE16536AF8}" type="slidenum">
              <a:rPr lang="cs-CZ" smtClean="0"/>
              <a:t>1</a:t>
            </a:fld>
            <a:endParaRPr lang="cs-CZ" dirty="0"/>
          </a:p>
        </p:txBody>
      </p:sp>
    </p:spTree>
    <p:extLst>
      <p:ext uri="{BB962C8B-B14F-4D97-AF65-F5344CB8AC3E}">
        <p14:creationId xmlns:p14="http://schemas.microsoft.com/office/powerpoint/2010/main" val="3911573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5F765E-A85E-4AA6-BDA3-93AE16536AF8}" type="slidenum">
              <a:rPr lang="cs-CZ" smtClean="0"/>
              <a:t>2</a:t>
            </a:fld>
            <a:endParaRPr lang="cs-CZ" dirty="0"/>
          </a:p>
        </p:txBody>
      </p:sp>
    </p:spTree>
    <p:extLst>
      <p:ext uri="{BB962C8B-B14F-4D97-AF65-F5344CB8AC3E}">
        <p14:creationId xmlns:p14="http://schemas.microsoft.com/office/powerpoint/2010/main" val="1380081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asymmetry is that most of these are </a:t>
            </a:r>
            <a:r>
              <a:rPr lang="en-US" i="1" dirty="0"/>
              <a:t>annotation and prioritization</a:t>
            </a:r>
            <a:r>
              <a:rPr lang="en-US" dirty="0"/>
              <a:t>, whereas the site-level list is dominated by </a:t>
            </a:r>
            <a:r>
              <a:rPr lang="en-US" i="1" dirty="0"/>
              <a:t>design and simulation</a:t>
            </a:r>
            <a:r>
              <a:rPr lang="en-US" dirty="0"/>
              <a:t>. Sequence-level residue prediction tells you where to look; site-level prediction gives you something to compute with.</a:t>
            </a:r>
            <a:endParaRPr lang="cs-CZ" dirty="0"/>
          </a:p>
        </p:txBody>
      </p:sp>
      <p:sp>
        <p:nvSpPr>
          <p:cNvPr id="4" name="Slide Number Placeholder 3"/>
          <p:cNvSpPr>
            <a:spLocks noGrp="1"/>
          </p:cNvSpPr>
          <p:nvPr>
            <p:ph type="sldNum" sz="quarter" idx="5"/>
          </p:nvPr>
        </p:nvSpPr>
        <p:spPr/>
        <p:txBody>
          <a:bodyPr/>
          <a:lstStyle/>
          <a:p>
            <a:fld id="{7A5F765E-A85E-4AA6-BDA3-93AE16536AF8}" type="slidenum">
              <a:rPr lang="cs-CZ" smtClean="0"/>
              <a:t>3</a:t>
            </a:fld>
            <a:endParaRPr lang="cs-CZ" dirty="0"/>
          </a:p>
        </p:txBody>
      </p:sp>
    </p:spTree>
    <p:extLst>
      <p:ext uri="{BB962C8B-B14F-4D97-AF65-F5344CB8AC3E}">
        <p14:creationId xmlns:p14="http://schemas.microsoft.com/office/powerpoint/2010/main" val="1635864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1F1F1F"/>
                </a:solidFill>
                <a:effectLst/>
                <a:latin typeface="Google Sans"/>
              </a:rPr>
              <a:t>A sphere is uniquely determined by </a:t>
            </a:r>
            <a:r>
              <a:rPr lang="en-US" sz="1200" b="0" i="0" dirty="0">
                <a:solidFill>
                  <a:srgbClr val="040C28"/>
                </a:solidFill>
                <a:effectLst/>
                <a:latin typeface="Google Sans"/>
              </a:rPr>
              <a:t>four points</a:t>
            </a:r>
            <a:r>
              <a:rPr lang="en-US" sz="1200" b="0" i="0" dirty="0">
                <a:solidFill>
                  <a:srgbClr val="1F1F1F"/>
                </a:solidFill>
                <a:effectLst/>
                <a:latin typeface="Google Sans"/>
              </a:rPr>
              <a:t> that are not coplanar</a:t>
            </a:r>
            <a:endParaRPr lang="en-US" sz="1000" b="0" i="0" u="none" strike="noStrike" baseline="0" dirty="0">
              <a:solidFill>
                <a:srgbClr val="1F1F1F"/>
              </a:solidFill>
              <a:effectLst/>
              <a:latin typeface="AdvT116"/>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using alpha spheres, a geometric feature of a protein’s Voronoi diagram, to map out concave interaction space at the surface of a protein - https://pubs.acs.org/doi/pdf/10.1021/acs.jcim.5b00103</a:t>
            </a:r>
          </a:p>
          <a:p>
            <a:pPr algn="l"/>
            <a:endParaRPr lang="en-US" sz="1200" b="0" i="0" u="none" strike="noStrike" baseline="0" dirty="0">
              <a:latin typeface="AdvT116"/>
            </a:endParaRPr>
          </a:p>
          <a:p>
            <a:pPr algn="l"/>
            <a:endParaRPr lang="en-US" sz="1200" b="0" i="0" u="none" strike="noStrike" baseline="0" dirty="0">
              <a:latin typeface="AdvT116"/>
            </a:endParaRPr>
          </a:p>
          <a:p>
            <a:pPr algn="l"/>
            <a:endParaRPr lang="en-US" sz="1200" b="0" i="0" u="none" strike="noStrike" baseline="0" dirty="0">
              <a:latin typeface="AdvT116"/>
            </a:endParaRPr>
          </a:p>
          <a:p>
            <a:r>
              <a:rPr lang="en-US" sz="1200" dirty="0"/>
              <a:t>Alpha sphere radii reflect the local curvature defined by the four atoms: 4 atoms in a plane would correspond to an alpha sphere of infinite radius, and conversely, 4 atoms packed at the apex</a:t>
            </a:r>
          </a:p>
          <a:p>
            <a:r>
              <a:rPr lang="en-US" sz="1200" dirty="0"/>
              <a:t>of a tetrahedron would lead to a value of radius close to that of the Van der Waals radius. For a protein, very small spheres are located within the protein, large spheres at the exterior, and clefts and cavities correspond to spheres of intermediate radii</a:t>
            </a:r>
          </a:p>
          <a:p>
            <a:endParaRPr lang="en-US" sz="1200" dirty="0"/>
          </a:p>
          <a:p>
            <a:r>
              <a:rPr lang="en-US" sz="1200" dirty="0"/>
              <a:t>In practice, alpha sphere identification can be related to Voronoi decomposition of space: the </a:t>
            </a:r>
            <a:r>
              <a:rPr lang="en-US" sz="1200" dirty="0" err="1"/>
              <a:t>centre</a:t>
            </a:r>
            <a:r>
              <a:rPr lang="en-US" sz="1200" dirty="0"/>
              <a:t> of alpha spheres correspond to Voronoi vertices – points at which Voronoi regions intersect.</a:t>
            </a:r>
          </a:p>
          <a:p>
            <a:pPr algn="l"/>
            <a:endParaRPr lang="en-US" sz="1200" b="0" i="0" u="none" strike="noStrike" baseline="0" dirty="0">
              <a:latin typeface="AdvT116"/>
            </a:endParaRPr>
          </a:p>
          <a:p>
            <a:pPr algn="l"/>
            <a:endParaRPr lang="en-US" sz="1200" b="0" i="0" u="none" strike="noStrike" baseline="0" dirty="0">
              <a:latin typeface="AdvT116"/>
            </a:endParaRPr>
          </a:p>
          <a:p>
            <a:pPr algn="l"/>
            <a:r>
              <a:rPr lang="en-US" sz="1200" b="0" i="0" u="none" strike="noStrike" baseline="0" dirty="0" err="1">
                <a:latin typeface="AdvT116"/>
              </a:rPr>
              <a:t>Fpocket</a:t>
            </a:r>
            <a:r>
              <a:rPr lang="en-US" sz="1200" b="0" i="0" u="none" strike="noStrike" baseline="0" dirty="0">
                <a:latin typeface="AdvT116"/>
              </a:rPr>
              <a:t> uses alpha spheres with different radii to represent different roughness of the protein surface. The pockets can be identified by clustering the alpha spheres with proper radii</a:t>
            </a:r>
          </a:p>
          <a:p>
            <a:pPr algn="l"/>
            <a:endParaRPr lang="en-US" sz="1200" b="0" i="0" u="none" strike="noStrike" baseline="0" dirty="0">
              <a:latin typeface="AdvT116"/>
            </a:endParaRPr>
          </a:p>
          <a:p>
            <a:pPr algn="l"/>
            <a:endParaRPr lang="cs-CZ" dirty="0"/>
          </a:p>
          <a:p>
            <a:endParaRPr lang="en-US" dirty="0"/>
          </a:p>
        </p:txBody>
      </p:sp>
      <p:sp>
        <p:nvSpPr>
          <p:cNvPr id="4" name="Slide Number Placeholder 3"/>
          <p:cNvSpPr>
            <a:spLocks noGrp="1"/>
          </p:cNvSpPr>
          <p:nvPr>
            <p:ph type="sldNum" sz="quarter" idx="5"/>
          </p:nvPr>
        </p:nvSpPr>
        <p:spPr/>
        <p:txBody>
          <a:bodyPr/>
          <a:lstStyle/>
          <a:p>
            <a:fld id="{7A5F765E-A85E-4AA6-BDA3-93AE16536AF8}" type="slidenum">
              <a:rPr lang="cs-CZ" smtClean="0"/>
              <a:t>5</a:t>
            </a:fld>
            <a:endParaRPr lang="cs-CZ"/>
          </a:p>
        </p:txBody>
      </p:sp>
    </p:spTree>
    <p:extLst>
      <p:ext uri="{BB962C8B-B14F-4D97-AF65-F5344CB8AC3E}">
        <p14:creationId xmlns:p14="http://schemas.microsoft.com/office/powerpoint/2010/main" val="2219788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can obviously take the predicted pockets and residues which are part of the pocket are labeled as binding residues. However, the advantage of residue-level prediction is that one does not really need the 3D structure</a:t>
            </a:r>
          </a:p>
        </p:txBody>
      </p:sp>
      <p:sp>
        <p:nvSpPr>
          <p:cNvPr id="4" name="Slide Number Placeholder 3"/>
          <p:cNvSpPr>
            <a:spLocks noGrp="1"/>
          </p:cNvSpPr>
          <p:nvPr>
            <p:ph type="sldNum" sz="quarter" idx="5"/>
          </p:nvPr>
        </p:nvSpPr>
        <p:spPr/>
        <p:txBody>
          <a:bodyPr/>
          <a:lstStyle/>
          <a:p>
            <a:fld id="{7A5F765E-A85E-4AA6-BDA3-93AE16536AF8}" type="slidenum">
              <a:rPr lang="cs-CZ" smtClean="0"/>
              <a:t>8</a:t>
            </a:fld>
            <a:endParaRPr lang="cs-CZ"/>
          </a:p>
        </p:txBody>
      </p:sp>
    </p:spTree>
    <p:extLst>
      <p:ext uri="{BB962C8B-B14F-4D97-AF65-F5344CB8AC3E}">
        <p14:creationId xmlns:p14="http://schemas.microsoft.com/office/powerpoint/2010/main" val="2504468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B53CC-B096-6717-93B1-6AAD14DC1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0F77A-F4E5-75FA-CF78-CC22AB90B8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7F9A9A-ADD8-712D-BA87-2CFACAEB39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700231-8E9F-6360-008A-4BAC786B634C}"/>
              </a:ext>
            </a:extLst>
          </p:cNvPr>
          <p:cNvSpPr>
            <a:spLocks noGrp="1"/>
          </p:cNvSpPr>
          <p:nvPr>
            <p:ph type="sldNum" sz="quarter" idx="5"/>
          </p:nvPr>
        </p:nvSpPr>
        <p:spPr/>
        <p:txBody>
          <a:bodyPr/>
          <a:lstStyle/>
          <a:p>
            <a:fld id="{7A5F765E-A85E-4AA6-BDA3-93AE16536AF8}" type="slidenum">
              <a:rPr lang="cs-CZ" smtClean="0"/>
              <a:t>9</a:t>
            </a:fld>
            <a:endParaRPr lang="cs-CZ"/>
          </a:p>
        </p:txBody>
      </p:sp>
    </p:spTree>
    <p:extLst>
      <p:ext uri="{BB962C8B-B14F-4D97-AF65-F5344CB8AC3E}">
        <p14:creationId xmlns:p14="http://schemas.microsoft.com/office/powerpoint/2010/main" val="9804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AD580-4941-21D5-D161-5714366C8B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485A6-3E6E-F707-C7F8-B29822CE0E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CF2A93-69BA-BDA6-E7C8-7EAE57929FD9}"/>
              </a:ext>
            </a:extLst>
          </p:cNvPr>
          <p:cNvSpPr>
            <a:spLocks noGrp="1"/>
          </p:cNvSpPr>
          <p:nvPr>
            <p:ph type="body" idx="1"/>
          </p:nvPr>
        </p:nvSpPr>
        <p:spPr/>
        <p:txBody>
          <a:bodyPr/>
          <a:lstStyle/>
          <a:p>
            <a:endParaRPr lang="cs-CZ" dirty="0"/>
          </a:p>
        </p:txBody>
      </p:sp>
      <p:sp>
        <p:nvSpPr>
          <p:cNvPr id="4" name="Slide Number Placeholder 3">
            <a:extLst>
              <a:ext uri="{FF2B5EF4-FFF2-40B4-BE49-F238E27FC236}">
                <a16:creationId xmlns:a16="http://schemas.microsoft.com/office/drawing/2014/main" id="{564A80D3-1571-ABAD-81B9-DA22F3944206}"/>
              </a:ext>
            </a:extLst>
          </p:cNvPr>
          <p:cNvSpPr>
            <a:spLocks noGrp="1"/>
          </p:cNvSpPr>
          <p:nvPr>
            <p:ph type="sldNum" sz="quarter" idx="5"/>
          </p:nvPr>
        </p:nvSpPr>
        <p:spPr/>
        <p:txBody>
          <a:bodyPr/>
          <a:lstStyle/>
          <a:p>
            <a:fld id="{7A5F765E-A85E-4AA6-BDA3-93AE16536AF8}" type="slidenum">
              <a:rPr lang="cs-CZ" smtClean="0"/>
              <a:t>10</a:t>
            </a:fld>
            <a:endParaRPr lang="cs-CZ"/>
          </a:p>
        </p:txBody>
      </p:sp>
    </p:spTree>
    <p:extLst>
      <p:ext uri="{BB962C8B-B14F-4D97-AF65-F5344CB8AC3E}">
        <p14:creationId xmlns:p14="http://schemas.microsoft.com/office/powerpoint/2010/main" val="1125664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5F765E-A85E-4AA6-BDA3-93AE16536AF8}" type="slidenum">
              <a:rPr lang="cs-CZ" smtClean="0"/>
              <a:t>12</a:t>
            </a:fld>
            <a:endParaRPr lang="cs-CZ"/>
          </a:p>
        </p:txBody>
      </p:sp>
    </p:spTree>
    <p:extLst>
      <p:ext uri="{BB962C8B-B14F-4D97-AF65-F5344CB8AC3E}">
        <p14:creationId xmlns:p14="http://schemas.microsoft.com/office/powerpoint/2010/main" val="2549787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fair to p2rank, since hyperparameters optimized for </a:t>
            </a:r>
            <a:r>
              <a:rPr lang="en-US"/>
              <a:t>pocket-level prediction</a:t>
            </a:r>
            <a:endParaRPr lang="en-US" dirty="0"/>
          </a:p>
        </p:txBody>
      </p:sp>
      <p:sp>
        <p:nvSpPr>
          <p:cNvPr id="4" name="Slide Number Placeholder 3"/>
          <p:cNvSpPr>
            <a:spLocks noGrp="1"/>
          </p:cNvSpPr>
          <p:nvPr>
            <p:ph type="sldNum" sz="quarter" idx="5"/>
          </p:nvPr>
        </p:nvSpPr>
        <p:spPr/>
        <p:txBody>
          <a:bodyPr/>
          <a:lstStyle/>
          <a:p>
            <a:fld id="{7A5F765E-A85E-4AA6-BDA3-93AE16536AF8}" type="slidenum">
              <a:rPr lang="cs-CZ" smtClean="0"/>
              <a:t>13</a:t>
            </a:fld>
            <a:endParaRPr lang="cs-CZ"/>
          </a:p>
        </p:txBody>
      </p:sp>
    </p:spTree>
    <p:extLst>
      <p:ext uri="{BB962C8B-B14F-4D97-AF65-F5344CB8AC3E}">
        <p14:creationId xmlns:p14="http://schemas.microsoft.com/office/powerpoint/2010/main" val="3618363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introduce a binary classifier designed to decide </a:t>
            </a:r>
            <a:r>
              <a:rPr lang="en-US" dirty="0" err="1"/>
              <a:t>whethera</a:t>
            </a:r>
            <a:r>
              <a:rPr lang="en-US" dirty="0"/>
              <a:t> candidate residue should be incorporated into a </a:t>
            </a:r>
            <a:r>
              <a:rPr lang="en-US" dirty="0" err="1"/>
              <a:t>predictedbinding</a:t>
            </a:r>
            <a:r>
              <a:rPr lang="en-US" dirty="0"/>
              <a:t> pocket. The purpose is to recover residues that </a:t>
            </a:r>
            <a:r>
              <a:rPr lang="en-US" dirty="0" err="1"/>
              <a:t>aremissed</a:t>
            </a:r>
            <a:r>
              <a:rPr lang="en-US" dirty="0"/>
              <a:t> in the initial residue-level prediction.</a:t>
            </a:r>
          </a:p>
          <a:p>
            <a:endParaRPr lang="en-US" dirty="0"/>
          </a:p>
          <a:p>
            <a:r>
              <a:rPr lang="en-US" dirty="0"/>
              <a:t>The classifier is implemented as a three-layer feed- </a:t>
            </a:r>
            <a:r>
              <a:rPr lang="en-US" dirty="0" err="1"/>
              <a:t>forwardneural</a:t>
            </a:r>
            <a:r>
              <a:rPr lang="en-US" dirty="0"/>
              <a:t> network. It consists of two hidden layers with 2048neurons each, followed by a single-neuron output layer </a:t>
            </a:r>
            <a:r>
              <a:rPr lang="en-US" dirty="0" err="1"/>
              <a:t>witha</a:t>
            </a:r>
            <a:r>
              <a:rPr lang="en-US" dirty="0"/>
              <a:t> sigmoid activation for binary classification. Training is </a:t>
            </a:r>
            <a:r>
              <a:rPr lang="en-US" dirty="0" err="1"/>
              <a:t>carriedout</a:t>
            </a:r>
            <a:r>
              <a:rPr lang="en-US" dirty="0"/>
              <a:t> for 19 epochs using a batch size of 512 and a dropout rate of0.5. We optimize the model using binary cross- entropy loss </a:t>
            </a:r>
            <a:r>
              <a:rPr lang="en-US" dirty="0" err="1"/>
              <a:t>withthe</a:t>
            </a:r>
            <a:r>
              <a:rPr lang="en-US" dirty="0"/>
              <a:t> </a:t>
            </a:r>
            <a:r>
              <a:rPr lang="en-US" dirty="0" err="1"/>
              <a:t>AdamW</a:t>
            </a:r>
            <a:r>
              <a:rPr lang="en-US" dirty="0"/>
              <a:t> optimizer and L2 regularization. Class weighting is applied to counter the imbalance between positive and </a:t>
            </a:r>
            <a:r>
              <a:rPr lang="en-US" dirty="0" err="1"/>
              <a:t>negativeexamples</a:t>
            </a:r>
            <a:r>
              <a:rPr lang="en-US" dirty="0"/>
              <a:t>. Hyperparameters are selected based on </a:t>
            </a:r>
            <a:r>
              <a:rPr lang="en-US" dirty="0" err="1"/>
              <a:t>validationexperiments</a:t>
            </a:r>
            <a:r>
              <a:rPr lang="en-US" dirty="0"/>
              <a:t> on one of the training subsets, optimizing the </a:t>
            </a:r>
            <a:r>
              <a:rPr lang="en-US" dirty="0" err="1"/>
              <a:t>areaunder</a:t>
            </a:r>
            <a:r>
              <a:rPr lang="en-US" dirty="0"/>
              <a:t> the precision–recall curve (AUPRC).</a:t>
            </a:r>
          </a:p>
        </p:txBody>
      </p:sp>
      <p:sp>
        <p:nvSpPr>
          <p:cNvPr id="4" name="Slide Number Placeholder 3"/>
          <p:cNvSpPr>
            <a:spLocks noGrp="1"/>
          </p:cNvSpPr>
          <p:nvPr>
            <p:ph type="sldNum" sz="quarter" idx="5"/>
          </p:nvPr>
        </p:nvSpPr>
        <p:spPr/>
        <p:txBody>
          <a:bodyPr/>
          <a:lstStyle/>
          <a:p>
            <a:fld id="{7A5F765E-A85E-4AA6-BDA3-93AE16536AF8}" type="slidenum">
              <a:rPr lang="cs-CZ" smtClean="0"/>
              <a:t>15</a:t>
            </a:fld>
            <a:endParaRPr lang="cs-CZ"/>
          </a:p>
        </p:txBody>
      </p:sp>
    </p:spTree>
    <p:extLst>
      <p:ext uri="{BB962C8B-B14F-4D97-AF65-F5344CB8AC3E}">
        <p14:creationId xmlns:p14="http://schemas.microsoft.com/office/powerpoint/2010/main" val="3441817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Two </a:t>
            </a:r>
            <a:r>
              <a:rPr lang="en-US" sz="1200" b="0" i="0" u="none" strike="noStrike" kern="1200" baseline="0">
                <a:solidFill>
                  <a:schemeClr val="tx1"/>
                </a:solidFill>
                <a:latin typeface="+mn-lt"/>
                <a:ea typeface="+mn-ea"/>
                <a:cs typeface="+mn-cs"/>
              </a:rPr>
              <a:t>complementary measures</a:t>
            </a:r>
          </a:p>
          <a:p>
            <a:endParaRPr lang="en-US" sz="1200" b="0" i="0" u="none" strike="noStrike" kern="1200" baseline="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Pocket Fragmentation Index (PFI), which measures the average number of predicted clusters assigned to each </a:t>
            </a:r>
            <a:r>
              <a:rPr lang="en-US" sz="1200" b="0" i="0" u="none" strike="noStrike" kern="1200" baseline="0" dirty="0" err="1">
                <a:solidFill>
                  <a:schemeClr val="tx1"/>
                </a:solidFill>
                <a:latin typeface="+mn-lt"/>
                <a:ea typeface="+mn-ea"/>
                <a:cs typeface="+mn-cs"/>
              </a:rPr>
              <a:t>groundtruth</a:t>
            </a:r>
            <a:r>
              <a:rPr lang="en-US" sz="1200" b="0" i="0" u="none" strike="noStrike" kern="1200" baseline="0" dirty="0">
                <a:solidFill>
                  <a:schemeClr val="tx1"/>
                </a:solidFill>
                <a:latin typeface="+mn-lt"/>
                <a:ea typeface="+mn-ea"/>
                <a:cs typeface="+mn-cs"/>
              </a:rPr>
              <a:t> Pocket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residue-level prediction and smoothing, predicted binding residues are grouped into discrete three-dimensional regions using a surface-based clustering procedure. For each atom belonging to a predicted binding residue, we generate </a:t>
            </a:r>
            <a:r>
              <a:rPr lang="en-US" sz="1200" b="0" i="0" u="none" strike="noStrike" kern="1200" baseline="0" dirty="0" err="1">
                <a:solidFill>
                  <a:schemeClr val="tx1"/>
                </a:solidFill>
                <a:latin typeface="+mn-lt"/>
                <a:ea typeface="+mn-ea"/>
                <a:cs typeface="+mn-cs"/>
              </a:rPr>
              <a:t>solventaccessible</a:t>
            </a:r>
            <a:r>
              <a:rPr lang="en-US" sz="1200" b="0" i="0" u="none" strike="noStrike" kern="1200" baseline="0" dirty="0">
                <a:solidFill>
                  <a:schemeClr val="tx1"/>
                </a:solidFill>
                <a:latin typeface="+mn-lt"/>
                <a:ea typeface="+mn-ea"/>
                <a:cs typeface="+mn-cs"/>
              </a:rPr>
              <a:t> surface (SAS) points using the Shrake–Rupley algorithm [46], with a probe radius of 1.6 ˚A and a point density of 50. We employ a modified implementation from the </a:t>
            </a:r>
            <a:r>
              <a:rPr lang="en-US" sz="1200" b="0" i="0" u="none" strike="noStrike" kern="1200" baseline="0" dirty="0" err="1">
                <a:solidFill>
                  <a:schemeClr val="tx1"/>
                </a:solidFill>
                <a:latin typeface="+mn-lt"/>
                <a:ea typeface="+mn-ea"/>
                <a:cs typeface="+mn-cs"/>
              </a:rPr>
              <a:t>Biopython</a:t>
            </a:r>
            <a:r>
              <a:rPr lang="en-US" sz="1200" b="0" i="0" u="none" strike="noStrike" kern="1200" baseline="0" dirty="0">
                <a:solidFill>
                  <a:schemeClr val="tx1"/>
                </a:solidFill>
                <a:latin typeface="+mn-lt"/>
                <a:ea typeface="+mn-ea"/>
                <a:cs typeface="+mn-cs"/>
              </a:rPr>
              <a:t> library [10]. The resulting SAS point cloud is then</a:t>
            </a:r>
          </a:p>
          <a:p>
            <a:r>
              <a:rPr lang="en-US" sz="1200" b="0" i="0" u="none" strike="noStrike" kern="1200" baseline="0" dirty="0">
                <a:solidFill>
                  <a:schemeClr val="tx1"/>
                </a:solidFill>
                <a:latin typeface="+mn-lt"/>
                <a:ea typeface="+mn-ea"/>
                <a:cs typeface="+mn-cs"/>
              </a:rPr>
              <a:t>clustered into candidate binding pockets using the Mean Shift algorithm [7] with a bandwidth of 9 ˚A (see Supplementary section 3: hyperparameter tuning).</a:t>
            </a:r>
            <a:endParaRPr lang="en-US" dirty="0"/>
          </a:p>
        </p:txBody>
      </p:sp>
      <p:sp>
        <p:nvSpPr>
          <p:cNvPr id="4" name="Slide Number Placeholder 3"/>
          <p:cNvSpPr>
            <a:spLocks noGrp="1"/>
          </p:cNvSpPr>
          <p:nvPr>
            <p:ph type="sldNum" sz="quarter" idx="5"/>
          </p:nvPr>
        </p:nvSpPr>
        <p:spPr/>
        <p:txBody>
          <a:bodyPr/>
          <a:lstStyle/>
          <a:p>
            <a:fld id="{7A5F765E-A85E-4AA6-BDA3-93AE16536AF8}" type="slidenum">
              <a:rPr lang="cs-CZ" smtClean="0"/>
              <a:t>16</a:t>
            </a:fld>
            <a:endParaRPr lang="cs-CZ"/>
          </a:p>
        </p:txBody>
      </p:sp>
    </p:spTree>
    <p:extLst>
      <p:ext uri="{BB962C8B-B14F-4D97-AF65-F5344CB8AC3E}">
        <p14:creationId xmlns:p14="http://schemas.microsoft.com/office/powerpoint/2010/main" val="2707292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5F765E-A85E-4AA6-BDA3-93AE16536AF8}" type="slidenum">
              <a:rPr lang="cs-CZ" smtClean="0"/>
              <a:t>18</a:t>
            </a:fld>
            <a:endParaRPr lang="cs-CZ"/>
          </a:p>
        </p:txBody>
      </p:sp>
    </p:spTree>
    <p:extLst>
      <p:ext uri="{BB962C8B-B14F-4D97-AF65-F5344CB8AC3E}">
        <p14:creationId xmlns:p14="http://schemas.microsoft.com/office/powerpoint/2010/main" val="2836332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5F765E-A85E-4AA6-BDA3-93AE16536AF8}" type="slidenum">
              <a:rPr lang="cs-CZ" smtClean="0"/>
              <a:t>19</a:t>
            </a:fld>
            <a:endParaRPr lang="cs-CZ"/>
          </a:p>
        </p:txBody>
      </p:sp>
    </p:spTree>
    <p:extLst>
      <p:ext uri="{BB962C8B-B14F-4D97-AF65-F5344CB8AC3E}">
        <p14:creationId xmlns:p14="http://schemas.microsoft.com/office/powerpoint/2010/main" val="1885733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298450" algn="l" rtl="0">
              <a:spcBef>
                <a:spcPts val="0"/>
              </a:spcBef>
              <a:spcAft>
                <a:spcPts val="0"/>
              </a:spcAft>
              <a:buClr>
                <a:schemeClr val="dk1"/>
              </a:buClr>
              <a:buSzPts val="1100"/>
              <a:buChar char="-"/>
            </a:pPr>
            <a:r>
              <a:rPr lang="en-US" dirty="0">
                <a:solidFill>
                  <a:schemeClr val="dk1"/>
                </a:solidFill>
              </a:rPr>
              <a:t>we took sequences from </a:t>
            </a:r>
            <a:r>
              <a:rPr lang="en-US" dirty="0" err="1">
                <a:solidFill>
                  <a:schemeClr val="dk1"/>
                </a:solidFill>
              </a:rPr>
              <a:t>cryptobench</a:t>
            </a:r>
            <a:r>
              <a:rPr lang="en-US" dirty="0">
                <a:solidFill>
                  <a:schemeClr val="dk1"/>
                </a:solidFill>
              </a:rPr>
              <a:t> and used a simple transfer learning approach to prove the usefulness of the dataset</a:t>
            </a:r>
          </a:p>
          <a:p>
            <a:pPr marL="457200" lvl="0" indent="-298450" algn="l" rtl="0">
              <a:spcBef>
                <a:spcPts val="0"/>
              </a:spcBef>
              <a:spcAft>
                <a:spcPts val="0"/>
              </a:spcAft>
              <a:buClr>
                <a:schemeClr val="dk1"/>
              </a:buClr>
              <a:buSzPts val="1100"/>
              <a:buChar char="-"/>
            </a:pPr>
            <a:r>
              <a:rPr lang="en-US" dirty="0">
                <a:solidFill>
                  <a:schemeClr val="dk1"/>
                </a:solidFill>
              </a:rPr>
              <a:t>we extracted embeddings from a </a:t>
            </a:r>
            <a:r>
              <a:rPr lang="en-US" dirty="0" err="1">
                <a:solidFill>
                  <a:schemeClr val="dk1"/>
                </a:solidFill>
              </a:rPr>
              <a:t>pLM</a:t>
            </a:r>
            <a:r>
              <a:rPr lang="en-US" dirty="0">
                <a:solidFill>
                  <a:schemeClr val="dk1"/>
                </a:solidFill>
              </a:rPr>
              <a:t> ESM2 3b version, used these embeddings as an input for each residue and performed a binary classification where 1 denotes residues being a part of cryptic binding site and 0 denoting the opposite</a:t>
            </a:r>
          </a:p>
          <a:p>
            <a:pPr marL="457200" lvl="0" indent="-298450" algn="l" rtl="0">
              <a:spcBef>
                <a:spcPts val="0"/>
              </a:spcBef>
              <a:spcAft>
                <a:spcPts val="0"/>
              </a:spcAft>
              <a:buSzPts val="1100"/>
              <a:buChar char="-"/>
            </a:pPr>
            <a:r>
              <a:rPr lang="en-US" dirty="0"/>
              <a:t>let me point out that the dataset is highly imbalance (95% residues negative) therefore traditional metrics as ACC might be misleading. Therefore, we mainly focus on AUC, MCC and AUPRC, and report ACC only to complete the picture</a:t>
            </a:r>
          </a:p>
          <a:p>
            <a:endParaRPr lang="en-US" dirty="0"/>
          </a:p>
        </p:txBody>
      </p:sp>
      <p:sp>
        <p:nvSpPr>
          <p:cNvPr id="4" name="Slide Number Placeholder 3"/>
          <p:cNvSpPr>
            <a:spLocks noGrp="1"/>
          </p:cNvSpPr>
          <p:nvPr>
            <p:ph type="sldNum" sz="quarter" idx="5"/>
          </p:nvPr>
        </p:nvSpPr>
        <p:spPr/>
        <p:txBody>
          <a:bodyPr/>
          <a:lstStyle/>
          <a:p>
            <a:fld id="{7A5F765E-A85E-4AA6-BDA3-93AE16536AF8}" type="slidenum">
              <a:rPr lang="cs-CZ" smtClean="0"/>
              <a:t>20</a:t>
            </a:fld>
            <a:endParaRPr lang="cs-CZ"/>
          </a:p>
        </p:txBody>
      </p:sp>
    </p:spTree>
    <p:extLst>
      <p:ext uri="{BB962C8B-B14F-4D97-AF65-F5344CB8AC3E}">
        <p14:creationId xmlns:p14="http://schemas.microsoft.com/office/powerpoint/2010/main" val="1963079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616f6888b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616f6888bd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cs"/>
              <a:t>first idea was to leverage the structure information, that was done using the graph neural network</a:t>
            </a:r>
            <a:endParaRPr/>
          </a:p>
          <a:p>
            <a:pPr marL="457200" lvl="0" indent="-298450" algn="l" rtl="0">
              <a:spcBef>
                <a:spcPts val="0"/>
              </a:spcBef>
              <a:spcAft>
                <a:spcPts val="0"/>
              </a:spcAft>
              <a:buSzPts val="1100"/>
              <a:buChar char="-"/>
            </a:pPr>
            <a:r>
              <a:rPr lang="cs"/>
              <a:t>the idea is that you create graph - adding the edge when the aas are close to each other - and in the training stage, you pass the information from the node to its neighbor nodes and combine the information using some weight</a:t>
            </a:r>
            <a:endParaRPr/>
          </a:p>
          <a:p>
            <a:pPr marL="457200" lvl="0" indent="-298450" algn="l" rtl="0">
              <a:spcBef>
                <a:spcPts val="0"/>
              </a:spcBef>
              <a:spcAft>
                <a:spcPts val="0"/>
              </a:spcAft>
              <a:buSzPts val="1100"/>
              <a:buChar char="-"/>
            </a:pPr>
            <a:r>
              <a:rPr lang="cs"/>
              <a:t>however using this approach did not improve the results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61226629e7_0_6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61226629e7_0_6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cs"/>
              <a:t>we turned back to the pure sequence based approaches </a:t>
            </a:r>
            <a:endParaRPr/>
          </a:p>
          <a:p>
            <a:pPr marL="457200" lvl="0" indent="-298450" algn="l" rtl="0">
              <a:spcBef>
                <a:spcPts val="0"/>
              </a:spcBef>
              <a:spcAft>
                <a:spcPts val="0"/>
              </a:spcAft>
              <a:buSzPts val="1100"/>
              <a:buChar char="-"/>
            </a:pPr>
            <a:r>
              <a:rPr lang="cs"/>
              <a:t>we took the ESM2 protein language model and used a end-to-end finetuning strategy on the CBS prediction task, where we used the data from CryptoBench</a:t>
            </a:r>
            <a:r>
              <a:rPr lang="cs">
                <a:solidFill>
                  <a:schemeClr val="dk1"/>
                </a:solidFill>
              </a:rPr>
              <a:t> </a:t>
            </a:r>
            <a:endParaRPr>
              <a:solidFill>
                <a:schemeClr val="dk1"/>
              </a:solidFill>
            </a:endParaRPr>
          </a:p>
          <a:p>
            <a:pPr marL="457200" lvl="0" indent="-298450" algn="l" rtl="0">
              <a:spcBef>
                <a:spcPts val="0"/>
              </a:spcBef>
              <a:spcAft>
                <a:spcPts val="0"/>
              </a:spcAft>
              <a:buSzPts val="1100"/>
              <a:buChar char="-"/>
            </a:pPr>
            <a:r>
              <a:rPr lang="cs"/>
              <a:t>specifically we removed the last layer of the pLM ESM2 and appended a new binary layer. We then trained the whole model on CryptoBench</a:t>
            </a:r>
            <a:endParaRPr/>
          </a:p>
          <a:p>
            <a:pPr marL="457200" lvl="0" indent="-298450" algn="l" rtl="0">
              <a:spcBef>
                <a:spcPts val="0"/>
              </a:spcBef>
              <a:spcAft>
                <a:spcPts val="0"/>
              </a:spcAft>
              <a:buSzPts val="1100"/>
              <a:buChar char="-"/>
            </a:pPr>
            <a:r>
              <a:rPr lang="cs"/>
              <a:t>This improved the performance across majority of metrics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61226629e7_0_6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61226629e7_0_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09585" indent="-423323">
              <a:spcBef>
                <a:spcPts val="1067"/>
              </a:spcBef>
              <a:buSzPts val="1400"/>
              <a:buChar char="●"/>
            </a:pPr>
            <a:r>
              <a:rPr lang="en-US" dirty="0"/>
              <a:t>How to further improve the prediction?</a:t>
            </a:r>
            <a:br>
              <a:rPr lang="en-US" dirty="0"/>
            </a:br>
            <a:endParaRPr lang="en-US" dirty="0"/>
          </a:p>
          <a:p>
            <a:pPr marL="1219170" indent="-423323">
              <a:spcBef>
                <a:spcPts val="0"/>
              </a:spcBef>
              <a:buSzPts val="1400"/>
              <a:buAutoNum type="arabicPeriod"/>
            </a:pPr>
            <a:r>
              <a:rPr lang="en-US" sz="1100" dirty="0"/>
              <a:t>T</a:t>
            </a:r>
            <a:r>
              <a:rPr lang="en-US" dirty="0"/>
              <a:t>rain on similar tasks (multitask learning)</a:t>
            </a:r>
            <a:br>
              <a:rPr lang="en-US" dirty="0"/>
            </a:br>
            <a:endParaRPr lang="en-US" dirty="0"/>
          </a:p>
          <a:p>
            <a:pPr marL="1219170" indent="-423323">
              <a:spcBef>
                <a:spcPts val="0"/>
              </a:spcBef>
              <a:buSzPts val="1400"/>
              <a:buAutoNum type="arabicPeriod"/>
            </a:pPr>
            <a:r>
              <a:rPr lang="en-US" dirty="0"/>
              <a:t>Train on similar data</a:t>
            </a:r>
            <a:br>
              <a:rPr lang="en-US" dirty="0"/>
            </a:br>
            <a:endParaRPr lang="en-US" dirty="0"/>
          </a:p>
          <a:p>
            <a:pPr marL="1219170" indent="-423323">
              <a:spcBef>
                <a:spcPts val="0"/>
              </a:spcBef>
              <a:buSzPts val="1400"/>
              <a:buAutoNum type="arabicPeriod"/>
            </a:pPr>
            <a:r>
              <a:rPr lang="en-US" dirty="0"/>
              <a:t>Input more features</a:t>
            </a:r>
          </a:p>
          <a:p>
            <a:pPr marL="158750" lvl="0" indent="0" algn="l" rtl="0">
              <a:spcBef>
                <a:spcPts val="0"/>
              </a:spcBef>
              <a:spcAft>
                <a:spcPts val="0"/>
              </a:spcAft>
              <a:buSzPts val="1100"/>
              <a:buNone/>
            </a:pPr>
            <a:endParaRPr lang="en-US" dirty="0"/>
          </a:p>
          <a:p>
            <a:pPr marL="457200" lvl="0" indent="-298450" algn="l" rtl="0">
              <a:spcBef>
                <a:spcPts val="0"/>
              </a:spcBef>
              <a:spcAft>
                <a:spcPts val="0"/>
              </a:spcAft>
              <a:buSzPts val="1100"/>
              <a:buChar char="-"/>
            </a:pPr>
            <a:endParaRPr lang="en-US" dirty="0"/>
          </a:p>
          <a:p>
            <a:pPr marL="457200" lvl="0" indent="-298450" algn="l" rtl="0">
              <a:spcBef>
                <a:spcPts val="0"/>
              </a:spcBef>
              <a:spcAft>
                <a:spcPts val="0"/>
              </a:spcAft>
              <a:buSzPts val="1100"/>
              <a:buChar char="-"/>
            </a:pPr>
            <a:r>
              <a:rPr lang="cs" dirty="0"/>
              <a:t>We hypothetized that due to the flexible nature of CBSs, the prediction of protein flexibility is a task interconnected to predicting CBS</a:t>
            </a:r>
            <a:endParaRPr dirty="0"/>
          </a:p>
          <a:p>
            <a:pPr marL="457200" lvl="0" indent="-298450" algn="l" rtl="0">
              <a:spcBef>
                <a:spcPts val="0"/>
              </a:spcBef>
              <a:spcAft>
                <a:spcPts val="0"/>
              </a:spcAft>
              <a:buSzPts val="1100"/>
              <a:buChar char="-"/>
            </a:pPr>
            <a:r>
              <a:rPr lang="cs" dirty="0"/>
              <a:t>Where available, we used the residue apo-holo distance as a estimator of flexibility and incorporated the error on estimating flexibility into the final loss function</a:t>
            </a:r>
            <a:endParaRPr dirty="0"/>
          </a:p>
          <a:p>
            <a:pPr marL="457200" lvl="0" indent="-298450" algn="l" rtl="0">
              <a:spcBef>
                <a:spcPts val="0"/>
              </a:spcBef>
              <a:spcAft>
                <a:spcPts val="0"/>
              </a:spcAft>
              <a:buSzPts val="1100"/>
              <a:buChar char="-"/>
            </a:pPr>
            <a:r>
              <a:rPr lang="cs" dirty="0"/>
              <a:t>this approach slightly improved the prediction, although not radical improvement</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61226629e7_0_6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61226629e7_0_6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cs"/>
              <a:t>Another hypothesis was that not only we can improve the performance by utilizing multitask learning, but also by using data, which is underlyingly similar to the CBS</a:t>
            </a:r>
            <a:endParaRPr/>
          </a:p>
          <a:p>
            <a:pPr marL="457200" lvl="0" indent="-298450" algn="l" rtl="0">
              <a:spcBef>
                <a:spcPts val="0"/>
              </a:spcBef>
              <a:spcAft>
                <a:spcPts val="0"/>
              </a:spcAft>
              <a:buSzPts val="1100"/>
              <a:buChar char="-"/>
            </a:pPr>
            <a:r>
              <a:rPr lang="cs"/>
              <a:t>therefore we used another dataset of GENERAL binding sites to pre-train the protein language model and only after this pretraining, we applied the CryptoBench dataset.</a:t>
            </a:r>
            <a:endParaRPr/>
          </a:p>
          <a:p>
            <a:pPr marL="457200" lvl="0" indent="-298450" algn="l" rtl="0">
              <a:spcBef>
                <a:spcPts val="0"/>
              </a:spcBef>
              <a:spcAft>
                <a:spcPts val="0"/>
              </a:spcAft>
              <a:buSzPts val="1100"/>
              <a:buChar char="-"/>
            </a:pPr>
            <a:r>
              <a:rPr lang="cs"/>
              <a:t>This approach increased the performance of the model significantly</a:t>
            </a:r>
            <a:endParaRPr sz="1050">
              <a:solidFill>
                <a:srgbClr val="CCCCCC"/>
              </a:solidFill>
              <a:highlight>
                <a:srgbClr val="1F1F1F"/>
              </a:highlight>
              <a:latin typeface="Courier New"/>
              <a:ea typeface="Courier New"/>
              <a:cs typeface="Courier New"/>
              <a:sym typeface="Courier New"/>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616f6888b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616f6888b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200" b="0" i="0" u="none" strike="noStrike" kern="1200" baseline="0" dirty="0">
                <a:solidFill>
                  <a:schemeClr val="tx1"/>
                </a:solidFill>
                <a:latin typeface="+mn-lt"/>
                <a:ea typeface="+mn-ea"/>
                <a:cs typeface="+mn-cs"/>
              </a:rPr>
              <a:t>To integrate additional features into the </a:t>
            </a:r>
            <a:r>
              <a:rPr lang="en-US" sz="1200" b="0" i="0" u="none" strike="noStrike" kern="1200" baseline="0" dirty="0" err="1">
                <a:solidFill>
                  <a:schemeClr val="tx1"/>
                </a:solidFill>
                <a:latin typeface="+mn-lt"/>
                <a:ea typeface="+mn-ea"/>
                <a:cs typeface="+mn-cs"/>
              </a:rPr>
              <a:t>pLM</a:t>
            </a:r>
            <a:r>
              <a:rPr lang="en-US" sz="1200" b="0" i="0" u="none" strike="noStrike" kern="1200" baseline="0" dirty="0">
                <a:solidFill>
                  <a:schemeClr val="tx1"/>
                </a:solidFill>
                <a:latin typeface="+mn-lt"/>
                <a:ea typeface="+mn-ea"/>
                <a:cs typeface="+mn-cs"/>
              </a:rPr>
              <a:t>-based model, we employed one-dimensional convolutional layers to process the flexibility vectors. This approach, previously shown effective in similar contexts [15], allows the model to extract local patterns from the input features. The output of the convolutional feature extractor was concatenated with the output of the finetuned </a:t>
            </a:r>
            <a:r>
              <a:rPr lang="en-US" sz="1200" b="0" i="0" u="none" strike="noStrike" kern="1200" baseline="0" dirty="0" err="1">
                <a:solidFill>
                  <a:schemeClr val="tx1"/>
                </a:solidFill>
                <a:latin typeface="+mn-lt"/>
                <a:ea typeface="+mn-ea"/>
                <a:cs typeface="+mn-cs"/>
              </a:rPr>
              <a:t>pLM</a:t>
            </a:r>
            <a:r>
              <a:rPr lang="en-US" sz="1200" b="0" i="0" u="none" strike="noStrike" kern="1200" baseline="0" dirty="0">
                <a:solidFill>
                  <a:schemeClr val="tx1"/>
                </a:solidFill>
                <a:latin typeface="+mn-lt"/>
                <a:ea typeface="+mn-ea"/>
                <a:cs typeface="+mn-cs"/>
              </a:rPr>
              <a:t>, and the combined representation was used for prediction. Specifically, the convolutional feature extractor consisted of</a:t>
            </a:r>
          </a:p>
          <a:p>
            <a:r>
              <a:rPr lang="en-US" sz="1200" b="0" i="0" u="none" strike="noStrike" kern="1200" baseline="0" dirty="0">
                <a:solidFill>
                  <a:schemeClr val="tx1"/>
                </a:solidFill>
                <a:latin typeface="+mn-lt"/>
                <a:ea typeface="+mn-ea"/>
                <a:cs typeface="+mn-cs"/>
              </a:rPr>
              <a:t>three layers, each with a kernel size of 15 and 128 output channels. The resulting 128-dimensional feature vector was appended to the </a:t>
            </a:r>
            <a:r>
              <a:rPr lang="en-US" sz="1200" b="0" i="0" u="none" strike="noStrike" kern="1200" baseline="0" dirty="0" err="1">
                <a:solidFill>
                  <a:schemeClr val="tx1"/>
                </a:solidFill>
                <a:latin typeface="+mn-lt"/>
                <a:ea typeface="+mn-ea"/>
                <a:cs typeface="+mn-cs"/>
              </a:rPr>
              <a:t>pLM</a:t>
            </a:r>
            <a:r>
              <a:rPr lang="en-US" sz="1200" b="0" i="0" u="none" strike="noStrike" kern="1200" baseline="0" dirty="0">
                <a:solidFill>
                  <a:schemeClr val="tx1"/>
                </a:solidFill>
                <a:latin typeface="+mn-lt"/>
                <a:ea typeface="+mn-ea"/>
                <a:cs typeface="+mn-cs"/>
              </a:rPr>
              <a:t> output, using the same model configuration described in section 3.3.2. Since apo–</a:t>
            </a:r>
            <a:r>
              <a:rPr lang="en-US" sz="1200" b="0" i="0" u="none" strike="noStrike" kern="1200" baseline="0" dirty="0" err="1">
                <a:solidFill>
                  <a:schemeClr val="tx1"/>
                </a:solidFill>
                <a:latin typeface="+mn-lt"/>
                <a:ea typeface="+mn-ea"/>
                <a:cs typeface="+mn-cs"/>
              </a:rPr>
              <a:t>holo</a:t>
            </a:r>
            <a:r>
              <a:rPr lang="en-US" sz="1200" b="0" i="0" u="none" strike="noStrike" kern="1200" baseline="0" dirty="0">
                <a:solidFill>
                  <a:schemeClr val="tx1"/>
                </a:solidFill>
                <a:latin typeface="+mn-lt"/>
                <a:ea typeface="+mn-ea"/>
                <a:cs typeface="+mn-cs"/>
              </a:rPr>
              <a:t> distances are not available at inference time, reflecting the real-world scenario where only the apo structure is known, we used </a:t>
            </a:r>
            <a:r>
              <a:rPr lang="en-US" sz="1200" b="0" i="0" u="none" strike="noStrike" kern="1200" baseline="0" dirty="0" err="1">
                <a:solidFill>
                  <a:schemeClr val="tx1"/>
                </a:solidFill>
                <a:latin typeface="+mn-lt"/>
                <a:ea typeface="+mn-ea"/>
                <a:cs typeface="+mn-cs"/>
              </a:rPr>
              <a:t>pLDDT</a:t>
            </a:r>
            <a:r>
              <a:rPr lang="en-US" sz="1200" b="0" i="0" u="none" strike="noStrike" kern="1200" baseline="0" dirty="0">
                <a:solidFill>
                  <a:schemeClr val="tx1"/>
                </a:solidFill>
                <a:latin typeface="+mn-lt"/>
                <a:ea typeface="+mn-ea"/>
                <a:cs typeface="+mn-cs"/>
              </a:rPr>
              <a:t> values as a representative for residue flexibility.</a:t>
            </a:r>
          </a:p>
          <a:p>
            <a:endParaRPr lang="en-US" dirty="0"/>
          </a:p>
          <a:p>
            <a:pPr marL="158750" lvl="0" indent="0" algn="l" rtl="0">
              <a:spcBef>
                <a:spcPts val="0"/>
              </a:spcBef>
              <a:spcAft>
                <a:spcPts val="0"/>
              </a:spcAft>
              <a:buSzPts val="1100"/>
              <a:buNone/>
            </a:pPr>
            <a:endParaRPr lang="en-US" dirty="0"/>
          </a:p>
          <a:p>
            <a:pPr marL="457200" lvl="0" indent="-298450" algn="l" rtl="0">
              <a:spcBef>
                <a:spcPts val="0"/>
              </a:spcBef>
              <a:spcAft>
                <a:spcPts val="0"/>
              </a:spcAft>
              <a:buSzPts val="1100"/>
              <a:buChar char="-"/>
            </a:pPr>
            <a:r>
              <a:rPr lang="cs" dirty="0"/>
              <a:t>lastly we wondered how additional features can be incorporated into protein language model.</a:t>
            </a:r>
            <a:endParaRPr dirty="0"/>
          </a:p>
          <a:p>
            <a:pPr marL="457200" lvl="0" indent="-298450" algn="l" rtl="0">
              <a:spcBef>
                <a:spcPts val="0"/>
              </a:spcBef>
              <a:spcAft>
                <a:spcPts val="0"/>
              </a:spcAft>
              <a:buSzPts val="1100"/>
              <a:buChar char="-"/>
            </a:pPr>
            <a:r>
              <a:rPr lang="cs" dirty="0"/>
              <a:t>we came up with an approach where the vector of features of a particular protein is processed by a stack of convolutional layers</a:t>
            </a:r>
            <a:endParaRPr dirty="0"/>
          </a:p>
          <a:p>
            <a:pPr marL="457200" lvl="0" indent="-298450" algn="l" rtl="0">
              <a:spcBef>
                <a:spcPts val="0"/>
              </a:spcBef>
              <a:spcAft>
                <a:spcPts val="0"/>
              </a:spcAft>
              <a:buSzPts val="1100"/>
              <a:buChar char="-"/>
            </a:pPr>
            <a:r>
              <a:rPr lang="cs" dirty="0"/>
              <a:t>its input is then concatenated with the input of the ESM2 model</a:t>
            </a:r>
            <a:endParaRPr dirty="0"/>
          </a:p>
          <a:p>
            <a:pPr marL="457200" lvl="0" indent="-298450" algn="l" rtl="0">
              <a:spcBef>
                <a:spcPts val="0"/>
              </a:spcBef>
              <a:spcAft>
                <a:spcPts val="0"/>
              </a:spcAft>
              <a:buSzPts val="1100"/>
              <a:buChar char="-"/>
            </a:pPr>
            <a:r>
              <a:rPr lang="cs" dirty="0"/>
              <a:t>Suprisingly, this approach led to a performance drop</a:t>
            </a:r>
            <a:endParaRPr dirty="0"/>
          </a:p>
          <a:p>
            <a:pPr marL="457200" lvl="0" indent="-298450" algn="l" rtl="0">
              <a:spcBef>
                <a:spcPts val="0"/>
              </a:spcBef>
              <a:spcAft>
                <a:spcPts val="0"/>
              </a:spcAft>
              <a:buSzPts val="1100"/>
              <a:buChar char="-"/>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Multi-task learning. Training a model on multiple related tasks has been shown to yield competitive or even state-of-</a:t>
            </a:r>
            <a:r>
              <a:rPr lang="en-US" sz="1200" b="0" i="0" u="none" strike="noStrike" kern="1200" baseline="0" dirty="0" err="1">
                <a:solidFill>
                  <a:schemeClr val="tx1"/>
                </a:solidFill>
                <a:latin typeface="+mn-lt"/>
                <a:ea typeface="+mn-ea"/>
                <a:cs typeface="+mn-cs"/>
              </a:rPr>
              <a:t>theart</a:t>
            </a:r>
            <a:r>
              <a:rPr lang="en-US" sz="1200" b="0" i="0" u="none" strike="noStrike" kern="1200" baseline="0" dirty="0">
                <a:solidFill>
                  <a:schemeClr val="tx1"/>
                </a:solidFill>
                <a:latin typeface="+mn-lt"/>
                <a:ea typeface="+mn-ea"/>
                <a:cs typeface="+mn-cs"/>
              </a:rPr>
              <a:t> results in fields such as natural language processing [12], and computer vision [20]. We hypothesized that jointly finetuning the model on a task closely related to CBS prediction could improve its effectiveness. Since cryptic binding sites are closely associated with residue flexibility, as conformational changes are required for successful ligand binding, we selected residue-level flexibility prediction as an auxiliary task. Therefore, the model was trained to perform both binary classification of CBS and regression of residue flexibility. By jointly training the model to predict both CBS residues and residue-level flexibility, we aimed to improve its awareness of protein dynamics and enhance its ability to detect cryptic binding sites.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We applied hard parameter sharing [23], where the majority of the model parameters are shared across tasks, and only the final layer is task-specific. The hyperparameter configuration followed the setup described in subsection 3.2, with the only modification being the addition of two output neurons in the final layer to support the regression task for residue flexibility (denoted by blue color in Figure 1) - one for the prediction of </a:t>
            </a:r>
            <a:r>
              <a:rPr lang="en-US" sz="1200" b="0" i="0" u="none" strike="noStrike" kern="1200" baseline="0" dirty="0" err="1">
                <a:solidFill>
                  <a:schemeClr val="tx1"/>
                </a:solidFill>
                <a:latin typeface="+mn-lt"/>
                <a:ea typeface="+mn-ea"/>
                <a:cs typeface="+mn-cs"/>
              </a:rPr>
              <a:t>pLDDT</a:t>
            </a:r>
            <a:r>
              <a:rPr lang="en-US" sz="1200" b="0" i="0" u="none" strike="noStrike" kern="1200" baseline="0" dirty="0">
                <a:solidFill>
                  <a:schemeClr val="tx1"/>
                </a:solidFill>
                <a:latin typeface="+mn-lt"/>
                <a:ea typeface="+mn-ea"/>
                <a:cs typeface="+mn-cs"/>
              </a:rPr>
              <a:t>, the other for prediction of apo-</a:t>
            </a:r>
            <a:r>
              <a:rPr lang="en-US" sz="1200" b="0" i="0" u="none" strike="noStrike" kern="1200" baseline="0" dirty="0" err="1">
                <a:solidFill>
                  <a:schemeClr val="tx1"/>
                </a:solidFill>
                <a:latin typeface="+mn-lt"/>
                <a:ea typeface="+mn-ea"/>
                <a:cs typeface="+mn-cs"/>
              </a:rPr>
              <a:t>holo</a:t>
            </a:r>
            <a:r>
              <a:rPr lang="en-US" sz="1200" b="0" i="0" u="none" strike="noStrike" kern="1200" baseline="0" dirty="0">
                <a:solidFill>
                  <a:schemeClr val="tx1"/>
                </a:solidFill>
                <a:latin typeface="+mn-lt"/>
                <a:ea typeface="+mn-ea"/>
                <a:cs typeface="+mn-cs"/>
              </a:rPr>
              <a:t> distance. The overall loss function was defined as the sum of the binary cross-entropy loss for CBS classification and the mean squared error losses for flexibility prediction.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3.3.2 Training on similar data. Another hypothesis was related to the enrichment of training data. We theorized that training the model not only on a related task, but also on data with similar characteristics, could further enhance performance on the CBS prediction task. To test this, we incorporated an additional dataset alongside the CBS-specific </a:t>
            </a:r>
            <a:r>
              <a:rPr lang="en-US" sz="1200" b="0" i="0" u="none" strike="noStrike" kern="1200" baseline="0" dirty="0" err="1">
                <a:solidFill>
                  <a:schemeClr val="tx1"/>
                </a:solidFill>
                <a:latin typeface="+mn-lt"/>
                <a:ea typeface="+mn-ea"/>
                <a:cs typeface="+mn-cs"/>
              </a:rPr>
              <a:t>CryptoBench</a:t>
            </a:r>
            <a:r>
              <a:rPr lang="en-US" sz="1200" b="0" i="0" u="none" strike="noStrike" kern="1200" baseline="0" dirty="0">
                <a:solidFill>
                  <a:schemeClr val="tx1"/>
                </a:solidFill>
                <a:latin typeface="+mn-lt"/>
                <a:ea typeface="+mn-ea"/>
                <a:cs typeface="+mn-cs"/>
              </a:rPr>
              <a:t>: the recently introduced LIGYSIS dataset of general protein–ligand complexes (see section 2). The model architecture remained identical to that used in section 3.3.1. However, the finetuning process was divided into two stages:</a:t>
            </a:r>
            <a:endParaRPr lang="en-US" dirty="0"/>
          </a:p>
        </p:txBody>
      </p:sp>
      <p:sp>
        <p:nvSpPr>
          <p:cNvPr id="4" name="Slide Number Placeholder 3"/>
          <p:cNvSpPr>
            <a:spLocks noGrp="1"/>
          </p:cNvSpPr>
          <p:nvPr>
            <p:ph type="sldNum" sz="quarter" idx="5"/>
          </p:nvPr>
        </p:nvSpPr>
        <p:spPr/>
        <p:txBody>
          <a:bodyPr/>
          <a:lstStyle/>
          <a:p>
            <a:fld id="{7A5F765E-A85E-4AA6-BDA3-93AE16536AF8}" type="slidenum">
              <a:rPr lang="cs-CZ" smtClean="0"/>
              <a:t>26</a:t>
            </a:fld>
            <a:endParaRPr lang="cs-CZ"/>
          </a:p>
        </p:txBody>
      </p:sp>
    </p:spTree>
    <p:extLst>
      <p:ext uri="{BB962C8B-B14F-4D97-AF65-F5344CB8AC3E}">
        <p14:creationId xmlns:p14="http://schemas.microsoft.com/office/powerpoint/2010/main" val="677308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4/23/2015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59686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n-US"/>
              <a:t>4/23/2015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43324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chemeClr val="accent2"/>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4/23/2015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75970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4/23/2015</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274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chemeClr val="accent2"/>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4/23/2015</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47805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4/23/2015</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97165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4/23/2015</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859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4/23/2015</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3744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4/23/2015</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763485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4/23/2015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3019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4/23/2015</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92364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4/23/2015</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71022596"/>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prankweb.cz/"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6000"/>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26029" y="1471759"/>
            <a:ext cx="9144000" cy="2387600"/>
          </a:xfrm>
        </p:spPr>
        <p:txBody>
          <a:bodyPr>
            <a:normAutofit fontScale="90000"/>
          </a:bodyPr>
          <a:lstStyle/>
          <a:p>
            <a:r>
              <a:rPr lang="en-US" b="1" noProof="0" dirty="0">
                <a:solidFill>
                  <a:schemeClr val="accent2"/>
                </a:solidFill>
              </a:rPr>
              <a:t>Spatially-aware detection of binding sites with protein language models</a:t>
            </a:r>
            <a:endParaRPr lang="en-US" sz="2000" b="1" noProof="0" dirty="0">
              <a:solidFill>
                <a:schemeClr val="accent2"/>
              </a:solidFill>
            </a:endParaRPr>
          </a:p>
        </p:txBody>
      </p:sp>
      <p:sp>
        <p:nvSpPr>
          <p:cNvPr id="3" name="Subtitle 2"/>
          <p:cNvSpPr>
            <a:spLocks noGrp="1"/>
          </p:cNvSpPr>
          <p:nvPr>
            <p:ph type="subTitle" idx="1"/>
          </p:nvPr>
        </p:nvSpPr>
        <p:spPr>
          <a:xfrm>
            <a:off x="7825445" y="5299478"/>
            <a:ext cx="4139218" cy="1328659"/>
          </a:xfrm>
        </p:spPr>
        <p:txBody>
          <a:bodyPr>
            <a:noAutofit/>
          </a:bodyPr>
          <a:lstStyle/>
          <a:p>
            <a:r>
              <a:rPr lang="en-US" sz="2000" b="1" noProof="0" dirty="0"/>
              <a:t>David Hoksza</a:t>
            </a:r>
            <a:endParaRPr lang="en-US" sz="2000" noProof="0" dirty="0"/>
          </a:p>
          <a:p>
            <a:r>
              <a:rPr lang="en-US" sz="2000" noProof="0" dirty="0"/>
              <a:t>Department of Software Engineering</a:t>
            </a:r>
            <a:br>
              <a:rPr lang="en-US" sz="2000" noProof="0" dirty="0"/>
            </a:br>
            <a:r>
              <a:rPr lang="en-US" sz="2000" noProof="0" dirty="0"/>
              <a:t>Faculty of Mathematics and Physics</a:t>
            </a:r>
            <a:br>
              <a:rPr lang="en-US" sz="2000" noProof="0" dirty="0"/>
            </a:br>
            <a:r>
              <a:rPr lang="en-US" sz="2000" noProof="0" dirty="0"/>
              <a:t>Charles University</a:t>
            </a:r>
          </a:p>
        </p:txBody>
      </p:sp>
      <p:pic>
        <p:nvPicPr>
          <p:cNvPr id="7" name="Picture 6"/>
          <p:cNvPicPr>
            <a:picLocks noChangeAspect="1"/>
          </p:cNvPicPr>
          <p:nvPr/>
        </p:nvPicPr>
        <p:blipFill>
          <a:blip r:embed="rId4">
            <a:clrChange>
              <a:clrFrom>
                <a:srgbClr val="FFFFFF"/>
              </a:clrFrom>
              <a:clrTo>
                <a:srgbClr val="FFFFFF">
                  <a:alpha val="0"/>
                </a:srgbClr>
              </a:clrTo>
            </a:clrChange>
            <a:alphaModFix amt="35000"/>
            <a:extLst>
              <a:ext uri="{28A0092B-C50C-407E-A947-70E740481C1C}">
                <a14:useLocalDpi xmlns:a14="http://schemas.microsoft.com/office/drawing/2010/main" val="0"/>
              </a:ext>
            </a:extLst>
          </a:blip>
          <a:stretch>
            <a:fillRect/>
          </a:stretch>
        </p:blipFill>
        <p:spPr>
          <a:xfrm>
            <a:off x="-173356" y="3411830"/>
            <a:ext cx="3948822" cy="3948822"/>
          </a:xfrm>
          <a:prstGeom prst="rect">
            <a:avLst/>
          </a:prstGeom>
        </p:spPr>
      </p:pic>
      <p:pic>
        <p:nvPicPr>
          <p:cNvPr id="4" name="Picture 2" descr="http://www.cuni.cz/UK-5162-version1-ivuk593version1graficka_podoba.png">
            <a:extLst>
              <a:ext uri="{FF2B5EF4-FFF2-40B4-BE49-F238E27FC236}">
                <a16:creationId xmlns:a16="http://schemas.microsoft.com/office/drawing/2014/main" id="{A972C807-A94B-A0A7-E334-E41B0AEBF4BB}"/>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5156" y="4624373"/>
            <a:ext cx="1695147" cy="1695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480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AE4628B-95BC-4AAF-B607-FD3F4337E2FA}"/>
              </a:ext>
            </a:extLst>
          </p:cNvPr>
          <p:cNvSpPr>
            <a:spLocks noGrp="1"/>
          </p:cNvSpPr>
          <p:nvPr>
            <p:ph type="title"/>
          </p:nvPr>
        </p:nvSpPr>
        <p:spPr/>
        <p:txBody>
          <a:bodyPr/>
          <a:lstStyle/>
          <a:p>
            <a:r>
              <a:rPr lang="en-US" dirty="0"/>
              <a:t>Protein-ligand binding sites</a:t>
            </a:r>
          </a:p>
        </p:txBody>
      </p:sp>
      <p:pic>
        <p:nvPicPr>
          <p:cNvPr id="3" name="Picture 2" descr="A picture containing dark, computer, sitting, light&#10;&#10;Description automatically generated">
            <a:extLst>
              <a:ext uri="{FF2B5EF4-FFF2-40B4-BE49-F238E27FC236}">
                <a16:creationId xmlns:a16="http://schemas.microsoft.com/office/drawing/2014/main" id="{8CCC6FEF-FCD1-4724-8DDA-764C47E682E2}"/>
              </a:ext>
            </a:extLst>
          </p:cNvPr>
          <p:cNvPicPr>
            <a:picLocks noChangeAspect="1"/>
          </p:cNvPicPr>
          <p:nvPr/>
        </p:nvPicPr>
        <p:blipFill>
          <a:blip r:embed="rId3"/>
          <a:stretch>
            <a:fillRect/>
          </a:stretch>
        </p:blipFill>
        <p:spPr>
          <a:xfrm>
            <a:off x="2940955" y="1976996"/>
            <a:ext cx="5823666" cy="4199967"/>
          </a:xfrm>
          <a:prstGeom prst="rect">
            <a:avLst/>
          </a:prstGeom>
        </p:spPr>
      </p:pic>
    </p:spTree>
    <p:extLst>
      <p:ext uri="{BB962C8B-B14F-4D97-AF65-F5344CB8AC3E}">
        <p14:creationId xmlns:p14="http://schemas.microsoft.com/office/powerpoint/2010/main" val="3465607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D3057-C330-1E5C-98C5-7387C56A876F}"/>
              </a:ext>
            </a:extLst>
          </p:cNvPr>
          <p:cNvSpPr>
            <a:spLocks noGrp="1"/>
          </p:cNvSpPr>
          <p:nvPr>
            <p:ph type="title"/>
          </p:nvPr>
        </p:nvSpPr>
        <p:spPr/>
        <p:txBody>
          <a:bodyPr/>
          <a:lstStyle/>
          <a:p>
            <a:r>
              <a:rPr lang="en-US" dirty="0"/>
              <a:t>De novo binding site/residue prediction</a:t>
            </a:r>
            <a:endParaRPr lang="cs-CZ"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275D44-93EC-8ACA-0100-02B982E96749}"/>
                  </a:ext>
                </a:extLst>
              </p:cNvPr>
              <p:cNvSpPr>
                <a:spLocks noGrp="1"/>
              </p:cNvSpPr>
              <p:nvPr>
                <p:ph idx="1"/>
              </p:nvPr>
            </p:nvSpPr>
            <p:spPr>
              <a:xfrm>
                <a:off x="853525" y="1687709"/>
                <a:ext cx="3636264" cy="1015111"/>
              </a:xfrm>
            </p:spPr>
            <p:txBody>
              <a:bodyPr>
                <a:normAutofit/>
              </a:bodyPr>
              <a:lstStyle/>
              <a:p>
                <a:pPr marL="0" indent="0">
                  <a:buNone/>
                </a:pPr>
                <a:r>
                  <a:rPr lang="en-US" b="1" dirty="0"/>
                  <a:t>Structure</a:t>
                </a:r>
                <a:r>
                  <a:rPr lang="en-US" dirty="0"/>
                  <a:t>-based </a:t>
                </a:r>
                <a14:m>
                  <m:oMath xmlns:m="http://schemas.openxmlformats.org/officeDocument/2006/math">
                    <m:r>
                      <a:rPr lang="en-US" b="0" i="1" smtClean="0">
                        <a:latin typeface="Cambria Math" panose="02040503050406030204" pitchFamily="18" charset="0"/>
                      </a:rPr>
                      <m:t>→</m:t>
                    </m:r>
                  </m:oMath>
                </a14:m>
                <a:r>
                  <a:rPr lang="en-US" dirty="0"/>
                  <a:t> </a:t>
                </a:r>
                <a:r>
                  <a:rPr lang="en-US" b="1" dirty="0"/>
                  <a:t>pocket</a:t>
                </a:r>
                <a:r>
                  <a:rPr lang="en-US" dirty="0"/>
                  <a:t>-level prediction </a:t>
                </a:r>
                <a:endParaRPr lang="cs-CZ" dirty="0"/>
              </a:p>
            </p:txBody>
          </p:sp>
        </mc:Choice>
        <mc:Fallback xmlns="">
          <p:sp>
            <p:nvSpPr>
              <p:cNvPr id="3" name="Content Placeholder 2">
                <a:extLst>
                  <a:ext uri="{FF2B5EF4-FFF2-40B4-BE49-F238E27FC236}">
                    <a16:creationId xmlns:a16="http://schemas.microsoft.com/office/drawing/2014/main" id="{FE275D44-93EC-8ACA-0100-02B982E96749}"/>
                  </a:ext>
                </a:extLst>
              </p:cNvPr>
              <p:cNvSpPr>
                <a:spLocks noGrp="1" noRot="1" noChangeAspect="1" noMove="1" noResize="1" noEditPoints="1" noAdjustHandles="1" noChangeArrowheads="1" noChangeShapeType="1" noTextEdit="1"/>
              </p:cNvSpPr>
              <p:nvPr>
                <p:ph idx="1"/>
              </p:nvPr>
            </p:nvSpPr>
            <p:spPr>
              <a:xfrm>
                <a:off x="853525" y="1687709"/>
                <a:ext cx="3636264" cy="1015111"/>
              </a:xfrm>
              <a:blipFill>
                <a:blip r:embed="rId3"/>
                <a:stretch>
                  <a:fillRect l="-3350" t="-10241" r="-2178" b="-2410"/>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8A39BA60-1E85-4311-B745-50B0F206DE23}"/>
              </a:ext>
            </a:extLst>
          </p:cNvPr>
          <p:cNvSpPr txBox="1"/>
          <p:nvPr/>
        </p:nvSpPr>
        <p:spPr>
          <a:xfrm>
            <a:off x="6393161" y="3333937"/>
            <a:ext cx="5257800" cy="369332"/>
          </a:xfrm>
          <a:prstGeom prst="rect">
            <a:avLst/>
          </a:prstGeom>
          <a:noFill/>
        </p:spPr>
        <p:txBody>
          <a:bodyPr wrap="square">
            <a:spAutoFit/>
          </a:bodyPr>
          <a:lstStyle/>
          <a:p>
            <a:r>
              <a:rPr lang="en-US" dirty="0"/>
              <a:t>….</a:t>
            </a:r>
            <a:r>
              <a:rPr lang="cs-CZ" dirty="0"/>
              <a:t>FPWFG</a:t>
            </a:r>
            <a:r>
              <a:rPr lang="cs-CZ" dirty="0">
                <a:solidFill>
                  <a:srgbClr val="FF0000"/>
                </a:solidFill>
              </a:rPr>
              <a:t>MD</a:t>
            </a:r>
            <a:r>
              <a:rPr lang="cs-CZ" dirty="0"/>
              <a:t>IGGTLVKLS</a:t>
            </a:r>
            <a:r>
              <a:rPr lang="cs-CZ" dirty="0">
                <a:solidFill>
                  <a:srgbClr val="FF0000"/>
                </a:solidFill>
              </a:rPr>
              <a:t>Y</a:t>
            </a:r>
            <a:r>
              <a:rPr lang="cs-CZ" dirty="0"/>
              <a:t>FEPID</a:t>
            </a:r>
            <a:r>
              <a:rPr lang="cs-CZ" dirty="0">
                <a:solidFill>
                  <a:srgbClr val="FF0000"/>
                </a:solidFill>
              </a:rPr>
              <a:t>ITA</a:t>
            </a:r>
            <a:r>
              <a:rPr lang="cs-CZ" dirty="0"/>
              <a:t>EEEQEEVES</a:t>
            </a:r>
            <a:r>
              <a:rPr lang="en-US" dirty="0"/>
              <a:t>….</a:t>
            </a:r>
            <a:endParaRPr lang="cs-CZ" dirty="0"/>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8E00E732-406E-2E15-C8F6-AF112E5825B4}"/>
                  </a:ext>
                </a:extLst>
              </p:cNvPr>
              <p:cNvSpPr txBox="1">
                <a:spLocks/>
              </p:cNvSpPr>
              <p:nvPr/>
            </p:nvSpPr>
            <p:spPr>
              <a:xfrm>
                <a:off x="6983053" y="1687708"/>
                <a:ext cx="3636264" cy="101511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Sequence</a:t>
                </a:r>
                <a:r>
                  <a:rPr lang="en-US" dirty="0"/>
                  <a:t>-based </a:t>
                </a:r>
                <a14:m>
                  <m:oMath xmlns:m="http://schemas.openxmlformats.org/officeDocument/2006/math">
                    <m:r>
                      <a:rPr lang="en-US" i="1" smtClean="0">
                        <a:latin typeface="Cambria Math" panose="02040503050406030204" pitchFamily="18" charset="0"/>
                      </a:rPr>
                      <m:t>→</m:t>
                    </m:r>
                  </m:oMath>
                </a14:m>
                <a:r>
                  <a:rPr lang="en-US" dirty="0"/>
                  <a:t> </a:t>
                </a:r>
                <a:r>
                  <a:rPr lang="en-US" b="1" dirty="0"/>
                  <a:t>residue</a:t>
                </a:r>
                <a:r>
                  <a:rPr lang="en-US" dirty="0"/>
                  <a:t>-level prediction </a:t>
                </a:r>
                <a:endParaRPr lang="cs-CZ" dirty="0"/>
              </a:p>
            </p:txBody>
          </p:sp>
        </mc:Choice>
        <mc:Fallback xmlns="">
          <p:sp>
            <p:nvSpPr>
              <p:cNvPr id="7" name="Content Placeholder 2">
                <a:extLst>
                  <a:ext uri="{FF2B5EF4-FFF2-40B4-BE49-F238E27FC236}">
                    <a16:creationId xmlns:a16="http://schemas.microsoft.com/office/drawing/2014/main" id="{8E00E732-406E-2E15-C8F6-AF112E5825B4}"/>
                  </a:ext>
                </a:extLst>
              </p:cNvPr>
              <p:cNvSpPr txBox="1">
                <a:spLocks noRot="1" noChangeAspect="1" noMove="1" noResize="1" noEditPoints="1" noAdjustHandles="1" noChangeArrowheads="1" noChangeShapeType="1" noTextEdit="1"/>
              </p:cNvSpPr>
              <p:nvPr/>
            </p:nvSpPr>
            <p:spPr>
              <a:xfrm>
                <a:off x="6983053" y="1687708"/>
                <a:ext cx="3636264" cy="1015111"/>
              </a:xfrm>
              <a:prstGeom prst="rect">
                <a:avLst/>
              </a:prstGeom>
              <a:blipFill>
                <a:blip r:embed="rId4"/>
                <a:stretch>
                  <a:fillRect l="-3523" t="-10241" r="-5034" b="-2410"/>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80BD97AC-6C4D-FFF4-0C8B-B90198D314E2}"/>
              </a:ext>
            </a:extLst>
          </p:cNvPr>
          <p:cNvPicPr>
            <a:picLocks noChangeAspect="1"/>
          </p:cNvPicPr>
          <p:nvPr/>
        </p:nvPicPr>
        <p:blipFill>
          <a:blip r:embed="rId5"/>
          <a:stretch>
            <a:fillRect/>
          </a:stretch>
        </p:blipFill>
        <p:spPr>
          <a:xfrm>
            <a:off x="1415021" y="2661398"/>
            <a:ext cx="2371154" cy="2083742"/>
          </a:xfrm>
          <a:prstGeom prst="rect">
            <a:avLst/>
          </a:prstGeom>
        </p:spPr>
      </p:pic>
      <p:cxnSp>
        <p:nvCxnSpPr>
          <p:cNvPr id="14" name="Straight Arrow Connector 13">
            <a:extLst>
              <a:ext uri="{FF2B5EF4-FFF2-40B4-BE49-F238E27FC236}">
                <a16:creationId xmlns:a16="http://schemas.microsoft.com/office/drawing/2014/main" id="{38256B3F-A090-A153-4CCF-9A2E976BDBA4}"/>
              </a:ext>
            </a:extLst>
          </p:cNvPr>
          <p:cNvCxnSpPr>
            <a:cxnSpLocks/>
          </p:cNvCxnSpPr>
          <p:nvPr/>
        </p:nvCxnSpPr>
        <p:spPr>
          <a:xfrm>
            <a:off x="2671656" y="4928734"/>
            <a:ext cx="0" cy="46486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0369484-9C55-83F9-023E-4106EAB1D668}"/>
              </a:ext>
            </a:extLst>
          </p:cNvPr>
          <p:cNvSpPr txBox="1"/>
          <p:nvPr/>
        </p:nvSpPr>
        <p:spPr>
          <a:xfrm>
            <a:off x="654059" y="5639652"/>
            <a:ext cx="4035195" cy="923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docking, ligand generation, drug repurposing, function discovery, protein engineering, variant interpretation, …</a:t>
            </a:r>
          </a:p>
        </p:txBody>
      </p:sp>
      <p:cxnSp>
        <p:nvCxnSpPr>
          <p:cNvPr id="19" name="Straight Arrow Connector 18">
            <a:extLst>
              <a:ext uri="{FF2B5EF4-FFF2-40B4-BE49-F238E27FC236}">
                <a16:creationId xmlns:a16="http://schemas.microsoft.com/office/drawing/2014/main" id="{EDD45C0C-5868-B3CD-5529-06C77521FD28}"/>
              </a:ext>
            </a:extLst>
          </p:cNvPr>
          <p:cNvCxnSpPr>
            <a:cxnSpLocks/>
          </p:cNvCxnSpPr>
          <p:nvPr/>
        </p:nvCxnSpPr>
        <p:spPr>
          <a:xfrm>
            <a:off x="8801184" y="4928734"/>
            <a:ext cx="0" cy="46486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77DD89F-A6AB-75E3-276F-762EE5F91DFF}"/>
              </a:ext>
            </a:extLst>
          </p:cNvPr>
          <p:cNvSpPr txBox="1"/>
          <p:nvPr/>
        </p:nvSpPr>
        <p:spPr>
          <a:xfrm>
            <a:off x="6783587" y="5634544"/>
            <a:ext cx="4035195"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variant effect prediction, function discovery, feature annotation, …</a:t>
            </a:r>
          </a:p>
        </p:txBody>
      </p:sp>
    </p:spTree>
    <p:extLst>
      <p:ext uri="{BB962C8B-B14F-4D97-AF65-F5344CB8AC3E}">
        <p14:creationId xmlns:p14="http://schemas.microsoft.com/office/powerpoint/2010/main" val="253263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16"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330277-25B9-A9B7-02BE-E43A716513AE}"/>
              </a:ext>
            </a:extLst>
          </p:cNvPr>
          <p:cNvSpPr>
            <a:spLocks noGrp="1"/>
          </p:cNvSpPr>
          <p:nvPr>
            <p:ph type="title"/>
          </p:nvPr>
        </p:nvSpPr>
        <p:spPr/>
        <p:txBody>
          <a:bodyPr/>
          <a:lstStyle/>
          <a:p>
            <a:r>
              <a:rPr lang="en-US" dirty="0"/>
              <a:t>Pocket-level prediction</a:t>
            </a:r>
          </a:p>
        </p:txBody>
      </p:sp>
      <p:sp>
        <p:nvSpPr>
          <p:cNvPr id="5" name="Text Placeholder 4">
            <a:extLst>
              <a:ext uri="{FF2B5EF4-FFF2-40B4-BE49-F238E27FC236}">
                <a16:creationId xmlns:a16="http://schemas.microsoft.com/office/drawing/2014/main" id="{95FBBECD-D460-71DD-4EEE-5F88DFABFF7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75898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31B50EB-40A7-03D0-8606-A47D889041FE}"/>
              </a:ext>
            </a:extLst>
          </p:cNvPr>
          <p:cNvPicPr>
            <a:picLocks noChangeAspect="1"/>
          </p:cNvPicPr>
          <p:nvPr/>
        </p:nvPicPr>
        <p:blipFill>
          <a:blip r:embed="rId3"/>
          <a:stretch>
            <a:fillRect/>
          </a:stretch>
        </p:blipFill>
        <p:spPr>
          <a:xfrm>
            <a:off x="2637954" y="3112347"/>
            <a:ext cx="2085285" cy="2231450"/>
          </a:xfrm>
          <a:prstGeom prst="rect">
            <a:avLst/>
          </a:prstGeom>
        </p:spPr>
      </p:pic>
      <p:pic>
        <p:nvPicPr>
          <p:cNvPr id="12" name="Picture 11">
            <a:extLst>
              <a:ext uri="{FF2B5EF4-FFF2-40B4-BE49-F238E27FC236}">
                <a16:creationId xmlns:a16="http://schemas.microsoft.com/office/drawing/2014/main" id="{31866527-06A1-51C0-BF9B-E885D19E74F2}"/>
              </a:ext>
            </a:extLst>
          </p:cNvPr>
          <p:cNvPicPr>
            <a:picLocks noChangeAspect="1"/>
          </p:cNvPicPr>
          <p:nvPr/>
        </p:nvPicPr>
        <p:blipFill>
          <a:blip r:embed="rId4"/>
          <a:stretch>
            <a:fillRect/>
          </a:stretch>
        </p:blipFill>
        <p:spPr>
          <a:xfrm>
            <a:off x="567030" y="3368497"/>
            <a:ext cx="1986094" cy="1975300"/>
          </a:xfrm>
          <a:prstGeom prst="rect">
            <a:avLst/>
          </a:prstGeom>
        </p:spPr>
      </p:pic>
      <p:sp>
        <p:nvSpPr>
          <p:cNvPr id="13" name="Rectangle 12">
            <a:extLst>
              <a:ext uri="{FF2B5EF4-FFF2-40B4-BE49-F238E27FC236}">
                <a16:creationId xmlns:a16="http://schemas.microsoft.com/office/drawing/2014/main" id="{BE2D8245-871F-ECD9-A3C0-0153A980F282}"/>
              </a:ext>
            </a:extLst>
          </p:cNvPr>
          <p:cNvSpPr/>
          <p:nvPr/>
        </p:nvSpPr>
        <p:spPr>
          <a:xfrm>
            <a:off x="955267" y="939942"/>
            <a:ext cx="3407289" cy="76625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err="1"/>
              <a:t>Fpocket</a:t>
            </a:r>
            <a:endParaRPr lang="en-US" sz="2800" dirty="0"/>
          </a:p>
        </p:txBody>
      </p:sp>
      <p:sp>
        <p:nvSpPr>
          <p:cNvPr id="15" name="Rectangle 14">
            <a:extLst>
              <a:ext uri="{FF2B5EF4-FFF2-40B4-BE49-F238E27FC236}">
                <a16:creationId xmlns:a16="http://schemas.microsoft.com/office/drawing/2014/main" id="{A2F30293-51D1-9EC4-3707-B303ED65C8ED}"/>
              </a:ext>
            </a:extLst>
          </p:cNvPr>
          <p:cNvSpPr/>
          <p:nvPr/>
        </p:nvSpPr>
        <p:spPr>
          <a:xfrm>
            <a:off x="7329673" y="939941"/>
            <a:ext cx="3407289" cy="76625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t>P2Rank</a:t>
            </a:r>
          </a:p>
        </p:txBody>
      </p:sp>
      <p:pic>
        <p:nvPicPr>
          <p:cNvPr id="17" name="Picture 16">
            <a:extLst>
              <a:ext uri="{FF2B5EF4-FFF2-40B4-BE49-F238E27FC236}">
                <a16:creationId xmlns:a16="http://schemas.microsoft.com/office/drawing/2014/main" id="{F0EDD1BB-ADD2-7F1E-AB32-36922B337A2F}"/>
              </a:ext>
            </a:extLst>
          </p:cNvPr>
          <p:cNvPicPr>
            <a:picLocks noChangeAspect="1"/>
          </p:cNvPicPr>
          <p:nvPr/>
        </p:nvPicPr>
        <p:blipFill>
          <a:blip r:embed="rId5">
            <a:clrChange>
              <a:clrFrom>
                <a:srgbClr val="000000"/>
              </a:clrFrom>
              <a:clrTo>
                <a:srgbClr val="000000">
                  <a:alpha val="0"/>
                </a:srgbClr>
              </a:clrTo>
            </a:clrChange>
            <a:alphaModFix/>
            <a:extLst>
              <a:ext uri="{28A0092B-C50C-407E-A947-70E740481C1C}">
                <a14:useLocalDpi xmlns:a14="http://schemas.microsoft.com/office/drawing/2010/main" val="0"/>
              </a:ext>
            </a:extLst>
          </a:blip>
          <a:stretch>
            <a:fillRect/>
          </a:stretch>
        </p:blipFill>
        <p:spPr>
          <a:xfrm>
            <a:off x="7468762" y="2660685"/>
            <a:ext cx="3268200" cy="3141353"/>
          </a:xfrm>
          <a:prstGeom prst="rect">
            <a:avLst/>
          </a:prstGeom>
        </p:spPr>
      </p:pic>
    </p:spTree>
    <p:extLst>
      <p:ext uri="{BB962C8B-B14F-4D97-AF65-F5344CB8AC3E}">
        <p14:creationId xmlns:p14="http://schemas.microsoft.com/office/powerpoint/2010/main" val="2264817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21D5D-DF74-A34C-6E28-E1BEA25C68B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7BCF64-A750-710D-C8A2-B4794257F4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C6DC039-EA14-0A2E-D185-C1D3D5652525}"/>
              </a:ext>
            </a:extLst>
          </p:cNvPr>
          <p:cNvPicPr>
            <a:picLocks noChangeAspect="1"/>
          </p:cNvPicPr>
          <p:nvPr/>
        </p:nvPicPr>
        <p:blipFill>
          <a:blip r:embed="rId2"/>
          <a:stretch>
            <a:fillRect/>
          </a:stretch>
        </p:blipFill>
        <p:spPr>
          <a:xfrm>
            <a:off x="79026" y="472525"/>
            <a:ext cx="11949626" cy="5704438"/>
          </a:xfrm>
          <a:prstGeom prst="rect">
            <a:avLst/>
          </a:prstGeom>
        </p:spPr>
      </p:pic>
      <p:sp>
        <p:nvSpPr>
          <p:cNvPr id="7" name="TextBox 6">
            <a:extLst>
              <a:ext uri="{FF2B5EF4-FFF2-40B4-BE49-F238E27FC236}">
                <a16:creationId xmlns:a16="http://schemas.microsoft.com/office/drawing/2014/main" id="{D403A5CD-0B48-BD36-81B4-B3139AB1555B}"/>
              </a:ext>
            </a:extLst>
          </p:cNvPr>
          <p:cNvSpPr txBox="1"/>
          <p:nvPr/>
        </p:nvSpPr>
        <p:spPr>
          <a:xfrm>
            <a:off x="4308689" y="6311900"/>
            <a:ext cx="3490301" cy="461665"/>
          </a:xfrm>
          <a:prstGeom prst="rect">
            <a:avLst/>
          </a:prstGeom>
          <a:noFill/>
        </p:spPr>
        <p:txBody>
          <a:bodyPr wrap="square">
            <a:spAutoFit/>
          </a:bodyPr>
          <a:lstStyle/>
          <a:p>
            <a:pPr lvl="1" algn="ctr"/>
            <a:r>
              <a:rPr lang="en-US" sz="2400" dirty="0">
                <a:hlinkClick r:id="rId3"/>
              </a:rPr>
              <a:t>https://prankweb.cz</a:t>
            </a:r>
            <a:endParaRPr lang="en-US" sz="2400" dirty="0"/>
          </a:p>
        </p:txBody>
      </p:sp>
    </p:spTree>
    <p:extLst>
      <p:ext uri="{BB962C8B-B14F-4D97-AF65-F5344CB8AC3E}">
        <p14:creationId xmlns:p14="http://schemas.microsoft.com/office/powerpoint/2010/main" val="3821032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10F69-EA21-311C-C44E-308494D42DD6}"/>
              </a:ext>
            </a:extLst>
          </p:cNvPr>
          <p:cNvSpPr>
            <a:spLocks noGrp="1"/>
          </p:cNvSpPr>
          <p:nvPr>
            <p:ph type="title"/>
          </p:nvPr>
        </p:nvSpPr>
        <p:spPr/>
        <p:txBody>
          <a:bodyPr>
            <a:normAutofit/>
          </a:bodyPr>
          <a:lstStyle/>
          <a:p>
            <a:r>
              <a:rPr lang="en-US" sz="3400" b="1"/>
              <a:t>From Residues to Predictions</a:t>
            </a:r>
          </a:p>
        </p:txBody>
      </p:sp>
      <p:sp>
        <p:nvSpPr>
          <p:cNvPr id="200" name="P201"/>
          <p:cNvSpPr/>
          <p:nvPr/>
        </p:nvSpPr>
        <p:spPr>
          <a:xfrm>
            <a:off x="838200" y="2159000"/>
            <a:ext cx="2286000" cy="1574800"/>
          </a:xfrm>
          <a:prstGeom prst="roundRect">
            <a:avLst/>
          </a:prstGeom>
          <a:solidFill>
            <a:srgbClr val="F7F9FC"/>
          </a:solidFill>
          <a:ln w="12700">
            <a:solidFill>
              <a:srgbClr val="A6B4C8"/>
            </a:solidFill>
          </a:ln>
        </p:spPr>
        <p:txBody>
          <a:bodyPr wrap="square" lIns="45720" tIns="27432" rIns="45720" bIns="27432" anchor="t">
            <a:normAutofit/>
          </a:bodyPr>
          <a:lstStyle/>
          <a:p>
            <a:pPr algn="ctr">
              <a:buNone/>
            </a:pPr>
            <a:r>
              <a:rPr lang="en-US" sz="1500" b="1" dirty="0">
                <a:solidFill>
                  <a:srgbClr val="1F3864"/>
                </a:solidFill>
              </a:rPr>
              <a:t>Protein sequence</a:t>
            </a:r>
          </a:p>
        </p:txBody>
      </p:sp>
      <p:sp>
        <p:nvSpPr>
          <p:cNvPr id="201" name="P202"/>
          <p:cNvSpPr/>
          <p:nvPr/>
        </p:nvSpPr>
        <p:spPr>
          <a:xfrm>
            <a:off x="965200" y="2921000"/>
            <a:ext cx="381000" cy="4318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400" b="1" dirty="0">
                <a:solidFill>
                  <a:srgbClr val="1F3864"/>
                </a:solidFill>
              </a:rPr>
              <a:t>M</a:t>
            </a:r>
          </a:p>
        </p:txBody>
      </p:sp>
      <p:sp>
        <p:nvSpPr>
          <p:cNvPr id="202" name="P203"/>
          <p:cNvSpPr/>
          <p:nvPr/>
        </p:nvSpPr>
        <p:spPr>
          <a:xfrm>
            <a:off x="1397000" y="2921000"/>
            <a:ext cx="381000" cy="4318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400" b="1" dirty="0">
                <a:solidFill>
                  <a:srgbClr val="1F3864"/>
                </a:solidFill>
              </a:rPr>
              <a:t>K</a:t>
            </a:r>
          </a:p>
        </p:txBody>
      </p:sp>
      <p:sp>
        <p:nvSpPr>
          <p:cNvPr id="203" name="P204"/>
          <p:cNvSpPr/>
          <p:nvPr/>
        </p:nvSpPr>
        <p:spPr>
          <a:xfrm>
            <a:off x="1828800" y="2921000"/>
            <a:ext cx="381000" cy="4318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400" b="1" dirty="0">
                <a:solidFill>
                  <a:srgbClr val="1F3864"/>
                </a:solidFill>
              </a:rPr>
              <a:t>V</a:t>
            </a:r>
          </a:p>
        </p:txBody>
      </p:sp>
      <p:sp>
        <p:nvSpPr>
          <p:cNvPr id="204" name="P205"/>
          <p:cNvSpPr/>
          <p:nvPr/>
        </p:nvSpPr>
        <p:spPr>
          <a:xfrm>
            <a:off x="2260600" y="2921000"/>
            <a:ext cx="381000" cy="4318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400" b="1" dirty="0">
                <a:solidFill>
                  <a:srgbClr val="1F3864"/>
                </a:solidFill>
              </a:rPr>
              <a:t>L</a:t>
            </a:r>
          </a:p>
        </p:txBody>
      </p:sp>
      <p:sp>
        <p:nvSpPr>
          <p:cNvPr id="205" name="P206"/>
          <p:cNvSpPr/>
          <p:nvPr/>
        </p:nvSpPr>
        <p:spPr>
          <a:xfrm>
            <a:off x="2692400" y="2921000"/>
            <a:ext cx="381000" cy="4318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400" b="1" dirty="0">
                <a:solidFill>
                  <a:srgbClr val="1F3864"/>
                </a:solidFill>
              </a:rPr>
              <a:t>A</a:t>
            </a:r>
          </a:p>
        </p:txBody>
      </p:sp>
      <p:sp>
        <p:nvSpPr>
          <p:cNvPr id="206" name="P207"/>
          <p:cNvSpPr/>
          <p:nvPr/>
        </p:nvSpPr>
        <p:spPr>
          <a:xfrm>
            <a:off x="3251200" y="2794000"/>
            <a:ext cx="508000" cy="304800"/>
          </a:xfrm>
          <a:prstGeom prst="rightArrow">
            <a:avLst/>
          </a:prstGeom>
          <a:solidFill>
            <a:srgbClr val="5B9BD5"/>
          </a:solidFill>
          <a:ln>
            <a:noFill/>
          </a:ln>
        </p:spPr>
        <p:txBody>
          <a:bodyPr wrap="square" lIns="45720" tIns="27432" rIns="45720" bIns="27432" anchor="ctr">
            <a:normAutofit fontScale="40000" lnSpcReduction="20000"/>
          </a:bodyPr>
          <a:lstStyle/>
          <a:p>
            <a:endParaRPr lang="en-US"/>
          </a:p>
        </p:txBody>
      </p:sp>
      <p:sp>
        <p:nvSpPr>
          <p:cNvPr id="207" name="P208"/>
          <p:cNvSpPr/>
          <p:nvPr/>
        </p:nvSpPr>
        <p:spPr>
          <a:xfrm>
            <a:off x="3886200" y="2159000"/>
            <a:ext cx="2286000" cy="1574800"/>
          </a:xfrm>
          <a:prstGeom prst="roundRect">
            <a:avLst/>
          </a:prstGeom>
          <a:solidFill>
            <a:srgbClr val="1F3864"/>
          </a:solidFill>
          <a:ln>
            <a:noFill/>
          </a:ln>
        </p:spPr>
        <p:txBody>
          <a:bodyPr wrap="square" lIns="45720" tIns="27432" rIns="45720" bIns="27432" anchor="t">
            <a:normAutofit/>
          </a:bodyPr>
          <a:lstStyle/>
          <a:p>
            <a:pPr algn="ctr">
              <a:buNone/>
            </a:pPr>
            <a:r>
              <a:rPr lang="en-US" sz="1500" b="1" dirty="0">
                <a:solidFill>
                  <a:srgbClr val="FFFFFF"/>
                </a:solidFill>
              </a:rPr>
              <a:t>ESM-2 transformer</a:t>
            </a:r>
          </a:p>
        </p:txBody>
      </p:sp>
      <p:sp>
        <p:nvSpPr>
          <p:cNvPr id="208" name="P209"/>
          <p:cNvSpPr/>
          <p:nvPr/>
        </p:nvSpPr>
        <p:spPr>
          <a:xfrm>
            <a:off x="4114800" y="2717800"/>
            <a:ext cx="1828800" cy="177800"/>
          </a:xfrm>
          <a:prstGeom prst="roundRect">
            <a:avLst/>
          </a:prstGeom>
          <a:solidFill>
            <a:srgbClr val="3E6098"/>
          </a:solidFill>
          <a:ln>
            <a:noFill/>
          </a:ln>
        </p:spPr>
        <p:txBody>
          <a:bodyPr wrap="square" lIns="45720" tIns="27432" rIns="45720" bIns="27432" anchor="ctr">
            <a:normAutofit fontScale="40000" lnSpcReduction="20000"/>
          </a:bodyPr>
          <a:lstStyle/>
          <a:p>
            <a:endParaRPr lang="en-US"/>
          </a:p>
        </p:txBody>
      </p:sp>
      <p:sp>
        <p:nvSpPr>
          <p:cNvPr id="209" name="P210"/>
          <p:cNvSpPr/>
          <p:nvPr/>
        </p:nvSpPr>
        <p:spPr>
          <a:xfrm>
            <a:off x="4114800" y="2971800"/>
            <a:ext cx="1828800" cy="177800"/>
          </a:xfrm>
          <a:prstGeom prst="roundRect">
            <a:avLst/>
          </a:prstGeom>
          <a:solidFill>
            <a:srgbClr val="3E6098"/>
          </a:solidFill>
          <a:ln>
            <a:noFill/>
          </a:ln>
        </p:spPr>
        <p:txBody>
          <a:bodyPr wrap="square" lIns="45720" tIns="27432" rIns="45720" bIns="27432" anchor="ctr">
            <a:normAutofit fontScale="40000" lnSpcReduction="20000"/>
          </a:bodyPr>
          <a:lstStyle/>
          <a:p>
            <a:endParaRPr lang="en-US"/>
          </a:p>
        </p:txBody>
      </p:sp>
      <p:sp>
        <p:nvSpPr>
          <p:cNvPr id="210" name="P211"/>
          <p:cNvSpPr/>
          <p:nvPr/>
        </p:nvSpPr>
        <p:spPr>
          <a:xfrm>
            <a:off x="4114800" y="3225800"/>
            <a:ext cx="1828800" cy="177800"/>
          </a:xfrm>
          <a:prstGeom prst="roundRect">
            <a:avLst/>
          </a:prstGeom>
          <a:solidFill>
            <a:srgbClr val="3E6098"/>
          </a:solidFill>
          <a:ln>
            <a:noFill/>
          </a:ln>
        </p:spPr>
        <p:txBody>
          <a:bodyPr wrap="square" lIns="45720" tIns="27432" rIns="45720" bIns="27432" anchor="ctr">
            <a:normAutofit fontScale="40000" lnSpcReduction="20000"/>
          </a:bodyPr>
          <a:lstStyle/>
          <a:p>
            <a:endParaRPr lang="en-US"/>
          </a:p>
        </p:txBody>
      </p:sp>
      <p:sp>
        <p:nvSpPr>
          <p:cNvPr id="211" name="P212"/>
          <p:cNvSpPr/>
          <p:nvPr/>
        </p:nvSpPr>
        <p:spPr>
          <a:xfrm>
            <a:off x="4114800" y="3479800"/>
            <a:ext cx="1828800" cy="177800"/>
          </a:xfrm>
          <a:prstGeom prst="roundRect">
            <a:avLst/>
          </a:prstGeom>
          <a:solidFill>
            <a:srgbClr val="3E6098"/>
          </a:solidFill>
          <a:ln>
            <a:noFill/>
          </a:ln>
        </p:spPr>
        <p:txBody>
          <a:bodyPr wrap="square" lIns="45720" tIns="27432" rIns="45720" bIns="27432" anchor="ctr">
            <a:normAutofit fontScale="40000" lnSpcReduction="20000"/>
          </a:bodyPr>
          <a:lstStyle/>
          <a:p>
            <a:endParaRPr lang="en-US"/>
          </a:p>
        </p:txBody>
      </p:sp>
      <p:sp>
        <p:nvSpPr>
          <p:cNvPr id="212" name="P213"/>
          <p:cNvSpPr/>
          <p:nvPr/>
        </p:nvSpPr>
        <p:spPr>
          <a:xfrm>
            <a:off x="6299200" y="2794000"/>
            <a:ext cx="508000" cy="304800"/>
          </a:xfrm>
          <a:prstGeom prst="rightArrow">
            <a:avLst/>
          </a:prstGeom>
          <a:solidFill>
            <a:srgbClr val="5B9BD5"/>
          </a:solidFill>
          <a:ln>
            <a:noFill/>
          </a:ln>
        </p:spPr>
        <p:txBody>
          <a:bodyPr wrap="square" lIns="45720" tIns="27432" rIns="45720" bIns="27432" anchor="ctr">
            <a:normAutofit fontScale="40000" lnSpcReduction="20000"/>
          </a:bodyPr>
          <a:lstStyle/>
          <a:p>
            <a:endParaRPr lang="en-US"/>
          </a:p>
        </p:txBody>
      </p:sp>
      <p:sp>
        <p:nvSpPr>
          <p:cNvPr id="213" name="P214"/>
          <p:cNvSpPr/>
          <p:nvPr/>
        </p:nvSpPr>
        <p:spPr>
          <a:xfrm>
            <a:off x="6934200" y="2159000"/>
            <a:ext cx="2286000" cy="1574800"/>
          </a:xfrm>
          <a:prstGeom prst="roundRect">
            <a:avLst/>
          </a:prstGeom>
          <a:solidFill>
            <a:srgbClr val="F7F9FC"/>
          </a:solidFill>
          <a:ln w="12700">
            <a:solidFill>
              <a:srgbClr val="A6B4C8"/>
            </a:solidFill>
          </a:ln>
        </p:spPr>
        <p:txBody>
          <a:bodyPr wrap="square" lIns="45720" tIns="27432" rIns="45720" bIns="27432" anchor="t">
            <a:normAutofit/>
          </a:bodyPr>
          <a:lstStyle/>
          <a:p>
            <a:pPr algn="ctr">
              <a:buNone/>
            </a:pPr>
            <a:r>
              <a:rPr lang="en-US" sz="1500" b="1" dirty="0">
                <a:solidFill>
                  <a:srgbClr val="1F3864"/>
                </a:solidFill>
              </a:rPr>
              <a:t>Embedding per residue</a:t>
            </a:r>
          </a:p>
        </p:txBody>
      </p:sp>
      <p:sp>
        <p:nvSpPr>
          <p:cNvPr id="214" name="P215"/>
          <p:cNvSpPr/>
          <p:nvPr/>
        </p:nvSpPr>
        <p:spPr>
          <a:xfrm>
            <a:off x="7137400" y="2717800"/>
            <a:ext cx="355600" cy="177800"/>
          </a:xfrm>
          <a:prstGeom prst="rect">
            <a:avLst/>
          </a:prstGeom>
          <a:solidFill>
            <a:srgbClr val="5B9BD5"/>
          </a:solidFill>
          <a:ln>
            <a:noFill/>
          </a:ln>
        </p:spPr>
        <p:txBody>
          <a:bodyPr wrap="square" lIns="45720" tIns="27432" rIns="45720" bIns="27432" anchor="ctr">
            <a:normAutofit fontScale="47500" lnSpcReduction="20000"/>
          </a:bodyPr>
          <a:lstStyle/>
          <a:p>
            <a:endParaRPr lang="en-US"/>
          </a:p>
        </p:txBody>
      </p:sp>
      <p:sp>
        <p:nvSpPr>
          <p:cNvPr id="215" name="P216"/>
          <p:cNvSpPr/>
          <p:nvPr/>
        </p:nvSpPr>
        <p:spPr>
          <a:xfrm>
            <a:off x="7543800" y="2717800"/>
            <a:ext cx="355600" cy="177800"/>
          </a:xfrm>
          <a:prstGeom prst="rect">
            <a:avLst/>
          </a:prstGeom>
          <a:solidFill>
            <a:srgbClr val="1F3864"/>
          </a:solidFill>
          <a:ln>
            <a:noFill/>
          </a:ln>
        </p:spPr>
        <p:txBody>
          <a:bodyPr wrap="square" lIns="45720" tIns="27432" rIns="45720" bIns="27432" anchor="ctr">
            <a:normAutofit fontScale="47500" lnSpcReduction="20000"/>
          </a:bodyPr>
          <a:lstStyle/>
          <a:p>
            <a:endParaRPr lang="en-US"/>
          </a:p>
        </p:txBody>
      </p:sp>
      <p:sp>
        <p:nvSpPr>
          <p:cNvPr id="216" name="P217"/>
          <p:cNvSpPr/>
          <p:nvPr/>
        </p:nvSpPr>
        <p:spPr>
          <a:xfrm>
            <a:off x="7950200" y="2717800"/>
            <a:ext cx="355600" cy="177800"/>
          </a:xfrm>
          <a:prstGeom prst="rect">
            <a:avLst/>
          </a:prstGeom>
          <a:solidFill>
            <a:srgbClr val="9DC3E6"/>
          </a:solidFill>
          <a:ln>
            <a:noFill/>
          </a:ln>
        </p:spPr>
        <p:txBody>
          <a:bodyPr wrap="square" lIns="45720" tIns="27432" rIns="45720" bIns="27432" anchor="ctr">
            <a:normAutofit fontScale="47500" lnSpcReduction="20000"/>
          </a:bodyPr>
          <a:lstStyle/>
          <a:p>
            <a:endParaRPr lang="en-US"/>
          </a:p>
        </p:txBody>
      </p:sp>
      <p:sp>
        <p:nvSpPr>
          <p:cNvPr id="217" name="P218"/>
          <p:cNvSpPr/>
          <p:nvPr/>
        </p:nvSpPr>
        <p:spPr>
          <a:xfrm>
            <a:off x="8356600" y="2717800"/>
            <a:ext cx="355600" cy="177800"/>
          </a:xfrm>
          <a:prstGeom prst="rect">
            <a:avLst/>
          </a:prstGeom>
          <a:solidFill>
            <a:srgbClr val="2E75B6"/>
          </a:solidFill>
          <a:ln>
            <a:noFill/>
          </a:ln>
        </p:spPr>
        <p:txBody>
          <a:bodyPr wrap="square" lIns="45720" tIns="27432" rIns="45720" bIns="27432" anchor="ctr">
            <a:normAutofit fontScale="47500" lnSpcReduction="20000"/>
          </a:bodyPr>
          <a:lstStyle/>
          <a:p>
            <a:endParaRPr lang="en-US"/>
          </a:p>
        </p:txBody>
      </p:sp>
      <p:sp>
        <p:nvSpPr>
          <p:cNvPr id="218" name="P219"/>
          <p:cNvSpPr/>
          <p:nvPr/>
        </p:nvSpPr>
        <p:spPr>
          <a:xfrm>
            <a:off x="8763000" y="2717800"/>
            <a:ext cx="355600" cy="177800"/>
          </a:xfrm>
          <a:prstGeom prst="rect">
            <a:avLst/>
          </a:prstGeom>
          <a:solidFill>
            <a:srgbClr val="BDD7EE"/>
          </a:solidFill>
          <a:ln>
            <a:noFill/>
          </a:ln>
        </p:spPr>
        <p:txBody>
          <a:bodyPr wrap="square" lIns="45720" tIns="27432" rIns="45720" bIns="27432" anchor="ctr">
            <a:normAutofit fontScale="47500" lnSpcReduction="20000"/>
          </a:bodyPr>
          <a:lstStyle/>
          <a:p>
            <a:endParaRPr lang="en-US"/>
          </a:p>
        </p:txBody>
      </p:sp>
      <p:sp>
        <p:nvSpPr>
          <p:cNvPr id="219" name="P220"/>
          <p:cNvSpPr/>
          <p:nvPr/>
        </p:nvSpPr>
        <p:spPr>
          <a:xfrm>
            <a:off x="7137400" y="2946400"/>
            <a:ext cx="355600" cy="177800"/>
          </a:xfrm>
          <a:prstGeom prst="rect">
            <a:avLst/>
          </a:prstGeom>
          <a:solidFill>
            <a:srgbClr val="1F6FB2"/>
          </a:solidFill>
          <a:ln>
            <a:noFill/>
          </a:ln>
        </p:spPr>
        <p:txBody>
          <a:bodyPr wrap="square" lIns="45720" tIns="27432" rIns="45720" bIns="27432" anchor="ctr">
            <a:normAutofit fontScale="47500" lnSpcReduction="20000"/>
          </a:bodyPr>
          <a:lstStyle/>
          <a:p>
            <a:endParaRPr lang="en-US"/>
          </a:p>
        </p:txBody>
      </p:sp>
      <p:sp>
        <p:nvSpPr>
          <p:cNvPr id="220" name="P221"/>
          <p:cNvSpPr/>
          <p:nvPr/>
        </p:nvSpPr>
        <p:spPr>
          <a:xfrm>
            <a:off x="7543800" y="2946400"/>
            <a:ext cx="355600" cy="177800"/>
          </a:xfrm>
          <a:prstGeom prst="rect">
            <a:avLst/>
          </a:prstGeom>
          <a:solidFill>
            <a:srgbClr val="41719C"/>
          </a:solidFill>
          <a:ln>
            <a:noFill/>
          </a:ln>
        </p:spPr>
        <p:txBody>
          <a:bodyPr wrap="square" lIns="45720" tIns="27432" rIns="45720" bIns="27432" anchor="ctr">
            <a:normAutofit fontScale="47500" lnSpcReduction="20000"/>
          </a:bodyPr>
          <a:lstStyle/>
          <a:p>
            <a:endParaRPr lang="en-US"/>
          </a:p>
        </p:txBody>
      </p:sp>
      <p:sp>
        <p:nvSpPr>
          <p:cNvPr id="221" name="P222"/>
          <p:cNvSpPr/>
          <p:nvPr/>
        </p:nvSpPr>
        <p:spPr>
          <a:xfrm>
            <a:off x="7950200" y="2946400"/>
            <a:ext cx="355600" cy="177800"/>
          </a:xfrm>
          <a:prstGeom prst="rect">
            <a:avLst/>
          </a:prstGeom>
          <a:solidFill>
            <a:srgbClr val="8FAADC"/>
          </a:solidFill>
          <a:ln>
            <a:noFill/>
          </a:ln>
        </p:spPr>
        <p:txBody>
          <a:bodyPr wrap="square" lIns="45720" tIns="27432" rIns="45720" bIns="27432" anchor="ctr">
            <a:normAutofit fontScale="47500" lnSpcReduction="20000"/>
          </a:bodyPr>
          <a:lstStyle/>
          <a:p>
            <a:endParaRPr lang="en-US"/>
          </a:p>
        </p:txBody>
      </p:sp>
      <p:sp>
        <p:nvSpPr>
          <p:cNvPr id="222" name="P223"/>
          <p:cNvSpPr/>
          <p:nvPr/>
        </p:nvSpPr>
        <p:spPr>
          <a:xfrm>
            <a:off x="8356600" y="2946400"/>
            <a:ext cx="355600" cy="177800"/>
          </a:xfrm>
          <a:prstGeom prst="rect">
            <a:avLst/>
          </a:prstGeom>
          <a:solidFill>
            <a:srgbClr val="5B9BD5"/>
          </a:solidFill>
          <a:ln>
            <a:noFill/>
          </a:ln>
        </p:spPr>
        <p:txBody>
          <a:bodyPr wrap="square" lIns="45720" tIns="27432" rIns="45720" bIns="27432" anchor="ctr">
            <a:normAutofit fontScale="47500" lnSpcReduction="20000"/>
          </a:bodyPr>
          <a:lstStyle/>
          <a:p>
            <a:endParaRPr lang="en-US"/>
          </a:p>
        </p:txBody>
      </p:sp>
      <p:sp>
        <p:nvSpPr>
          <p:cNvPr id="223" name="P224"/>
          <p:cNvSpPr/>
          <p:nvPr/>
        </p:nvSpPr>
        <p:spPr>
          <a:xfrm>
            <a:off x="8763000" y="2946400"/>
            <a:ext cx="355600" cy="177800"/>
          </a:xfrm>
          <a:prstGeom prst="rect">
            <a:avLst/>
          </a:prstGeom>
          <a:solidFill>
            <a:srgbClr val="1F3864"/>
          </a:solidFill>
          <a:ln>
            <a:noFill/>
          </a:ln>
        </p:spPr>
        <p:txBody>
          <a:bodyPr wrap="square" lIns="45720" tIns="27432" rIns="45720" bIns="27432" anchor="ctr">
            <a:normAutofit fontScale="47500" lnSpcReduction="20000"/>
          </a:bodyPr>
          <a:lstStyle/>
          <a:p>
            <a:endParaRPr lang="en-US"/>
          </a:p>
        </p:txBody>
      </p:sp>
      <p:sp>
        <p:nvSpPr>
          <p:cNvPr id="224" name="P225"/>
          <p:cNvSpPr/>
          <p:nvPr/>
        </p:nvSpPr>
        <p:spPr>
          <a:xfrm>
            <a:off x="7137400" y="3175000"/>
            <a:ext cx="355600" cy="177800"/>
          </a:xfrm>
          <a:prstGeom prst="rect">
            <a:avLst/>
          </a:prstGeom>
          <a:solidFill>
            <a:srgbClr val="9DC3E6"/>
          </a:solidFill>
          <a:ln>
            <a:noFill/>
          </a:ln>
        </p:spPr>
        <p:txBody>
          <a:bodyPr wrap="square" lIns="45720" tIns="27432" rIns="45720" bIns="27432" anchor="ctr">
            <a:normAutofit fontScale="47500" lnSpcReduction="20000"/>
          </a:bodyPr>
          <a:lstStyle/>
          <a:p>
            <a:endParaRPr lang="en-US"/>
          </a:p>
        </p:txBody>
      </p:sp>
      <p:sp>
        <p:nvSpPr>
          <p:cNvPr id="225" name="P226"/>
          <p:cNvSpPr/>
          <p:nvPr/>
        </p:nvSpPr>
        <p:spPr>
          <a:xfrm>
            <a:off x="7543800" y="3175000"/>
            <a:ext cx="355600" cy="177800"/>
          </a:xfrm>
          <a:prstGeom prst="rect">
            <a:avLst/>
          </a:prstGeom>
          <a:solidFill>
            <a:srgbClr val="2E75B6"/>
          </a:solidFill>
          <a:ln>
            <a:noFill/>
          </a:ln>
        </p:spPr>
        <p:txBody>
          <a:bodyPr wrap="square" lIns="45720" tIns="27432" rIns="45720" bIns="27432" anchor="ctr">
            <a:normAutofit fontScale="47500" lnSpcReduction="20000"/>
          </a:bodyPr>
          <a:lstStyle/>
          <a:p>
            <a:endParaRPr lang="en-US"/>
          </a:p>
        </p:txBody>
      </p:sp>
      <p:sp>
        <p:nvSpPr>
          <p:cNvPr id="226" name="P227"/>
          <p:cNvSpPr/>
          <p:nvPr/>
        </p:nvSpPr>
        <p:spPr>
          <a:xfrm>
            <a:off x="7950200" y="3175000"/>
            <a:ext cx="355600" cy="177800"/>
          </a:xfrm>
          <a:prstGeom prst="rect">
            <a:avLst/>
          </a:prstGeom>
          <a:solidFill>
            <a:srgbClr val="BDD7EE"/>
          </a:solidFill>
          <a:ln>
            <a:noFill/>
          </a:ln>
        </p:spPr>
        <p:txBody>
          <a:bodyPr wrap="square" lIns="45720" tIns="27432" rIns="45720" bIns="27432" anchor="ctr">
            <a:normAutofit fontScale="47500" lnSpcReduction="20000"/>
          </a:bodyPr>
          <a:lstStyle/>
          <a:p>
            <a:endParaRPr lang="en-US"/>
          </a:p>
        </p:txBody>
      </p:sp>
      <p:sp>
        <p:nvSpPr>
          <p:cNvPr id="227" name="P228"/>
          <p:cNvSpPr/>
          <p:nvPr/>
        </p:nvSpPr>
        <p:spPr>
          <a:xfrm>
            <a:off x="8356600" y="3175000"/>
            <a:ext cx="355600" cy="177800"/>
          </a:xfrm>
          <a:prstGeom prst="rect">
            <a:avLst/>
          </a:prstGeom>
          <a:solidFill>
            <a:srgbClr val="1F6FB2"/>
          </a:solidFill>
          <a:ln>
            <a:noFill/>
          </a:ln>
        </p:spPr>
        <p:txBody>
          <a:bodyPr wrap="square" lIns="45720" tIns="27432" rIns="45720" bIns="27432" anchor="ctr">
            <a:normAutofit fontScale="47500" lnSpcReduction="20000"/>
          </a:bodyPr>
          <a:lstStyle/>
          <a:p>
            <a:endParaRPr lang="en-US"/>
          </a:p>
        </p:txBody>
      </p:sp>
      <p:sp>
        <p:nvSpPr>
          <p:cNvPr id="228" name="P229"/>
          <p:cNvSpPr/>
          <p:nvPr/>
        </p:nvSpPr>
        <p:spPr>
          <a:xfrm>
            <a:off x="8763000" y="3175000"/>
            <a:ext cx="355600" cy="177800"/>
          </a:xfrm>
          <a:prstGeom prst="rect">
            <a:avLst/>
          </a:prstGeom>
          <a:solidFill>
            <a:srgbClr val="41719C"/>
          </a:solidFill>
          <a:ln>
            <a:noFill/>
          </a:ln>
        </p:spPr>
        <p:txBody>
          <a:bodyPr wrap="square" lIns="45720" tIns="27432" rIns="45720" bIns="27432" anchor="ctr">
            <a:normAutofit fontScale="47500" lnSpcReduction="20000"/>
          </a:bodyPr>
          <a:lstStyle/>
          <a:p>
            <a:endParaRPr lang="en-US"/>
          </a:p>
        </p:txBody>
      </p:sp>
      <p:sp>
        <p:nvSpPr>
          <p:cNvPr id="229" name="P230"/>
          <p:cNvSpPr/>
          <p:nvPr/>
        </p:nvSpPr>
        <p:spPr>
          <a:xfrm>
            <a:off x="7137400" y="3403600"/>
            <a:ext cx="355600" cy="177800"/>
          </a:xfrm>
          <a:prstGeom prst="rect">
            <a:avLst/>
          </a:prstGeom>
          <a:solidFill>
            <a:srgbClr val="8FAADC"/>
          </a:solidFill>
          <a:ln>
            <a:noFill/>
          </a:ln>
        </p:spPr>
        <p:txBody>
          <a:bodyPr wrap="square" lIns="45720" tIns="27432" rIns="45720" bIns="27432" anchor="ctr">
            <a:normAutofit fontScale="47500" lnSpcReduction="20000"/>
          </a:bodyPr>
          <a:lstStyle/>
          <a:p>
            <a:endParaRPr lang="en-US"/>
          </a:p>
        </p:txBody>
      </p:sp>
      <p:sp>
        <p:nvSpPr>
          <p:cNvPr id="230" name="P231"/>
          <p:cNvSpPr/>
          <p:nvPr/>
        </p:nvSpPr>
        <p:spPr>
          <a:xfrm>
            <a:off x="7543800" y="3403600"/>
            <a:ext cx="355600" cy="177800"/>
          </a:xfrm>
          <a:prstGeom prst="rect">
            <a:avLst/>
          </a:prstGeom>
          <a:solidFill>
            <a:srgbClr val="5B9BD5"/>
          </a:solidFill>
          <a:ln>
            <a:noFill/>
          </a:ln>
        </p:spPr>
        <p:txBody>
          <a:bodyPr wrap="square" lIns="45720" tIns="27432" rIns="45720" bIns="27432" anchor="ctr">
            <a:normAutofit fontScale="47500" lnSpcReduction="20000"/>
          </a:bodyPr>
          <a:lstStyle/>
          <a:p>
            <a:endParaRPr lang="en-US"/>
          </a:p>
        </p:txBody>
      </p:sp>
      <p:sp>
        <p:nvSpPr>
          <p:cNvPr id="231" name="P232"/>
          <p:cNvSpPr/>
          <p:nvPr/>
        </p:nvSpPr>
        <p:spPr>
          <a:xfrm>
            <a:off x="7950200" y="3403600"/>
            <a:ext cx="355600" cy="177800"/>
          </a:xfrm>
          <a:prstGeom prst="rect">
            <a:avLst/>
          </a:prstGeom>
          <a:solidFill>
            <a:srgbClr val="1F3864"/>
          </a:solidFill>
          <a:ln>
            <a:noFill/>
          </a:ln>
        </p:spPr>
        <p:txBody>
          <a:bodyPr wrap="square" lIns="45720" tIns="27432" rIns="45720" bIns="27432" anchor="ctr">
            <a:normAutofit fontScale="47500" lnSpcReduction="20000"/>
          </a:bodyPr>
          <a:lstStyle/>
          <a:p>
            <a:endParaRPr lang="en-US"/>
          </a:p>
        </p:txBody>
      </p:sp>
      <p:sp>
        <p:nvSpPr>
          <p:cNvPr id="232" name="P233"/>
          <p:cNvSpPr/>
          <p:nvPr/>
        </p:nvSpPr>
        <p:spPr>
          <a:xfrm>
            <a:off x="8356600" y="3403600"/>
            <a:ext cx="355600" cy="177800"/>
          </a:xfrm>
          <a:prstGeom prst="rect">
            <a:avLst/>
          </a:prstGeom>
          <a:solidFill>
            <a:srgbClr val="9DC3E6"/>
          </a:solidFill>
          <a:ln>
            <a:noFill/>
          </a:ln>
        </p:spPr>
        <p:txBody>
          <a:bodyPr wrap="square" lIns="45720" tIns="27432" rIns="45720" bIns="27432" anchor="ctr">
            <a:normAutofit fontScale="47500" lnSpcReduction="20000"/>
          </a:bodyPr>
          <a:lstStyle/>
          <a:p>
            <a:endParaRPr lang="en-US"/>
          </a:p>
        </p:txBody>
      </p:sp>
      <p:sp>
        <p:nvSpPr>
          <p:cNvPr id="233" name="P234"/>
          <p:cNvSpPr/>
          <p:nvPr/>
        </p:nvSpPr>
        <p:spPr>
          <a:xfrm>
            <a:off x="8763000" y="3403600"/>
            <a:ext cx="355600" cy="177800"/>
          </a:xfrm>
          <a:prstGeom prst="rect">
            <a:avLst/>
          </a:prstGeom>
          <a:solidFill>
            <a:srgbClr val="2E75B6"/>
          </a:solidFill>
          <a:ln>
            <a:noFill/>
          </a:ln>
        </p:spPr>
        <p:txBody>
          <a:bodyPr wrap="square" lIns="45720" tIns="27432" rIns="45720" bIns="27432" anchor="ctr">
            <a:normAutofit fontScale="47500" lnSpcReduction="20000"/>
          </a:bodyPr>
          <a:lstStyle/>
          <a:p>
            <a:endParaRPr lang="en-US"/>
          </a:p>
        </p:txBody>
      </p:sp>
      <p:sp>
        <p:nvSpPr>
          <p:cNvPr id="234" name="P235"/>
          <p:cNvSpPr/>
          <p:nvPr/>
        </p:nvSpPr>
        <p:spPr>
          <a:xfrm>
            <a:off x="9347200" y="2794000"/>
            <a:ext cx="431800" cy="304800"/>
          </a:xfrm>
          <a:prstGeom prst="rightArrow">
            <a:avLst/>
          </a:prstGeom>
          <a:solidFill>
            <a:srgbClr val="5B9BD5"/>
          </a:solidFill>
          <a:ln>
            <a:noFill/>
          </a:ln>
        </p:spPr>
        <p:txBody>
          <a:bodyPr wrap="square" lIns="45720" tIns="27432" rIns="45720" bIns="27432" anchor="ctr">
            <a:normAutofit fontScale="40000" lnSpcReduction="20000"/>
          </a:bodyPr>
          <a:lstStyle/>
          <a:p>
            <a:endParaRPr lang="en-US"/>
          </a:p>
        </p:txBody>
      </p:sp>
      <p:sp>
        <p:nvSpPr>
          <p:cNvPr id="235" name="P236"/>
          <p:cNvSpPr/>
          <p:nvPr/>
        </p:nvSpPr>
        <p:spPr>
          <a:xfrm>
            <a:off x="9906000" y="2159000"/>
            <a:ext cx="1447800" cy="457200"/>
          </a:xfrm>
          <a:prstGeom prst="roundRect">
            <a:avLst/>
          </a:prstGeom>
          <a:solidFill>
            <a:srgbClr val="EAF1F8"/>
          </a:solidFill>
          <a:ln w="12700">
            <a:solidFill>
              <a:srgbClr val="5B9BD5"/>
            </a:solidFill>
          </a:ln>
        </p:spPr>
        <p:txBody>
          <a:bodyPr wrap="square" lIns="45720" tIns="27432" rIns="45720" bIns="27432" anchor="ctr">
            <a:normAutofit/>
          </a:bodyPr>
          <a:lstStyle/>
          <a:p>
            <a:pPr algn="ctr">
              <a:buNone/>
            </a:pPr>
            <a:r>
              <a:rPr lang="en-US" sz="1400" b="1" dirty="0">
                <a:solidFill>
                  <a:srgbClr val="1F3864"/>
                </a:solidFill>
              </a:rPr>
              <a:t>Structure</a:t>
            </a:r>
          </a:p>
        </p:txBody>
      </p:sp>
      <p:sp>
        <p:nvSpPr>
          <p:cNvPr id="236" name="P237"/>
          <p:cNvSpPr/>
          <p:nvPr/>
        </p:nvSpPr>
        <p:spPr>
          <a:xfrm>
            <a:off x="9906000" y="2717800"/>
            <a:ext cx="1447800" cy="457200"/>
          </a:xfrm>
          <a:prstGeom prst="roundRect">
            <a:avLst/>
          </a:prstGeom>
          <a:solidFill>
            <a:srgbClr val="EAF1F8"/>
          </a:solidFill>
          <a:ln w="12700">
            <a:solidFill>
              <a:srgbClr val="5B9BD5"/>
            </a:solidFill>
          </a:ln>
        </p:spPr>
        <p:txBody>
          <a:bodyPr wrap="square" lIns="45720" tIns="27432" rIns="45720" bIns="27432" anchor="ctr">
            <a:normAutofit/>
          </a:bodyPr>
          <a:lstStyle/>
          <a:p>
            <a:pPr algn="ctr">
              <a:buNone/>
            </a:pPr>
            <a:r>
              <a:rPr lang="en-US" sz="1400" b="1" dirty="0">
                <a:solidFill>
                  <a:srgbClr val="1F3864"/>
                </a:solidFill>
              </a:rPr>
              <a:t>Function</a:t>
            </a:r>
          </a:p>
        </p:txBody>
      </p:sp>
      <p:sp>
        <p:nvSpPr>
          <p:cNvPr id="237" name="P238"/>
          <p:cNvSpPr/>
          <p:nvPr/>
        </p:nvSpPr>
        <p:spPr>
          <a:xfrm>
            <a:off x="9906000" y="3276600"/>
            <a:ext cx="1447800" cy="457200"/>
          </a:xfrm>
          <a:prstGeom prst="roundRect">
            <a:avLst/>
          </a:prstGeom>
          <a:solidFill>
            <a:srgbClr val="EAF1F8"/>
          </a:solidFill>
          <a:ln w="12700">
            <a:solidFill>
              <a:srgbClr val="5B9BD5"/>
            </a:solidFill>
          </a:ln>
        </p:spPr>
        <p:txBody>
          <a:bodyPr wrap="square" lIns="45720" tIns="27432" rIns="45720" bIns="27432" anchor="ctr">
            <a:normAutofit/>
          </a:bodyPr>
          <a:lstStyle/>
          <a:p>
            <a:pPr algn="ctr">
              <a:buNone/>
            </a:pPr>
            <a:r>
              <a:rPr lang="en-US" sz="1400" b="1" dirty="0">
                <a:solidFill>
                  <a:srgbClr val="1F3864"/>
                </a:solidFill>
              </a:rPr>
              <a:t>Mutation effect</a:t>
            </a:r>
          </a:p>
        </p:txBody>
      </p:sp>
      <p:sp>
        <p:nvSpPr>
          <p:cNvPr id="238" name="P239"/>
          <p:cNvSpPr/>
          <p:nvPr/>
        </p:nvSpPr>
        <p:spPr>
          <a:xfrm>
            <a:off x="838200" y="4140200"/>
            <a:ext cx="10515600" cy="12700"/>
          </a:xfrm>
          <a:prstGeom prst="rect">
            <a:avLst/>
          </a:prstGeom>
          <a:solidFill>
            <a:srgbClr val="D9D9D9"/>
          </a:solidFill>
          <a:ln>
            <a:noFill/>
          </a:ln>
        </p:spPr>
        <p:txBody>
          <a:bodyPr wrap="square" lIns="45720" tIns="27432" rIns="45720" bIns="27432" anchor="ctr">
            <a:normAutofit fontScale="25000" lnSpcReduction="20000"/>
          </a:bodyPr>
          <a:lstStyle/>
          <a:p>
            <a:endParaRPr lang="en-US"/>
          </a:p>
        </p:txBody>
      </p:sp>
      <p:sp>
        <p:nvSpPr>
          <p:cNvPr id="239" name="P240"/>
          <p:cNvSpPr/>
          <p:nvPr/>
        </p:nvSpPr>
        <p:spPr>
          <a:xfrm>
            <a:off x="838200" y="4368800"/>
            <a:ext cx="10515600" cy="279400"/>
          </a:xfrm>
          <a:prstGeom prst="rect">
            <a:avLst/>
          </a:prstGeom>
          <a:noFill/>
          <a:ln>
            <a:noFill/>
          </a:ln>
        </p:spPr>
        <p:txBody>
          <a:bodyPr wrap="square" lIns="45720" tIns="27432" rIns="45720" bIns="27432" anchor="ctr">
            <a:normAutofit/>
          </a:bodyPr>
          <a:lstStyle/>
          <a:p>
            <a:pPr algn="l">
              <a:buNone/>
            </a:pPr>
            <a:r>
              <a:rPr lang="en-US" sz="1400" b="1" dirty="0">
                <a:solidFill>
                  <a:srgbClr val="1F6FB2"/>
                </a:solidFill>
              </a:rPr>
              <a:t>PRETRAINING — mask one residue, predict it from context</a:t>
            </a:r>
          </a:p>
        </p:txBody>
      </p:sp>
      <p:sp>
        <p:nvSpPr>
          <p:cNvPr id="240" name="P241"/>
          <p:cNvSpPr/>
          <p:nvPr/>
        </p:nvSpPr>
        <p:spPr>
          <a:xfrm>
            <a:off x="838200" y="4800600"/>
            <a:ext cx="508000" cy="5080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600" b="1" dirty="0">
                <a:solidFill>
                  <a:srgbClr val="1F3864"/>
                </a:solidFill>
              </a:rPr>
              <a:t>M</a:t>
            </a:r>
          </a:p>
        </p:txBody>
      </p:sp>
      <p:sp>
        <p:nvSpPr>
          <p:cNvPr id="241" name="P242"/>
          <p:cNvSpPr/>
          <p:nvPr/>
        </p:nvSpPr>
        <p:spPr>
          <a:xfrm>
            <a:off x="1422400" y="4800600"/>
            <a:ext cx="508000" cy="5080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600" b="1" dirty="0">
                <a:solidFill>
                  <a:srgbClr val="1F3864"/>
                </a:solidFill>
              </a:rPr>
              <a:t>K</a:t>
            </a:r>
          </a:p>
        </p:txBody>
      </p:sp>
      <p:sp>
        <p:nvSpPr>
          <p:cNvPr id="242" name="P243"/>
          <p:cNvSpPr/>
          <p:nvPr/>
        </p:nvSpPr>
        <p:spPr>
          <a:xfrm>
            <a:off x="2006600" y="4800600"/>
            <a:ext cx="508000" cy="5080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600" b="1" dirty="0">
                <a:solidFill>
                  <a:srgbClr val="1F3864"/>
                </a:solidFill>
              </a:rPr>
              <a:t>V</a:t>
            </a:r>
          </a:p>
        </p:txBody>
      </p:sp>
      <p:sp>
        <p:nvSpPr>
          <p:cNvPr id="243" name="P244"/>
          <p:cNvSpPr/>
          <p:nvPr/>
        </p:nvSpPr>
        <p:spPr>
          <a:xfrm>
            <a:off x="2590800" y="4800600"/>
            <a:ext cx="508000" cy="508000"/>
          </a:xfrm>
          <a:prstGeom prst="roundRect">
            <a:avLst/>
          </a:prstGeom>
          <a:solidFill>
            <a:srgbClr val="FFF2CC"/>
          </a:solidFill>
          <a:ln w="12700">
            <a:solidFill>
              <a:srgbClr val="FFC000"/>
            </a:solidFill>
          </a:ln>
        </p:spPr>
        <p:txBody>
          <a:bodyPr wrap="square" lIns="45720" tIns="27432" rIns="45720" bIns="27432" anchor="ctr">
            <a:normAutofit/>
          </a:bodyPr>
          <a:lstStyle/>
          <a:p>
            <a:pPr algn="ctr">
              <a:buNone/>
            </a:pPr>
            <a:r>
              <a:rPr lang="en-US" sz="1600" b="1" dirty="0">
                <a:solidFill>
                  <a:srgbClr val="7F6000"/>
                </a:solidFill>
              </a:rPr>
              <a:t>?</a:t>
            </a:r>
          </a:p>
        </p:txBody>
      </p:sp>
      <p:sp>
        <p:nvSpPr>
          <p:cNvPr id="244" name="P245"/>
          <p:cNvSpPr/>
          <p:nvPr/>
        </p:nvSpPr>
        <p:spPr>
          <a:xfrm>
            <a:off x="3175000" y="4800600"/>
            <a:ext cx="508000" cy="5080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600" b="1" dirty="0">
                <a:solidFill>
                  <a:srgbClr val="1F3864"/>
                </a:solidFill>
              </a:rPr>
              <a:t>A</a:t>
            </a:r>
          </a:p>
        </p:txBody>
      </p:sp>
      <p:sp>
        <p:nvSpPr>
          <p:cNvPr id="245" name="P246"/>
          <p:cNvSpPr/>
          <p:nvPr/>
        </p:nvSpPr>
        <p:spPr>
          <a:xfrm>
            <a:off x="3759200" y="4800600"/>
            <a:ext cx="508000" cy="5080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600" b="1" dirty="0">
                <a:solidFill>
                  <a:srgbClr val="1F3864"/>
                </a:solidFill>
              </a:rPr>
              <a:t>G</a:t>
            </a:r>
          </a:p>
        </p:txBody>
      </p:sp>
      <p:sp>
        <p:nvSpPr>
          <p:cNvPr id="246" name="P247"/>
          <p:cNvSpPr/>
          <p:nvPr/>
        </p:nvSpPr>
        <p:spPr>
          <a:xfrm>
            <a:off x="4343400" y="4800600"/>
            <a:ext cx="508000" cy="508000"/>
          </a:xfrm>
          <a:prstGeom prst="roundRect">
            <a:avLst/>
          </a:prstGeom>
          <a:solidFill>
            <a:srgbClr val="DEEBF7"/>
          </a:solidFill>
          <a:ln w="12700">
            <a:solidFill>
              <a:srgbClr val="5B9BD5"/>
            </a:solidFill>
          </a:ln>
        </p:spPr>
        <p:txBody>
          <a:bodyPr wrap="square" lIns="45720" tIns="27432" rIns="45720" bIns="27432" anchor="ctr">
            <a:normAutofit/>
          </a:bodyPr>
          <a:lstStyle/>
          <a:p>
            <a:pPr algn="ctr">
              <a:buNone/>
            </a:pPr>
            <a:r>
              <a:rPr lang="en-US" sz="1600" b="1" dirty="0">
                <a:solidFill>
                  <a:srgbClr val="1F3864"/>
                </a:solidFill>
              </a:rPr>
              <a:t>T</a:t>
            </a:r>
          </a:p>
        </p:txBody>
      </p:sp>
      <p:sp>
        <p:nvSpPr>
          <p:cNvPr id="247" name="P248"/>
          <p:cNvSpPr/>
          <p:nvPr/>
        </p:nvSpPr>
        <p:spPr>
          <a:xfrm>
            <a:off x="4978400" y="4927600"/>
            <a:ext cx="508000" cy="279400"/>
          </a:xfrm>
          <a:prstGeom prst="rightArrow">
            <a:avLst/>
          </a:prstGeom>
          <a:solidFill>
            <a:srgbClr val="FFC000"/>
          </a:solidFill>
          <a:ln>
            <a:noFill/>
          </a:ln>
        </p:spPr>
        <p:txBody>
          <a:bodyPr wrap="square" lIns="45720" tIns="27432" rIns="45720" bIns="27432" anchor="ctr">
            <a:normAutofit fontScale="32500" lnSpcReduction="20000"/>
          </a:bodyPr>
          <a:lstStyle/>
          <a:p>
            <a:endParaRPr lang="en-US"/>
          </a:p>
        </p:txBody>
      </p:sp>
      <p:sp>
        <p:nvSpPr>
          <p:cNvPr id="248" name="P249"/>
          <p:cNvSpPr/>
          <p:nvPr/>
        </p:nvSpPr>
        <p:spPr>
          <a:xfrm>
            <a:off x="5664200" y="4724400"/>
            <a:ext cx="406400" cy="381000"/>
          </a:xfrm>
          <a:prstGeom prst="roundRect">
            <a:avLst/>
          </a:prstGeom>
          <a:solidFill>
            <a:srgbClr val="1F3864"/>
          </a:solidFill>
          <a:ln>
            <a:noFill/>
          </a:ln>
        </p:spPr>
        <p:txBody>
          <a:bodyPr wrap="square" lIns="45720" tIns="27432" rIns="45720" bIns="27432" anchor="ctr">
            <a:normAutofit/>
          </a:bodyPr>
          <a:lstStyle/>
          <a:p>
            <a:pPr algn="ctr">
              <a:buNone/>
            </a:pPr>
            <a:r>
              <a:rPr lang="en-US" sz="1400" b="1" dirty="0">
                <a:solidFill>
                  <a:srgbClr val="FFFFFF"/>
                </a:solidFill>
              </a:rPr>
              <a:t>L</a:t>
            </a:r>
          </a:p>
        </p:txBody>
      </p:sp>
      <p:sp>
        <p:nvSpPr>
          <p:cNvPr id="249" name="P250"/>
          <p:cNvSpPr/>
          <p:nvPr/>
        </p:nvSpPr>
        <p:spPr>
          <a:xfrm>
            <a:off x="6172200" y="4838700"/>
            <a:ext cx="2832100" cy="152400"/>
          </a:xfrm>
          <a:prstGeom prst="rect">
            <a:avLst/>
          </a:prstGeom>
          <a:solidFill>
            <a:srgbClr val="5B9BD5"/>
          </a:solidFill>
          <a:ln>
            <a:noFill/>
          </a:ln>
        </p:spPr>
        <p:txBody>
          <a:bodyPr wrap="square" lIns="45720" tIns="27432" rIns="45720" bIns="27432" anchor="ctr">
            <a:normAutofit fontScale="40000" lnSpcReduction="20000"/>
          </a:bodyPr>
          <a:lstStyle/>
          <a:p>
            <a:endParaRPr lang="en-US"/>
          </a:p>
        </p:txBody>
      </p:sp>
      <p:sp>
        <p:nvSpPr>
          <p:cNvPr id="250" name="P251"/>
          <p:cNvSpPr/>
          <p:nvPr/>
        </p:nvSpPr>
        <p:spPr>
          <a:xfrm>
            <a:off x="9105900" y="4724400"/>
            <a:ext cx="762000" cy="381000"/>
          </a:xfrm>
          <a:prstGeom prst="rect">
            <a:avLst/>
          </a:prstGeom>
          <a:noFill/>
          <a:ln>
            <a:noFill/>
          </a:ln>
        </p:spPr>
        <p:txBody>
          <a:bodyPr wrap="square" lIns="45720" tIns="27432" rIns="45720" bIns="27432" anchor="ctr">
            <a:normAutofit/>
          </a:bodyPr>
          <a:lstStyle/>
          <a:p>
            <a:pPr algn="l">
              <a:buNone/>
            </a:pPr>
            <a:r>
              <a:rPr lang="en-US" sz="1400" b="0" dirty="0">
                <a:solidFill>
                  <a:srgbClr val="404040"/>
                </a:solidFill>
              </a:rPr>
              <a:t>0.62</a:t>
            </a:r>
          </a:p>
        </p:txBody>
      </p:sp>
      <p:sp>
        <p:nvSpPr>
          <p:cNvPr id="251" name="P252"/>
          <p:cNvSpPr/>
          <p:nvPr/>
        </p:nvSpPr>
        <p:spPr>
          <a:xfrm>
            <a:off x="5664200" y="5232400"/>
            <a:ext cx="406400" cy="381000"/>
          </a:xfrm>
          <a:prstGeom prst="roundRect">
            <a:avLst/>
          </a:prstGeom>
          <a:solidFill>
            <a:srgbClr val="1F3864"/>
          </a:solidFill>
          <a:ln>
            <a:noFill/>
          </a:ln>
        </p:spPr>
        <p:txBody>
          <a:bodyPr wrap="square" lIns="45720" tIns="27432" rIns="45720" bIns="27432" anchor="ctr">
            <a:normAutofit/>
          </a:bodyPr>
          <a:lstStyle/>
          <a:p>
            <a:pPr algn="ctr">
              <a:buNone/>
            </a:pPr>
            <a:r>
              <a:rPr lang="en-US" sz="1400" b="1" dirty="0">
                <a:solidFill>
                  <a:srgbClr val="FFFFFF"/>
                </a:solidFill>
              </a:rPr>
              <a:t>I</a:t>
            </a:r>
          </a:p>
        </p:txBody>
      </p:sp>
      <p:sp>
        <p:nvSpPr>
          <p:cNvPr id="252" name="P253"/>
          <p:cNvSpPr/>
          <p:nvPr/>
        </p:nvSpPr>
        <p:spPr>
          <a:xfrm>
            <a:off x="6172200" y="5346700"/>
            <a:ext cx="965200" cy="152400"/>
          </a:xfrm>
          <a:prstGeom prst="rect">
            <a:avLst/>
          </a:prstGeom>
          <a:solidFill>
            <a:srgbClr val="5B9BD5"/>
          </a:solidFill>
          <a:ln>
            <a:noFill/>
          </a:ln>
        </p:spPr>
        <p:txBody>
          <a:bodyPr wrap="square" lIns="45720" tIns="27432" rIns="45720" bIns="27432" anchor="ctr">
            <a:normAutofit fontScale="40000" lnSpcReduction="20000"/>
          </a:bodyPr>
          <a:lstStyle/>
          <a:p>
            <a:endParaRPr lang="en-US"/>
          </a:p>
        </p:txBody>
      </p:sp>
      <p:sp>
        <p:nvSpPr>
          <p:cNvPr id="253" name="P254"/>
          <p:cNvSpPr/>
          <p:nvPr/>
        </p:nvSpPr>
        <p:spPr>
          <a:xfrm>
            <a:off x="7239000" y="5232400"/>
            <a:ext cx="762000" cy="381000"/>
          </a:xfrm>
          <a:prstGeom prst="rect">
            <a:avLst/>
          </a:prstGeom>
          <a:noFill/>
          <a:ln>
            <a:noFill/>
          </a:ln>
        </p:spPr>
        <p:txBody>
          <a:bodyPr wrap="square" lIns="45720" tIns="27432" rIns="45720" bIns="27432" anchor="ctr">
            <a:normAutofit/>
          </a:bodyPr>
          <a:lstStyle/>
          <a:p>
            <a:pPr algn="l">
              <a:buNone/>
            </a:pPr>
            <a:r>
              <a:rPr lang="en-US" sz="1400" b="0" dirty="0">
                <a:solidFill>
                  <a:srgbClr val="404040"/>
                </a:solidFill>
              </a:rPr>
              <a:t>0.21</a:t>
            </a:r>
          </a:p>
        </p:txBody>
      </p:sp>
      <p:sp>
        <p:nvSpPr>
          <p:cNvPr id="254" name="P255"/>
          <p:cNvSpPr/>
          <p:nvPr/>
        </p:nvSpPr>
        <p:spPr>
          <a:xfrm>
            <a:off x="5664200" y="5740400"/>
            <a:ext cx="406400" cy="381000"/>
          </a:xfrm>
          <a:prstGeom prst="roundRect">
            <a:avLst/>
          </a:prstGeom>
          <a:solidFill>
            <a:srgbClr val="1F3864"/>
          </a:solidFill>
          <a:ln>
            <a:noFill/>
          </a:ln>
        </p:spPr>
        <p:txBody>
          <a:bodyPr wrap="square" lIns="45720" tIns="27432" rIns="45720" bIns="27432" anchor="ctr">
            <a:normAutofit/>
          </a:bodyPr>
          <a:lstStyle/>
          <a:p>
            <a:pPr algn="ctr">
              <a:buNone/>
            </a:pPr>
            <a:r>
              <a:rPr lang="en-US" sz="1400" b="1" dirty="0">
                <a:solidFill>
                  <a:srgbClr val="FFFFFF"/>
                </a:solidFill>
              </a:rPr>
              <a:t>V</a:t>
            </a:r>
          </a:p>
        </p:txBody>
      </p:sp>
      <p:sp>
        <p:nvSpPr>
          <p:cNvPr id="255" name="P256"/>
          <p:cNvSpPr/>
          <p:nvPr/>
        </p:nvSpPr>
        <p:spPr>
          <a:xfrm>
            <a:off x="6172200" y="5854700"/>
            <a:ext cx="406400" cy="152400"/>
          </a:xfrm>
          <a:prstGeom prst="rect">
            <a:avLst/>
          </a:prstGeom>
          <a:solidFill>
            <a:srgbClr val="5B9BD5"/>
          </a:solidFill>
          <a:ln>
            <a:noFill/>
          </a:ln>
        </p:spPr>
        <p:txBody>
          <a:bodyPr wrap="square" lIns="45720" tIns="27432" rIns="45720" bIns="27432" anchor="ctr">
            <a:normAutofit fontScale="40000" lnSpcReduction="20000"/>
          </a:bodyPr>
          <a:lstStyle/>
          <a:p>
            <a:endParaRPr lang="en-US"/>
          </a:p>
        </p:txBody>
      </p:sp>
      <p:sp>
        <p:nvSpPr>
          <p:cNvPr id="256" name="P257"/>
          <p:cNvSpPr/>
          <p:nvPr/>
        </p:nvSpPr>
        <p:spPr>
          <a:xfrm>
            <a:off x="6680200" y="5740400"/>
            <a:ext cx="762000" cy="381000"/>
          </a:xfrm>
          <a:prstGeom prst="rect">
            <a:avLst/>
          </a:prstGeom>
          <a:noFill/>
          <a:ln>
            <a:noFill/>
          </a:ln>
        </p:spPr>
        <p:txBody>
          <a:bodyPr wrap="square" lIns="45720" tIns="27432" rIns="45720" bIns="27432" anchor="ctr">
            <a:normAutofit/>
          </a:bodyPr>
          <a:lstStyle/>
          <a:p>
            <a:pPr algn="l">
              <a:buNone/>
            </a:pPr>
            <a:r>
              <a:rPr lang="en-US" sz="1400" b="0" dirty="0">
                <a:solidFill>
                  <a:srgbClr val="404040"/>
                </a:solidFill>
              </a:rPr>
              <a:t>0.09</a:t>
            </a:r>
          </a:p>
        </p:txBody>
      </p:sp>
    </p:spTree>
    <p:extLst>
      <p:ext uri="{BB962C8B-B14F-4D97-AF65-F5344CB8AC3E}">
        <p14:creationId xmlns:p14="http://schemas.microsoft.com/office/powerpoint/2010/main" val="2955813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6CFCB-271A-EB02-7A63-7E3AC37625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6DE896-2761-7028-C010-B28E15ACFF26}"/>
              </a:ext>
            </a:extLst>
          </p:cNvPr>
          <p:cNvSpPr>
            <a:spLocks noGrp="1"/>
          </p:cNvSpPr>
          <p:nvPr>
            <p:ph type="title"/>
          </p:nvPr>
        </p:nvSpPr>
        <p:spPr/>
        <p:txBody>
          <a:bodyPr/>
          <a:lstStyle/>
          <a:p>
            <a:r>
              <a:rPr lang="en-US" dirty="0"/>
              <a:t>Residue-level prediction</a:t>
            </a:r>
          </a:p>
        </p:txBody>
      </p:sp>
      <p:sp>
        <p:nvSpPr>
          <p:cNvPr id="5" name="Text Placeholder 4">
            <a:extLst>
              <a:ext uri="{FF2B5EF4-FFF2-40B4-BE49-F238E27FC236}">
                <a16:creationId xmlns:a16="http://schemas.microsoft.com/office/drawing/2014/main" id="{EBBF0C02-BB79-D642-73E5-10382BF190A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85329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240F6-B361-916A-AC14-FEB7E72EA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F8E6BF-0696-E6C4-C10D-A13307D0C706}"/>
              </a:ext>
            </a:extLst>
          </p:cNvPr>
          <p:cNvSpPr>
            <a:spLocks noGrp="1"/>
          </p:cNvSpPr>
          <p:nvPr>
            <p:ph type="title"/>
          </p:nvPr>
        </p:nvSpPr>
        <p:spPr/>
        <p:txBody>
          <a:bodyPr/>
          <a:lstStyle/>
          <a:p>
            <a:r>
              <a:rPr lang="en-US" dirty="0"/>
              <a:t>Protein Language Models</a:t>
            </a:r>
            <a:endParaRPr lang="cs-CZ"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C62327F-1F47-F776-3143-229C9E7E4E33}"/>
                  </a:ext>
                </a:extLst>
              </p:cNvPr>
              <p:cNvSpPr>
                <a:spLocks noGrp="1"/>
              </p:cNvSpPr>
              <p:nvPr>
                <p:ph idx="1"/>
              </p:nvPr>
            </p:nvSpPr>
            <p:spPr>
              <a:xfrm>
                <a:off x="838200" y="2367064"/>
                <a:ext cx="4358833" cy="3798324"/>
              </a:xfrm>
            </p:spPr>
            <p:txBody>
              <a:bodyPr/>
              <a:lstStyle/>
              <a:p>
                <a:endParaRPr lang="en-US" dirty="0"/>
              </a:p>
              <a:p>
                <a:endParaRPr lang="en-US" dirty="0"/>
              </a:p>
              <a:p>
                <a:pPr marL="0" indent="0">
                  <a:buNone/>
                </a:pPr>
                <a:r>
                  <a:rPr lang="en-US" dirty="0"/>
                  <a:t>   </a:t>
                </a:r>
                <a:r>
                  <a:rPr lang="cs-CZ" dirty="0"/>
                  <a:t>token </a:t>
                </a:r>
                <a:r>
                  <a:rPr lang="en-US" dirty="0"/>
                  <a:t>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AA</a:t>
                </a:r>
              </a:p>
              <a:p>
                <a:pPr marL="0" indent="0">
                  <a:buNone/>
                </a:pPr>
                <a:r>
                  <a:rPr lang="en-US"/>
                  <a:t>   text	 </a:t>
                </a:r>
                <a:r>
                  <a:rPr lang="en-US" dirty="0"/>
                  <a:t>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protein</a:t>
                </a:r>
              </a:p>
              <a:p>
                <a:pPr marL="0" indent="0">
                  <a:buNone/>
                </a:pPr>
                <a:endParaRPr lang="en-US" dirty="0"/>
              </a:p>
              <a:p>
                <a:pPr marL="0" indent="0">
                  <a:buNone/>
                </a:pPr>
                <a:endParaRPr lang="en-US" dirty="0"/>
              </a:p>
              <a:p>
                <a:pPr marL="0" indent="0">
                  <a:buNone/>
                </a:pPr>
                <a:endParaRPr lang="cs-CZ" dirty="0"/>
              </a:p>
            </p:txBody>
          </p:sp>
        </mc:Choice>
        <mc:Fallback xmlns="">
          <p:sp>
            <p:nvSpPr>
              <p:cNvPr id="3" name="Content Placeholder 2">
                <a:extLst>
                  <a:ext uri="{FF2B5EF4-FFF2-40B4-BE49-F238E27FC236}">
                    <a16:creationId xmlns:a16="http://schemas.microsoft.com/office/drawing/2014/main" id="{3C62327F-1F47-F776-3143-229C9E7E4E33}"/>
                  </a:ext>
                </a:extLst>
              </p:cNvPr>
              <p:cNvSpPr>
                <a:spLocks noGrp="1" noRot="1" noChangeAspect="1" noMove="1" noResize="1" noEditPoints="1" noAdjustHandles="1" noChangeArrowheads="1" noChangeShapeType="1" noTextEdit="1"/>
              </p:cNvSpPr>
              <p:nvPr>
                <p:ph idx="1"/>
              </p:nvPr>
            </p:nvSpPr>
            <p:spPr>
              <a:xfrm>
                <a:off x="838200" y="2367064"/>
                <a:ext cx="4358833" cy="3798324"/>
              </a:xfrm>
              <a:blipFill>
                <a:blip r:embed="rId3"/>
                <a:stretch>
                  <a:fillRect/>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FE30281C-D279-3FF0-C144-D70AD075C4CF}"/>
              </a:ext>
            </a:extLst>
          </p:cNvPr>
          <p:cNvPicPr>
            <a:picLocks noChangeAspect="1"/>
          </p:cNvPicPr>
          <p:nvPr/>
        </p:nvPicPr>
        <p:blipFill>
          <a:blip r:embed="rId4"/>
          <a:stretch>
            <a:fillRect/>
          </a:stretch>
        </p:blipFill>
        <p:spPr>
          <a:xfrm>
            <a:off x="5758835" y="1826324"/>
            <a:ext cx="6004702" cy="3862115"/>
          </a:xfrm>
          <a:prstGeom prst="rect">
            <a:avLst/>
          </a:prstGeom>
        </p:spPr>
      </p:pic>
    </p:spTree>
    <p:extLst>
      <p:ext uri="{BB962C8B-B14F-4D97-AF65-F5344CB8AC3E}">
        <p14:creationId xmlns:p14="http://schemas.microsoft.com/office/powerpoint/2010/main" val="52119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EC99E17-188E-0CA0-D05C-CE0A99ACEB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15EF3-65F3-4C23-E9DA-AE21D5367B79}"/>
              </a:ext>
            </a:extLst>
          </p:cNvPr>
          <p:cNvSpPr>
            <a:spLocks noGrp="1"/>
          </p:cNvSpPr>
          <p:nvPr>
            <p:ph type="title"/>
          </p:nvPr>
        </p:nvSpPr>
        <p:spPr/>
        <p:txBody>
          <a:bodyPr/>
          <a:lstStyle/>
          <a:p>
            <a:r>
              <a:rPr lang="en-US" dirty="0"/>
              <a:t>Transfer learning with PLMs</a:t>
            </a:r>
            <a:endParaRPr lang="cs-CZ" dirty="0"/>
          </a:p>
        </p:txBody>
      </p:sp>
      <p:pic>
        <p:nvPicPr>
          <p:cNvPr id="6" name="Content Placeholder 5">
            <a:extLst>
              <a:ext uri="{FF2B5EF4-FFF2-40B4-BE49-F238E27FC236}">
                <a16:creationId xmlns:a16="http://schemas.microsoft.com/office/drawing/2014/main" id="{ABE9EE45-D1C4-D7D0-D37C-95CDEBB78C85}"/>
              </a:ext>
            </a:extLst>
          </p:cNvPr>
          <p:cNvPicPr>
            <a:picLocks noGrp="1" noChangeAspect="1"/>
          </p:cNvPicPr>
          <p:nvPr>
            <p:ph idx="1"/>
          </p:nvPr>
        </p:nvPicPr>
        <p:blipFill>
          <a:blip r:embed="rId3"/>
          <a:stretch>
            <a:fillRect/>
          </a:stretch>
        </p:blipFill>
        <p:spPr>
          <a:xfrm>
            <a:off x="1523703" y="1448298"/>
            <a:ext cx="7452132" cy="4928024"/>
          </a:xfrm>
        </p:spPr>
      </p:pic>
      <p:sp>
        <p:nvSpPr>
          <p:cNvPr id="9" name="Rectangle 8">
            <a:extLst>
              <a:ext uri="{FF2B5EF4-FFF2-40B4-BE49-F238E27FC236}">
                <a16:creationId xmlns:a16="http://schemas.microsoft.com/office/drawing/2014/main" id="{F6DC57E7-1FD5-8C42-5827-A08A87A9AF17}"/>
              </a:ext>
            </a:extLst>
          </p:cNvPr>
          <p:cNvSpPr/>
          <p:nvPr/>
        </p:nvSpPr>
        <p:spPr>
          <a:xfrm>
            <a:off x="1765738" y="1448297"/>
            <a:ext cx="4992414" cy="1505468"/>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cs-CZ"/>
          </a:p>
        </p:txBody>
      </p:sp>
      <p:sp>
        <p:nvSpPr>
          <p:cNvPr id="10" name="Rectangle 9">
            <a:extLst>
              <a:ext uri="{FF2B5EF4-FFF2-40B4-BE49-F238E27FC236}">
                <a16:creationId xmlns:a16="http://schemas.microsoft.com/office/drawing/2014/main" id="{E27C6F87-892C-9F7E-30D1-AAF1437B4C47}"/>
              </a:ext>
            </a:extLst>
          </p:cNvPr>
          <p:cNvSpPr/>
          <p:nvPr/>
        </p:nvSpPr>
        <p:spPr>
          <a:xfrm>
            <a:off x="6427608" y="3100623"/>
            <a:ext cx="2847831" cy="3465896"/>
          </a:xfrm>
          <a:prstGeom prst="rect">
            <a:avLst/>
          </a:prstGeom>
          <a:noFill/>
          <a:ln w="190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cs-CZ"/>
          </a:p>
        </p:txBody>
      </p:sp>
      <p:sp>
        <p:nvSpPr>
          <p:cNvPr id="11" name="TextBox 10">
            <a:extLst>
              <a:ext uri="{FF2B5EF4-FFF2-40B4-BE49-F238E27FC236}">
                <a16:creationId xmlns:a16="http://schemas.microsoft.com/office/drawing/2014/main" id="{CC89CC1B-E3F4-6610-80F6-6701B513BBE4}"/>
              </a:ext>
            </a:extLst>
          </p:cNvPr>
          <p:cNvSpPr txBox="1"/>
          <p:nvPr/>
        </p:nvSpPr>
        <p:spPr>
          <a:xfrm>
            <a:off x="3910321" y="1401837"/>
            <a:ext cx="2847831" cy="369332"/>
          </a:xfrm>
          <a:prstGeom prst="rect">
            <a:avLst/>
          </a:prstGeom>
          <a:noFill/>
        </p:spPr>
        <p:txBody>
          <a:bodyPr wrap="square" rtlCol="0">
            <a:spAutoFit/>
          </a:bodyPr>
          <a:lstStyle/>
          <a:p>
            <a:r>
              <a:rPr lang="en-US" dirty="0">
                <a:solidFill>
                  <a:srgbClr val="ED7D31"/>
                </a:solidFill>
              </a:rPr>
              <a:t>residue-level classification</a:t>
            </a:r>
            <a:endParaRPr lang="cs-CZ" dirty="0">
              <a:solidFill>
                <a:srgbClr val="ED7D31"/>
              </a:solidFill>
            </a:endParaRPr>
          </a:p>
        </p:txBody>
      </p:sp>
      <p:sp>
        <p:nvSpPr>
          <p:cNvPr id="12" name="TextBox 11">
            <a:extLst>
              <a:ext uri="{FF2B5EF4-FFF2-40B4-BE49-F238E27FC236}">
                <a16:creationId xmlns:a16="http://schemas.microsoft.com/office/drawing/2014/main" id="{822E7F07-80D2-0F8D-8FB4-145ABA1CB5A1}"/>
              </a:ext>
            </a:extLst>
          </p:cNvPr>
          <p:cNvSpPr txBox="1"/>
          <p:nvPr/>
        </p:nvSpPr>
        <p:spPr>
          <a:xfrm>
            <a:off x="6462426" y="6243224"/>
            <a:ext cx="2813014" cy="369332"/>
          </a:xfrm>
          <a:prstGeom prst="rect">
            <a:avLst/>
          </a:prstGeom>
          <a:noFill/>
        </p:spPr>
        <p:txBody>
          <a:bodyPr wrap="square" rtlCol="0">
            <a:spAutoFit/>
          </a:bodyPr>
          <a:lstStyle/>
          <a:p>
            <a:r>
              <a:rPr lang="en-US" dirty="0">
                <a:solidFill>
                  <a:srgbClr val="5B9BD5"/>
                </a:solidFill>
              </a:rPr>
              <a:t>protein-level classification</a:t>
            </a:r>
            <a:endParaRPr lang="cs-CZ" dirty="0">
              <a:solidFill>
                <a:srgbClr val="5B9BD5"/>
              </a:solidFill>
            </a:endParaRPr>
          </a:p>
        </p:txBody>
      </p:sp>
      <p:sp>
        <p:nvSpPr>
          <p:cNvPr id="16" name="TextBox 15">
            <a:extLst>
              <a:ext uri="{FF2B5EF4-FFF2-40B4-BE49-F238E27FC236}">
                <a16:creationId xmlns:a16="http://schemas.microsoft.com/office/drawing/2014/main" id="{A238957C-BD0D-9A8F-2864-E44887C8708F}"/>
              </a:ext>
            </a:extLst>
          </p:cNvPr>
          <p:cNvSpPr txBox="1"/>
          <p:nvPr/>
        </p:nvSpPr>
        <p:spPr>
          <a:xfrm>
            <a:off x="1575758" y="6643241"/>
            <a:ext cx="9255543" cy="338554"/>
          </a:xfrm>
          <a:prstGeom prst="rect">
            <a:avLst/>
          </a:prstGeom>
          <a:noFill/>
        </p:spPr>
        <p:txBody>
          <a:bodyPr wrap="square">
            <a:spAutoFit/>
          </a:bodyPr>
          <a:lstStyle/>
          <a:p>
            <a:r>
              <a:rPr lang="en-US" sz="800" dirty="0"/>
              <a:t>adapted from: Elnaggar, Ahmed, et al. "</a:t>
            </a:r>
            <a:r>
              <a:rPr lang="en-US" sz="800" dirty="0" err="1"/>
              <a:t>Prottrans</a:t>
            </a:r>
            <a:r>
              <a:rPr lang="en-US" sz="800" dirty="0"/>
              <a:t>: Toward understanding the language of life through self-supervised learning." IEEE transactions on pattern analysis and machine intelligence 44.10 (2021): 7112-7127.</a:t>
            </a:r>
            <a:endParaRPr lang="cs-CZ" sz="800" dirty="0"/>
          </a:p>
          <a:p>
            <a:endParaRPr lang="cs-CZ" sz="800" dirty="0"/>
          </a:p>
        </p:txBody>
      </p:sp>
    </p:spTree>
    <p:extLst>
      <p:ext uri="{BB962C8B-B14F-4D97-AF65-F5344CB8AC3E}">
        <p14:creationId xmlns:p14="http://schemas.microsoft.com/office/powerpoint/2010/main" val="2965922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3DC1-E044-1539-365D-DB26026942FE}"/>
              </a:ext>
            </a:extLst>
          </p:cNvPr>
          <p:cNvSpPr>
            <a:spLocks noGrp="1"/>
          </p:cNvSpPr>
          <p:nvPr>
            <p:ph type="title"/>
          </p:nvPr>
        </p:nvSpPr>
        <p:spPr/>
        <p:txBody>
          <a:bodyPr/>
          <a:lstStyle/>
          <a:p>
            <a:r>
              <a:rPr lang="en-US" dirty="0"/>
              <a:t>PLM-based binding </a:t>
            </a:r>
            <a:r>
              <a:rPr lang="en-US" b="1" dirty="0">
                <a:solidFill>
                  <a:srgbClr val="FF0000"/>
                </a:solidFill>
              </a:rPr>
              <a:t>residue</a:t>
            </a:r>
            <a:r>
              <a:rPr lang="en-US" dirty="0"/>
              <a:t> prediction</a:t>
            </a:r>
          </a:p>
        </p:txBody>
      </p:sp>
      <p:pic>
        <p:nvPicPr>
          <p:cNvPr id="7" name="Google Shape;178;p30">
            <a:extLst>
              <a:ext uri="{FF2B5EF4-FFF2-40B4-BE49-F238E27FC236}">
                <a16:creationId xmlns:a16="http://schemas.microsoft.com/office/drawing/2014/main" id="{B7927A07-DD88-A86B-0641-FC1D1C105859}"/>
              </a:ext>
            </a:extLst>
          </p:cNvPr>
          <p:cNvPicPr preferRelativeResize="0"/>
          <p:nvPr/>
        </p:nvPicPr>
        <p:blipFill>
          <a:blip r:embed="rId2">
            <a:alphaModFix/>
          </a:blip>
          <a:stretch>
            <a:fillRect/>
          </a:stretch>
        </p:blipFill>
        <p:spPr>
          <a:xfrm>
            <a:off x="230829" y="2337422"/>
            <a:ext cx="10460322" cy="3062137"/>
          </a:xfrm>
          <a:prstGeom prst="rect">
            <a:avLst/>
          </a:prstGeom>
          <a:noFill/>
          <a:ln>
            <a:noFill/>
          </a:ln>
        </p:spPr>
      </p:pic>
      <p:sp>
        <p:nvSpPr>
          <p:cNvPr id="8" name="Rectangle 7">
            <a:extLst>
              <a:ext uri="{FF2B5EF4-FFF2-40B4-BE49-F238E27FC236}">
                <a16:creationId xmlns:a16="http://schemas.microsoft.com/office/drawing/2014/main" id="{89B84EBC-F964-5AF8-F4BD-623E1BE536A8}"/>
              </a:ext>
            </a:extLst>
          </p:cNvPr>
          <p:cNvSpPr/>
          <p:nvPr/>
        </p:nvSpPr>
        <p:spPr>
          <a:xfrm>
            <a:off x="-45977" y="2983295"/>
            <a:ext cx="1864559" cy="15325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079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2C27A-6078-CE3A-C24F-9A9ACC9813D6}"/>
              </a:ext>
            </a:extLst>
          </p:cNvPr>
          <p:cNvSpPr>
            <a:spLocks noGrp="1"/>
          </p:cNvSpPr>
          <p:nvPr>
            <p:ph type="title"/>
          </p:nvPr>
        </p:nvSpPr>
        <p:spPr/>
        <p:txBody>
          <a:bodyPr/>
          <a:lstStyle/>
          <a:p>
            <a:r>
              <a:rPr lang="en-US" dirty="0"/>
              <a:t>Benchmarking datasets</a:t>
            </a:r>
          </a:p>
        </p:txBody>
      </p:sp>
      <p:sp>
        <p:nvSpPr>
          <p:cNvPr id="4" name="Text Placeholder 3">
            <a:extLst>
              <a:ext uri="{FF2B5EF4-FFF2-40B4-BE49-F238E27FC236}">
                <a16:creationId xmlns:a16="http://schemas.microsoft.com/office/drawing/2014/main" id="{6F26EFF1-4E1E-CDF7-F62E-0198C895EB67}"/>
              </a:ext>
            </a:extLst>
          </p:cNvPr>
          <p:cNvSpPr>
            <a:spLocks noGrp="1"/>
          </p:cNvSpPr>
          <p:nvPr>
            <p:ph type="body" idx="1"/>
          </p:nvPr>
        </p:nvSpPr>
        <p:spPr>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nchorCtr="1"/>
          <a:lstStyle/>
          <a:p>
            <a:r>
              <a:rPr lang="en-US" dirty="0"/>
              <a:t>LIGYSIS</a:t>
            </a:r>
          </a:p>
        </p:txBody>
      </p:sp>
      <p:sp>
        <p:nvSpPr>
          <p:cNvPr id="5" name="Content Placeholder 4">
            <a:extLst>
              <a:ext uri="{FF2B5EF4-FFF2-40B4-BE49-F238E27FC236}">
                <a16:creationId xmlns:a16="http://schemas.microsoft.com/office/drawing/2014/main" id="{1AC3E038-D077-837E-BCCF-8DB5E3AEE80F}"/>
              </a:ext>
            </a:extLst>
          </p:cNvPr>
          <p:cNvSpPr>
            <a:spLocks noGrp="1"/>
          </p:cNvSpPr>
          <p:nvPr>
            <p:ph sz="half" idx="2"/>
          </p:nvPr>
        </p:nvSpPr>
        <p:spPr/>
        <p:txBody>
          <a:bodyPr anchor="ctr">
            <a:normAutofit fontScale="70000" lnSpcReduction="20000"/>
          </a:bodyPr>
          <a:lstStyle/>
          <a:p>
            <a:pPr>
              <a:lnSpc>
                <a:spcPct val="120000"/>
              </a:lnSpc>
            </a:pPr>
            <a:r>
              <a:rPr lang="en-US" dirty="0"/>
              <a:t>Reference set of protein–ligand binding sites </a:t>
            </a:r>
          </a:p>
          <a:p>
            <a:pPr>
              <a:lnSpc>
                <a:spcPct val="120000"/>
              </a:lnSpc>
            </a:pPr>
            <a:r>
              <a:rPr lang="en-US" dirty="0"/>
              <a:t>Biologically relevant ligands only (</a:t>
            </a:r>
            <a:r>
              <a:rPr lang="en-US" dirty="0" err="1"/>
              <a:t>BioLiP</a:t>
            </a:r>
            <a:r>
              <a:rPr lang="en-US" dirty="0"/>
              <a:t>)</a:t>
            </a:r>
          </a:p>
          <a:p>
            <a:pPr>
              <a:lnSpc>
                <a:spcPct val="120000"/>
              </a:lnSpc>
            </a:pPr>
            <a:r>
              <a:rPr lang="en-US" dirty="0"/>
              <a:t>Biological assemblies, not asymmetric units</a:t>
            </a:r>
          </a:p>
          <a:p>
            <a:pPr>
              <a:lnSpc>
                <a:spcPct val="120000"/>
              </a:lnSpc>
            </a:pPr>
            <a:r>
              <a:rPr lang="en-US" b="1" dirty="0"/>
              <a:t>Interactions aggregated across all structures of a protein</a:t>
            </a:r>
          </a:p>
          <a:p>
            <a:pPr>
              <a:lnSpc>
                <a:spcPct val="120000"/>
              </a:lnSpc>
            </a:pPr>
            <a:r>
              <a:rPr lang="en-US" b="1" dirty="0"/>
              <a:t>Redundant interfaces removed</a:t>
            </a:r>
          </a:p>
          <a:p>
            <a:pPr>
              <a:lnSpc>
                <a:spcPct val="120000"/>
              </a:lnSpc>
            </a:pPr>
            <a:r>
              <a:rPr lang="en-US" dirty="0"/>
              <a:t>~30,000 proteins; human subset: 2,775 chains, 6,882 sites</a:t>
            </a:r>
          </a:p>
        </p:txBody>
      </p:sp>
      <p:sp>
        <p:nvSpPr>
          <p:cNvPr id="6" name="Text Placeholder 5">
            <a:extLst>
              <a:ext uri="{FF2B5EF4-FFF2-40B4-BE49-F238E27FC236}">
                <a16:creationId xmlns:a16="http://schemas.microsoft.com/office/drawing/2014/main" id="{345F2530-4FFF-6A03-98A3-8AB44B6B70B1}"/>
              </a:ext>
            </a:extLst>
          </p:cNvPr>
          <p:cNvSpPr>
            <a:spLocks noGrp="1"/>
          </p:cNvSpPr>
          <p:nvPr>
            <p:ph type="body" sz="quarter" idx="3"/>
          </p:nvPr>
        </p:nvSpPr>
        <p:spPr>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nchorCtr="1"/>
          <a:lstStyle/>
          <a:p>
            <a:r>
              <a:rPr lang="en-US" dirty="0"/>
              <a:t>CRYPTOBENCH</a:t>
            </a:r>
          </a:p>
        </p:txBody>
      </p:sp>
      <p:sp>
        <p:nvSpPr>
          <p:cNvPr id="7" name="Content Placeholder 6">
            <a:extLst>
              <a:ext uri="{FF2B5EF4-FFF2-40B4-BE49-F238E27FC236}">
                <a16:creationId xmlns:a16="http://schemas.microsoft.com/office/drawing/2014/main" id="{72064894-CD47-7422-59F1-B3F4DB05887B}"/>
              </a:ext>
            </a:extLst>
          </p:cNvPr>
          <p:cNvSpPr>
            <a:spLocks noGrp="1"/>
          </p:cNvSpPr>
          <p:nvPr>
            <p:ph sz="quarter" idx="4"/>
          </p:nvPr>
        </p:nvSpPr>
        <p:spPr/>
        <p:txBody>
          <a:bodyPr anchor="ctr">
            <a:normAutofit fontScale="70000" lnSpcReduction="20000"/>
          </a:bodyPr>
          <a:lstStyle/>
          <a:p>
            <a:pPr>
              <a:lnSpc>
                <a:spcPct val="120000"/>
              </a:lnSpc>
            </a:pPr>
            <a:r>
              <a:rPr lang="en-US" dirty="0"/>
              <a:t>Benchmark dataset of </a:t>
            </a:r>
            <a:r>
              <a:rPr lang="en-US" b="1" dirty="0"/>
              <a:t>cryptic binding sites</a:t>
            </a:r>
          </a:p>
          <a:p>
            <a:pPr>
              <a:lnSpc>
                <a:spcPct val="120000"/>
              </a:lnSpc>
            </a:pPr>
            <a:r>
              <a:rPr lang="en-US" b="1" dirty="0"/>
              <a:t>Apo </a:t>
            </a:r>
            <a:r>
              <a:rPr lang="en-US" dirty="0"/>
              <a:t>(ligand-free)</a:t>
            </a:r>
            <a:r>
              <a:rPr lang="en-US" b="1" dirty="0"/>
              <a:t>–</a:t>
            </a:r>
            <a:r>
              <a:rPr lang="en-US" b="1" dirty="0" err="1"/>
              <a:t>holo</a:t>
            </a:r>
            <a:r>
              <a:rPr lang="en-US" b="1" dirty="0"/>
              <a:t> </a:t>
            </a:r>
            <a:r>
              <a:rPr lang="en-US" dirty="0"/>
              <a:t>(ligand-bound)</a:t>
            </a:r>
            <a:r>
              <a:rPr lang="en-US" b="1" dirty="0"/>
              <a:t> pairs</a:t>
            </a:r>
          </a:p>
          <a:p>
            <a:pPr>
              <a:lnSpc>
                <a:spcPct val="120000"/>
              </a:lnSpc>
            </a:pPr>
            <a:r>
              <a:rPr lang="en-US" dirty="0"/>
              <a:t>Predefined train/test and 4-fold splits, clustered to avoid leakage</a:t>
            </a:r>
          </a:p>
          <a:p>
            <a:pPr>
              <a:lnSpc>
                <a:spcPct val="120000"/>
              </a:lnSpc>
            </a:pPr>
            <a:r>
              <a:rPr lang="en-US" dirty="0"/>
              <a:t>1107 apo structures, 1361 cryptic pockets</a:t>
            </a:r>
          </a:p>
          <a:p>
            <a:pPr>
              <a:lnSpc>
                <a:spcPct val="120000"/>
              </a:lnSpc>
            </a:pPr>
            <a:endParaRPr lang="en-US" dirty="0"/>
          </a:p>
          <a:p>
            <a:endParaRPr lang="en-US" dirty="0"/>
          </a:p>
        </p:txBody>
      </p:sp>
    </p:spTree>
    <p:extLst>
      <p:ext uri="{BB962C8B-B14F-4D97-AF65-F5344CB8AC3E}">
        <p14:creationId xmlns:p14="http://schemas.microsoft.com/office/powerpoint/2010/main" val="201419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4874653-B8B7-CAEF-B845-0B387D4D22AC}"/>
              </a:ext>
            </a:extLst>
          </p:cNvPr>
          <p:cNvGrpSpPr/>
          <p:nvPr/>
        </p:nvGrpSpPr>
        <p:grpSpPr>
          <a:xfrm>
            <a:off x="259227" y="1679642"/>
            <a:ext cx="11673545" cy="3709481"/>
            <a:chOff x="259227" y="1355387"/>
            <a:chExt cx="11673545" cy="3709481"/>
          </a:xfrm>
        </p:grpSpPr>
        <p:sp>
          <p:nvSpPr>
            <p:cNvPr id="2" name="Rectangle: Rounded Corners 1">
              <a:extLst>
                <a:ext uri="{FF2B5EF4-FFF2-40B4-BE49-F238E27FC236}">
                  <a16:creationId xmlns:a16="http://schemas.microsoft.com/office/drawing/2014/main" id="{7DEFD7E7-38A0-A7B2-51D8-A8DF950D608F}"/>
                </a:ext>
              </a:extLst>
            </p:cNvPr>
            <p:cNvSpPr/>
            <p:nvPr/>
          </p:nvSpPr>
          <p:spPr>
            <a:xfrm>
              <a:off x="362987" y="3451221"/>
              <a:ext cx="11504933" cy="1613647"/>
            </a:xfrm>
            <a:prstGeom prst="roundRect">
              <a:avLst>
                <a:gd name="adj" fmla="val 5402"/>
              </a:avLst>
            </a:prstGeom>
            <a:solidFill>
              <a:schemeClr val="accent1">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A3DDD06-F516-BF7A-996C-170EA56936F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59227" y="1355387"/>
              <a:ext cx="11673545" cy="3579887"/>
            </a:xfrm>
            <a:prstGeom prst="rect">
              <a:avLst/>
            </a:prstGeom>
          </p:spPr>
        </p:pic>
      </p:grpSp>
    </p:spTree>
    <p:extLst>
      <p:ext uri="{BB962C8B-B14F-4D97-AF65-F5344CB8AC3E}">
        <p14:creationId xmlns:p14="http://schemas.microsoft.com/office/powerpoint/2010/main" val="701248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00817-D218-2798-9550-293F0AC360D4}"/>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AF0B563B-DD76-E4DA-12D7-4D51EAFF2006}"/>
              </a:ext>
            </a:extLst>
          </p:cNvPr>
          <p:cNvSpPr/>
          <p:nvPr/>
        </p:nvSpPr>
        <p:spPr>
          <a:xfrm>
            <a:off x="1316477" y="2730230"/>
            <a:ext cx="9915727" cy="2872902"/>
          </a:xfrm>
          <a:prstGeom prst="roundRect">
            <a:avLst/>
          </a:prstGeom>
          <a:solidFill>
            <a:schemeClr val="accent3">
              <a:alpha val="17000"/>
            </a:schemeClr>
          </a:solidFill>
          <a:ln>
            <a:noFill/>
          </a:ln>
        </p:spPr>
        <p:style>
          <a:lnRef idx="0">
            <a:scrgbClr r="0" g="0" b="0"/>
          </a:lnRef>
          <a:fillRef idx="0">
            <a:scrgbClr r="0" g="0" b="0"/>
          </a:fillRef>
          <a:effectRef idx="0">
            <a:scrgbClr r="0" g="0" b="0"/>
          </a:effectRef>
          <a:fontRef idx="minor">
            <a:schemeClr val="lt1"/>
          </a:fontRef>
        </p:style>
        <p:txBody>
          <a:bodyPr rtlCol="0" anchor="b" anchorCtr="0"/>
          <a:lstStyle/>
          <a:p>
            <a:pPr algn="ctr"/>
            <a:r>
              <a:rPr lang="en-US" sz="4800" b="1" dirty="0">
                <a:solidFill>
                  <a:schemeClr val="tx1">
                    <a:alpha val="63000"/>
                  </a:schemeClr>
                </a:solidFill>
              </a:rPr>
              <a:t>Seq2Pocket</a:t>
            </a:r>
          </a:p>
        </p:txBody>
      </p:sp>
      <p:sp>
        <p:nvSpPr>
          <p:cNvPr id="2" name="Title 1">
            <a:extLst>
              <a:ext uri="{FF2B5EF4-FFF2-40B4-BE49-F238E27FC236}">
                <a16:creationId xmlns:a16="http://schemas.microsoft.com/office/drawing/2014/main" id="{296CC1EE-F6CD-F74E-6EF1-EE5B6580B6C7}"/>
              </a:ext>
            </a:extLst>
          </p:cNvPr>
          <p:cNvSpPr>
            <a:spLocks noGrp="1"/>
          </p:cNvSpPr>
          <p:nvPr>
            <p:ph type="title"/>
          </p:nvPr>
        </p:nvSpPr>
        <p:spPr/>
        <p:txBody>
          <a:bodyPr/>
          <a:lstStyle/>
          <a:p>
            <a:r>
              <a:rPr lang="en-US" dirty="0"/>
              <a:t>PLM-based binding </a:t>
            </a:r>
            <a:r>
              <a:rPr lang="en-US" b="1" dirty="0">
                <a:solidFill>
                  <a:srgbClr val="FF0000"/>
                </a:solidFill>
              </a:rPr>
              <a:t>pocket</a:t>
            </a:r>
            <a:r>
              <a:rPr lang="en-US" dirty="0"/>
              <a:t> prediction</a:t>
            </a:r>
          </a:p>
        </p:txBody>
      </p:sp>
      <p:graphicFrame>
        <p:nvGraphicFramePr>
          <p:cNvPr id="3" name="Diagram 2">
            <a:extLst>
              <a:ext uri="{FF2B5EF4-FFF2-40B4-BE49-F238E27FC236}">
                <a16:creationId xmlns:a16="http://schemas.microsoft.com/office/drawing/2014/main" id="{F3A9C31A-0DF6-DCA2-E9D0-E5AE723D6C54}"/>
              </a:ext>
            </a:extLst>
          </p:cNvPr>
          <p:cNvGraphicFramePr/>
          <p:nvPr>
            <p:extLst>
              <p:ext uri="{D42A27DB-BD31-4B8C-83A1-F6EECF244321}">
                <p14:modId xmlns:p14="http://schemas.microsoft.com/office/powerpoint/2010/main" val="2946352944"/>
              </p:ext>
            </p:extLst>
          </p:nvPr>
        </p:nvGraphicFramePr>
        <p:xfrm>
          <a:off x="1726633" y="1558057"/>
          <a:ext cx="8990748" cy="3846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B53DDD4D-C250-22D8-5704-7AE6090C02C7}"/>
              </a:ext>
            </a:extLst>
          </p:cNvPr>
          <p:cNvSpPr txBox="1"/>
          <p:nvPr/>
        </p:nvSpPr>
        <p:spPr>
          <a:xfrm>
            <a:off x="0" y="6643396"/>
            <a:ext cx="12192000" cy="214604"/>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800" dirty="0" err="1"/>
              <a:t>Škrhák</a:t>
            </a:r>
            <a:r>
              <a:rPr lang="en-US" sz="800" dirty="0"/>
              <a:t>, V., Polák, L., Novotný, M., &amp; Hoksza, D. (2026). Seq2Pocket: Augmenting protein language models for spatially consistent binding site prediction. bioRxiv, 2026-01.</a:t>
            </a:r>
            <a:endParaRPr lang="cs-CZ" sz="800" dirty="0"/>
          </a:p>
        </p:txBody>
      </p:sp>
    </p:spTree>
    <p:extLst>
      <p:ext uri="{BB962C8B-B14F-4D97-AF65-F5344CB8AC3E}">
        <p14:creationId xmlns:p14="http://schemas.microsoft.com/office/powerpoint/2010/main" val="3417272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5B09E-1F1B-F192-583D-E7CFADBA996D}"/>
              </a:ext>
            </a:extLst>
          </p:cNvPr>
          <p:cNvSpPr>
            <a:spLocks noGrp="1"/>
          </p:cNvSpPr>
          <p:nvPr>
            <p:ph type="title"/>
          </p:nvPr>
        </p:nvSpPr>
        <p:spPr/>
        <p:txBody>
          <a:bodyPr/>
          <a:lstStyle/>
          <a:p>
            <a:r>
              <a:rPr lang="en-US" dirty="0"/>
              <a:t>Smoothing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7BB9DF6-48C2-321E-DD19-C39D002AEAAF}"/>
                  </a:ext>
                </a:extLst>
              </p:cNvPr>
              <p:cNvSpPr>
                <a:spLocks noGrp="1"/>
              </p:cNvSpPr>
              <p:nvPr>
                <p:ph idx="1"/>
              </p:nvPr>
            </p:nvSpPr>
            <p:spPr>
              <a:xfrm>
                <a:off x="838200" y="1825625"/>
                <a:ext cx="6763069" cy="4351338"/>
              </a:xfrm>
            </p:spPr>
            <p:txBody>
              <a:bodyPr>
                <a:normAutofit fontScale="92500" lnSpcReduction="10000"/>
              </a:bodyPr>
              <a:lstStyle/>
              <a:p>
                <a:r>
                  <a:rPr lang="en-US" b="1" dirty="0"/>
                  <a:t>Reclassify</a:t>
                </a:r>
                <a:r>
                  <a:rPr lang="en-US" dirty="0"/>
                  <a:t> </a:t>
                </a:r>
                <a:r>
                  <a:rPr lang="en-US" b="1" dirty="0"/>
                  <a:t>negative</a:t>
                </a:r>
                <a:r>
                  <a:rPr lang="en-US" dirty="0"/>
                  <a:t> residues within 15 </a:t>
                </a:r>
                <a14:m>
                  <m:oMath xmlns:m="http://schemas.openxmlformats.org/officeDocument/2006/math">
                    <m:r>
                      <m:rPr>
                        <m:sty m:val="p"/>
                      </m:rPr>
                      <a:rPr lang="en-US" i="1" smtClean="0">
                        <a:latin typeface="Cambria Math" panose="02040503050406030204" pitchFamily="18" charset="0"/>
                        <a:ea typeface="Cambria Math" panose="02040503050406030204" pitchFamily="18" charset="0"/>
                      </a:rPr>
                      <m:t>Å</m:t>
                    </m:r>
                  </m:oMath>
                </a14:m>
                <a:r>
                  <a:rPr lang="en-US" dirty="0"/>
                  <a:t> from any positively predicted residue</a:t>
                </a:r>
              </a:p>
              <a:p>
                <a:endParaRPr lang="en-US" dirty="0"/>
              </a:p>
              <a:p>
                <a:r>
                  <a:rPr lang="en-US" dirty="0"/>
                  <a:t>Three-layer feed-forward NN</a:t>
                </a:r>
              </a:p>
              <a:p>
                <a:pPr lvl="1"/>
                <a:r>
                  <a:rPr lang="en-US" dirty="0"/>
                  <a:t>Concatenation of candidate embedding and pocket context embedding (mean pooled embeddings of positive residues in 15 </a:t>
                </a:r>
                <a14:m>
                  <m:oMath xmlns:m="http://schemas.openxmlformats.org/officeDocument/2006/math">
                    <m:r>
                      <m:rPr>
                        <m:sty m:val="p"/>
                      </m:rPr>
                      <a:rPr lang="en-US" i="1">
                        <a:latin typeface="Cambria Math" panose="02040503050406030204" pitchFamily="18" charset="0"/>
                        <a:ea typeface="Cambria Math" panose="02040503050406030204" pitchFamily="18" charset="0"/>
                      </a:rPr>
                      <m:t>Å</m:t>
                    </m:r>
                  </m:oMath>
                </a14:m>
                <a:r>
                  <a:rPr lang="en-US" dirty="0"/>
                  <a:t>  neighborhood)</a:t>
                </a:r>
              </a:p>
              <a:p>
                <a:pPr lvl="1"/>
                <a:endParaRPr lang="en-US" dirty="0"/>
              </a:p>
              <a:p>
                <a:r>
                  <a:rPr lang="en-US" dirty="0"/>
                  <a:t>Training</a:t>
                </a:r>
              </a:p>
              <a:p>
                <a:pPr lvl="1"/>
                <a:r>
                  <a:rPr lang="en-US" dirty="0"/>
                  <a:t>Positives – known binding residues</a:t>
                </a:r>
              </a:p>
              <a:p>
                <a:pPr lvl="1"/>
                <a:r>
                  <a:rPr lang="en-US" dirty="0"/>
                  <a:t>Negatives – known non-binding residues within 10 </a:t>
                </a:r>
                <a14:m>
                  <m:oMath xmlns:m="http://schemas.openxmlformats.org/officeDocument/2006/math">
                    <m:r>
                      <m:rPr>
                        <m:sty m:val="p"/>
                      </m:rPr>
                      <a:rPr lang="en-US" i="1">
                        <a:latin typeface="Cambria Math" panose="02040503050406030204" pitchFamily="18" charset="0"/>
                        <a:ea typeface="Cambria Math" panose="02040503050406030204" pitchFamily="18" charset="0"/>
                      </a:rPr>
                      <m:t>Å</m:t>
                    </m:r>
                  </m:oMath>
                </a14:m>
                <a:r>
                  <a:rPr lang="en-US" dirty="0"/>
                  <a:t> from binding</a:t>
                </a:r>
              </a:p>
            </p:txBody>
          </p:sp>
        </mc:Choice>
        <mc:Fallback xmlns="">
          <p:sp>
            <p:nvSpPr>
              <p:cNvPr id="3" name="Content Placeholder 2">
                <a:extLst>
                  <a:ext uri="{FF2B5EF4-FFF2-40B4-BE49-F238E27FC236}">
                    <a16:creationId xmlns:a16="http://schemas.microsoft.com/office/drawing/2014/main" id="{67BB9DF6-48C2-321E-DD19-C39D002AEAAF}"/>
                  </a:ext>
                </a:extLst>
              </p:cNvPr>
              <p:cNvSpPr>
                <a:spLocks noGrp="1" noRot="1" noChangeAspect="1" noMove="1" noResize="1" noEditPoints="1" noAdjustHandles="1" noChangeArrowheads="1" noChangeShapeType="1" noTextEdit="1"/>
              </p:cNvSpPr>
              <p:nvPr>
                <p:ph idx="1"/>
              </p:nvPr>
            </p:nvSpPr>
            <p:spPr>
              <a:xfrm>
                <a:off x="838200" y="1825625"/>
                <a:ext cx="6763069" cy="4351338"/>
              </a:xfrm>
              <a:blipFill>
                <a:blip r:embed="rId3"/>
                <a:stretch>
                  <a:fillRect l="-1443" t="-2521" b="-28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1ACABFDF-A892-0F58-8600-45A35741829F}"/>
              </a:ext>
            </a:extLst>
          </p:cNvPr>
          <p:cNvPicPr>
            <a:picLocks noChangeAspect="1"/>
          </p:cNvPicPr>
          <p:nvPr/>
        </p:nvPicPr>
        <p:blipFill>
          <a:blip r:embed="rId4"/>
          <a:stretch>
            <a:fillRect/>
          </a:stretch>
        </p:blipFill>
        <p:spPr>
          <a:xfrm>
            <a:off x="8080396" y="1541196"/>
            <a:ext cx="1981139" cy="2085753"/>
          </a:xfrm>
          <a:prstGeom prst="rect">
            <a:avLst/>
          </a:prstGeom>
        </p:spPr>
      </p:pic>
      <p:pic>
        <p:nvPicPr>
          <p:cNvPr id="9" name="Picture 8">
            <a:extLst>
              <a:ext uri="{FF2B5EF4-FFF2-40B4-BE49-F238E27FC236}">
                <a16:creationId xmlns:a16="http://schemas.microsoft.com/office/drawing/2014/main" id="{92517B59-BC7C-75AF-732F-5C88C6251C60}"/>
              </a:ext>
            </a:extLst>
          </p:cNvPr>
          <p:cNvPicPr>
            <a:picLocks noChangeAspect="1"/>
          </p:cNvPicPr>
          <p:nvPr/>
        </p:nvPicPr>
        <p:blipFill>
          <a:blip r:embed="rId5"/>
          <a:stretch>
            <a:fillRect/>
          </a:stretch>
        </p:blipFill>
        <p:spPr>
          <a:xfrm>
            <a:off x="10283517" y="1574155"/>
            <a:ext cx="1850058" cy="1904289"/>
          </a:xfrm>
          <a:prstGeom prst="rect">
            <a:avLst/>
          </a:prstGeom>
        </p:spPr>
      </p:pic>
      <p:pic>
        <p:nvPicPr>
          <p:cNvPr id="13" name="Picture 12">
            <a:extLst>
              <a:ext uri="{FF2B5EF4-FFF2-40B4-BE49-F238E27FC236}">
                <a16:creationId xmlns:a16="http://schemas.microsoft.com/office/drawing/2014/main" id="{6B5172CE-3B02-D0EB-A54B-7FDE793F93A1}"/>
              </a:ext>
            </a:extLst>
          </p:cNvPr>
          <p:cNvPicPr>
            <a:picLocks noChangeAspect="1"/>
          </p:cNvPicPr>
          <p:nvPr/>
        </p:nvPicPr>
        <p:blipFill>
          <a:blip r:embed="rId6"/>
          <a:stretch>
            <a:fillRect/>
          </a:stretch>
        </p:blipFill>
        <p:spPr>
          <a:xfrm>
            <a:off x="8418610" y="4141226"/>
            <a:ext cx="1864907" cy="1841628"/>
          </a:xfrm>
          <a:prstGeom prst="rect">
            <a:avLst/>
          </a:prstGeom>
        </p:spPr>
      </p:pic>
      <p:pic>
        <p:nvPicPr>
          <p:cNvPr id="19" name="Picture 18">
            <a:extLst>
              <a:ext uri="{FF2B5EF4-FFF2-40B4-BE49-F238E27FC236}">
                <a16:creationId xmlns:a16="http://schemas.microsoft.com/office/drawing/2014/main" id="{38F3AFA8-1120-3CEE-C6A3-B4A15DF7CB6B}"/>
              </a:ext>
            </a:extLst>
          </p:cNvPr>
          <p:cNvPicPr>
            <a:picLocks noChangeAspect="1"/>
          </p:cNvPicPr>
          <p:nvPr/>
        </p:nvPicPr>
        <p:blipFill>
          <a:blip r:embed="rId7"/>
          <a:stretch>
            <a:fillRect/>
          </a:stretch>
        </p:blipFill>
        <p:spPr>
          <a:xfrm>
            <a:off x="10414514" y="4206022"/>
            <a:ext cx="1777486" cy="1712036"/>
          </a:xfrm>
          <a:prstGeom prst="rect">
            <a:avLst/>
          </a:prstGeom>
        </p:spPr>
      </p:pic>
      <p:sp>
        <p:nvSpPr>
          <p:cNvPr id="21" name="TextBox 20">
            <a:extLst>
              <a:ext uri="{FF2B5EF4-FFF2-40B4-BE49-F238E27FC236}">
                <a16:creationId xmlns:a16="http://schemas.microsoft.com/office/drawing/2014/main" id="{93A00839-0B52-7869-5E8F-79CAC7063EC9}"/>
              </a:ext>
            </a:extLst>
          </p:cNvPr>
          <p:cNvSpPr txBox="1"/>
          <p:nvPr/>
        </p:nvSpPr>
        <p:spPr>
          <a:xfrm>
            <a:off x="9725382" y="3655946"/>
            <a:ext cx="1116270" cy="307777"/>
          </a:xfrm>
          <a:prstGeom prst="rect">
            <a:avLst/>
          </a:prstGeom>
          <a:noFill/>
        </p:spPr>
        <p:txBody>
          <a:bodyPr wrap="square" rtlCol="0">
            <a:spAutoFit/>
          </a:bodyPr>
          <a:lstStyle/>
          <a:p>
            <a:r>
              <a:rPr lang="en-US" sz="1400" dirty="0"/>
              <a:t>PDB: 6ISU_A</a:t>
            </a:r>
          </a:p>
        </p:txBody>
      </p:sp>
      <p:sp>
        <p:nvSpPr>
          <p:cNvPr id="23" name="TextBox 22">
            <a:extLst>
              <a:ext uri="{FF2B5EF4-FFF2-40B4-BE49-F238E27FC236}">
                <a16:creationId xmlns:a16="http://schemas.microsoft.com/office/drawing/2014/main" id="{DDF9D224-D426-D9CB-12FB-F7ABDDF6C334}"/>
              </a:ext>
            </a:extLst>
          </p:cNvPr>
          <p:cNvSpPr txBox="1"/>
          <p:nvPr/>
        </p:nvSpPr>
        <p:spPr>
          <a:xfrm>
            <a:off x="9856379" y="6071264"/>
            <a:ext cx="1213480" cy="307777"/>
          </a:xfrm>
          <a:prstGeom prst="rect">
            <a:avLst/>
          </a:prstGeom>
          <a:noFill/>
        </p:spPr>
        <p:txBody>
          <a:bodyPr wrap="square" rtlCol="0">
            <a:spAutoFit/>
          </a:bodyPr>
          <a:lstStyle/>
          <a:p>
            <a:r>
              <a:rPr lang="en-US" sz="1400" dirty="0"/>
              <a:t>PDB: 5YQP_A</a:t>
            </a:r>
          </a:p>
        </p:txBody>
      </p:sp>
    </p:spTree>
    <p:extLst>
      <p:ext uri="{BB962C8B-B14F-4D97-AF65-F5344CB8AC3E}">
        <p14:creationId xmlns:p14="http://schemas.microsoft.com/office/powerpoint/2010/main" val="32753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6BEE-BB40-EC75-5E0C-A9E33DEE3889}"/>
              </a:ext>
            </a:extLst>
          </p:cNvPr>
          <p:cNvSpPr>
            <a:spLocks noGrp="1"/>
          </p:cNvSpPr>
          <p:nvPr>
            <p:ph type="title"/>
          </p:nvPr>
        </p:nvSpPr>
        <p:spPr/>
        <p:txBody>
          <a:bodyPr/>
          <a:lstStyle/>
          <a:p>
            <a:r>
              <a:rPr lang="en-US" dirty="0"/>
              <a:t>Clustering</a:t>
            </a:r>
          </a:p>
        </p:txBody>
      </p:sp>
      <p:sp>
        <p:nvSpPr>
          <p:cNvPr id="3" name="Content Placeholder 2">
            <a:extLst>
              <a:ext uri="{FF2B5EF4-FFF2-40B4-BE49-F238E27FC236}">
                <a16:creationId xmlns:a16="http://schemas.microsoft.com/office/drawing/2014/main" id="{FD0B6F1B-FF3F-6DAA-CDD3-91C72C319EF6}"/>
              </a:ext>
            </a:extLst>
          </p:cNvPr>
          <p:cNvSpPr>
            <a:spLocks noGrp="1"/>
          </p:cNvSpPr>
          <p:nvPr>
            <p:ph idx="1"/>
          </p:nvPr>
        </p:nvSpPr>
        <p:spPr>
          <a:xfrm>
            <a:off x="838200" y="1825625"/>
            <a:ext cx="5669876" cy="1668507"/>
          </a:xfrm>
        </p:spPr>
        <p:txBody>
          <a:bodyPr anchor="ctr"/>
          <a:lstStyle/>
          <a:p>
            <a:r>
              <a:rPr lang="en-US" b="1" dirty="0"/>
              <a:t>SAS points </a:t>
            </a:r>
            <a:r>
              <a:rPr lang="en-US" dirty="0"/>
              <a:t>for binding residue atoms</a:t>
            </a:r>
          </a:p>
          <a:p>
            <a:r>
              <a:rPr lang="en-US" b="1" dirty="0" err="1"/>
              <a:t>MeanShift</a:t>
            </a:r>
            <a:r>
              <a:rPr lang="en-US" dirty="0"/>
              <a:t> clustering</a:t>
            </a:r>
          </a:p>
        </p:txBody>
      </p:sp>
      <p:pic>
        <p:nvPicPr>
          <p:cNvPr id="5" name="Picture 4">
            <a:extLst>
              <a:ext uri="{FF2B5EF4-FFF2-40B4-BE49-F238E27FC236}">
                <a16:creationId xmlns:a16="http://schemas.microsoft.com/office/drawing/2014/main" id="{BBF069B0-7450-7BBD-786D-FF5B2AA52936}"/>
              </a:ext>
            </a:extLst>
          </p:cNvPr>
          <p:cNvPicPr>
            <a:picLocks noChangeAspect="1"/>
          </p:cNvPicPr>
          <p:nvPr/>
        </p:nvPicPr>
        <p:blipFill>
          <a:blip r:embed="rId3"/>
          <a:stretch>
            <a:fillRect/>
          </a:stretch>
        </p:blipFill>
        <p:spPr>
          <a:xfrm>
            <a:off x="6674175" y="1435456"/>
            <a:ext cx="4679625" cy="4529075"/>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E319614-2244-B77C-E0B9-3779D6A7C005}"/>
                  </a:ext>
                </a:extLst>
              </p:cNvPr>
              <p:cNvSpPr txBox="1"/>
              <p:nvPr/>
            </p:nvSpPr>
            <p:spPr>
              <a:xfrm>
                <a:off x="7325697" y="5964531"/>
                <a:ext cx="3767387" cy="439992"/>
              </a:xfrm>
              <a:prstGeom prst="rect">
                <a:avLst/>
              </a:prstGeom>
              <a:noFill/>
            </p:spPr>
            <p:txBody>
              <a:bodyPr wrap="square" rtlCol="0">
                <a:spAutoFit/>
              </a:bodyPr>
              <a:lstStyle/>
              <a:p>
                <a:r>
                  <a:rPr lang="en-US" sz="1600" dirty="0"/>
                  <a:t>Pocket Fragmentation Index =  </a:t>
                </a:r>
                <a14:m>
                  <m:oMath xmlns:m="http://schemas.openxmlformats.org/officeDocument/2006/math">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𝑁</m:t>
                        </m:r>
                      </m:den>
                    </m:f>
                    <m:nary>
                      <m:naryPr>
                        <m:chr m:val="∑"/>
                        <m:ctrlPr>
                          <a:rPr lang="en-US" sz="1600" b="0" i="1" smtClean="0">
                            <a:latin typeface="Cambria Math" panose="02040503050406030204" pitchFamily="18" charset="0"/>
                          </a:rPr>
                        </m:ctrlPr>
                      </m:naryPr>
                      <m:sub>
                        <m:r>
                          <m:rPr>
                            <m:brk m:alnAt="23"/>
                          </m:rPr>
                          <a:rPr lang="en-US" sz="1600" b="0" i="1" smtClean="0">
                            <a:latin typeface="Cambria Math" panose="02040503050406030204" pitchFamily="18" charset="0"/>
                          </a:rPr>
                          <m:t>𝑖</m:t>
                        </m:r>
                        <m:r>
                          <a:rPr lang="en-US" sz="1600" b="0" i="1" smtClean="0">
                            <a:latin typeface="Cambria Math" panose="02040503050406030204" pitchFamily="18" charset="0"/>
                          </a:rPr>
                          <m:t>=1</m:t>
                        </m:r>
                      </m:sub>
                      <m:sup>
                        <m:r>
                          <a:rPr lang="en-US" sz="1600" b="0" i="1" smtClean="0">
                            <a:latin typeface="Cambria Math" panose="02040503050406030204" pitchFamily="18" charset="0"/>
                          </a:rPr>
                          <m:t>𝑁</m:t>
                        </m:r>
                      </m:sup>
                      <m:e>
                        <m:d>
                          <m:dPr>
                            <m:begChr m:val="|"/>
                            <m:endChr m:val="|"/>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𝑃</m:t>
                                </m:r>
                              </m:e>
                              <m:sub>
                                <m:r>
                                  <a:rPr lang="en-US" sz="1600" b="0" i="1" smtClean="0">
                                    <a:latin typeface="Cambria Math" panose="02040503050406030204" pitchFamily="18" charset="0"/>
                                  </a:rPr>
                                  <m:t>𝑖</m:t>
                                </m:r>
                              </m:sub>
                            </m:sSub>
                          </m:e>
                        </m:d>
                      </m:e>
                    </m:nary>
                  </m:oMath>
                </a14:m>
                <a:endParaRPr lang="en-US" sz="1600" dirty="0"/>
              </a:p>
            </p:txBody>
          </p:sp>
        </mc:Choice>
        <mc:Fallback xmlns="">
          <p:sp>
            <p:nvSpPr>
              <p:cNvPr id="7" name="TextBox 6">
                <a:extLst>
                  <a:ext uri="{FF2B5EF4-FFF2-40B4-BE49-F238E27FC236}">
                    <a16:creationId xmlns:a16="http://schemas.microsoft.com/office/drawing/2014/main" id="{6E319614-2244-B77C-E0B9-3779D6A7C005}"/>
                  </a:ext>
                </a:extLst>
              </p:cNvPr>
              <p:cNvSpPr txBox="1">
                <a:spLocks noRot="1" noChangeAspect="1" noMove="1" noResize="1" noEditPoints="1" noAdjustHandles="1" noChangeArrowheads="1" noChangeShapeType="1" noTextEdit="1"/>
              </p:cNvSpPr>
              <p:nvPr/>
            </p:nvSpPr>
            <p:spPr>
              <a:xfrm>
                <a:off x="7325697" y="5964531"/>
                <a:ext cx="3767387" cy="439992"/>
              </a:xfrm>
              <a:prstGeom prst="rect">
                <a:avLst/>
              </a:prstGeom>
              <a:blipFill>
                <a:blip r:embed="rId4"/>
                <a:stretch>
                  <a:fillRect l="-971" t="-71233" b="-117808"/>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F4A8BE5A-5918-B661-4BD3-DFAB43E3FE99}"/>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1322954" y="3763835"/>
            <a:ext cx="3279696" cy="2589871"/>
          </a:xfrm>
          <a:prstGeom prst="rect">
            <a:avLst/>
          </a:prstGeom>
        </p:spPr>
      </p:pic>
      <p:sp>
        <p:nvSpPr>
          <p:cNvPr id="10" name="TextBox 9">
            <a:extLst>
              <a:ext uri="{FF2B5EF4-FFF2-40B4-BE49-F238E27FC236}">
                <a16:creationId xmlns:a16="http://schemas.microsoft.com/office/drawing/2014/main" id="{13A88964-E50F-BD2C-4E28-375DBF6C8708}"/>
              </a:ext>
            </a:extLst>
          </p:cNvPr>
          <p:cNvSpPr txBox="1"/>
          <p:nvPr/>
        </p:nvSpPr>
        <p:spPr>
          <a:xfrm>
            <a:off x="2469814" y="6404523"/>
            <a:ext cx="1192894" cy="307777"/>
          </a:xfrm>
          <a:prstGeom prst="rect">
            <a:avLst/>
          </a:prstGeom>
          <a:noFill/>
        </p:spPr>
        <p:txBody>
          <a:bodyPr wrap="square" rtlCol="0">
            <a:spAutoFit/>
          </a:bodyPr>
          <a:lstStyle/>
          <a:p>
            <a:r>
              <a:rPr lang="en-US" sz="1400" dirty="0"/>
              <a:t>PDB: 1BYG_A</a:t>
            </a:r>
          </a:p>
        </p:txBody>
      </p:sp>
    </p:spTree>
    <p:extLst>
      <p:ext uri="{BB962C8B-B14F-4D97-AF65-F5344CB8AC3E}">
        <p14:creationId xmlns:p14="http://schemas.microsoft.com/office/powerpoint/2010/main" val="1179966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273A8-826B-70AD-3B18-92904B8CB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830725-5191-F555-FA29-22A720515194}"/>
              </a:ext>
            </a:extLst>
          </p:cNvPr>
          <p:cNvSpPr>
            <a:spLocks noGrp="1"/>
          </p:cNvSpPr>
          <p:nvPr>
            <p:ph type="title"/>
          </p:nvPr>
        </p:nvSpPr>
        <p:spPr>
          <a:xfrm>
            <a:off x="628651" y="365125"/>
            <a:ext cx="11020424" cy="1325563"/>
          </a:xfrm>
        </p:spPr>
        <p:txBody>
          <a:bodyPr>
            <a:normAutofit/>
          </a:bodyPr>
          <a:lstStyle/>
          <a:p>
            <a:r>
              <a:rPr lang="en-US" sz="4000" dirty="0"/>
              <a:t>Seq2Pocket – (C)BS prediction performance</a:t>
            </a:r>
          </a:p>
        </p:txBody>
      </p:sp>
      <p:sp>
        <p:nvSpPr>
          <p:cNvPr id="3" name="Content Placeholder 2">
            <a:extLst>
              <a:ext uri="{FF2B5EF4-FFF2-40B4-BE49-F238E27FC236}">
                <a16:creationId xmlns:a16="http://schemas.microsoft.com/office/drawing/2014/main" id="{97F4A7C2-924B-FF0D-5C7C-378380507E2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37430CA-68EC-8B88-22A6-0318BCC2A727}"/>
              </a:ext>
            </a:extLst>
          </p:cNvPr>
          <p:cNvPicPr>
            <a:picLocks noChangeAspect="1"/>
          </p:cNvPicPr>
          <p:nvPr/>
        </p:nvPicPr>
        <p:blipFill>
          <a:blip r:embed="rId2"/>
          <a:stretch>
            <a:fillRect/>
          </a:stretch>
        </p:blipFill>
        <p:spPr>
          <a:xfrm>
            <a:off x="262088" y="1447415"/>
            <a:ext cx="7956513" cy="2460625"/>
          </a:xfrm>
          <a:prstGeom prst="rect">
            <a:avLst/>
          </a:prstGeom>
        </p:spPr>
      </p:pic>
      <p:pic>
        <p:nvPicPr>
          <p:cNvPr id="7" name="Picture 6">
            <a:extLst>
              <a:ext uri="{FF2B5EF4-FFF2-40B4-BE49-F238E27FC236}">
                <a16:creationId xmlns:a16="http://schemas.microsoft.com/office/drawing/2014/main" id="{C874D896-39E3-C730-2972-3F4D17D9499A}"/>
              </a:ext>
            </a:extLst>
          </p:cNvPr>
          <p:cNvPicPr>
            <a:picLocks noChangeAspect="1"/>
          </p:cNvPicPr>
          <p:nvPr/>
        </p:nvPicPr>
        <p:blipFill>
          <a:blip r:embed="rId3"/>
          <a:stretch>
            <a:fillRect/>
          </a:stretch>
        </p:blipFill>
        <p:spPr>
          <a:xfrm>
            <a:off x="4630375" y="4504582"/>
            <a:ext cx="7561625" cy="2216107"/>
          </a:xfrm>
          <a:prstGeom prst="rect">
            <a:avLst/>
          </a:prstGeom>
        </p:spPr>
      </p:pic>
      <p:sp>
        <p:nvSpPr>
          <p:cNvPr id="8" name="TextBox 7">
            <a:extLst>
              <a:ext uri="{FF2B5EF4-FFF2-40B4-BE49-F238E27FC236}">
                <a16:creationId xmlns:a16="http://schemas.microsoft.com/office/drawing/2014/main" id="{200D9888-5EA2-82B0-B027-C79F6AE857F0}"/>
              </a:ext>
            </a:extLst>
          </p:cNvPr>
          <p:cNvSpPr txBox="1"/>
          <p:nvPr/>
        </p:nvSpPr>
        <p:spPr>
          <a:xfrm>
            <a:off x="8363556" y="2493061"/>
            <a:ext cx="1430776"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dirty="0"/>
              <a:t>Residue-level</a:t>
            </a:r>
          </a:p>
        </p:txBody>
      </p:sp>
      <p:sp>
        <p:nvSpPr>
          <p:cNvPr id="9" name="TextBox 8">
            <a:extLst>
              <a:ext uri="{FF2B5EF4-FFF2-40B4-BE49-F238E27FC236}">
                <a16:creationId xmlns:a16="http://schemas.microsoft.com/office/drawing/2014/main" id="{DA8DBE1C-CA59-31E4-B177-4768596C158A}"/>
              </a:ext>
            </a:extLst>
          </p:cNvPr>
          <p:cNvSpPr txBox="1"/>
          <p:nvPr/>
        </p:nvSpPr>
        <p:spPr>
          <a:xfrm>
            <a:off x="2809568" y="5427969"/>
            <a:ext cx="1314142"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dirty="0"/>
              <a:t>Pocket-level</a:t>
            </a:r>
          </a:p>
        </p:txBody>
      </p:sp>
      <p:sp>
        <p:nvSpPr>
          <p:cNvPr id="4" name="Rectangle 3">
            <a:extLst>
              <a:ext uri="{FF2B5EF4-FFF2-40B4-BE49-F238E27FC236}">
                <a16:creationId xmlns:a16="http://schemas.microsoft.com/office/drawing/2014/main" id="{F5C7EDFA-406F-AF3D-2BCF-0A635FB571F4}"/>
              </a:ext>
            </a:extLst>
          </p:cNvPr>
          <p:cNvSpPr/>
          <p:nvPr/>
        </p:nvSpPr>
        <p:spPr>
          <a:xfrm>
            <a:off x="2477564" y="4234847"/>
            <a:ext cx="9542454" cy="254397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11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BEB4-7D5F-48E5-99E3-8A146B25BD83}"/>
              </a:ext>
            </a:extLst>
          </p:cNvPr>
          <p:cNvSpPr>
            <a:spLocks noGrp="1"/>
          </p:cNvSpPr>
          <p:nvPr>
            <p:ph type="title"/>
          </p:nvPr>
        </p:nvSpPr>
        <p:spPr/>
        <p:txBody>
          <a:bodyPr/>
          <a:lstStyle/>
          <a:p>
            <a:r>
              <a:rPr lang="en-US"/>
              <a:t>Acknowledgements</a:t>
            </a:r>
            <a:endParaRPr lang="en-US" dirty="0"/>
          </a:p>
        </p:txBody>
      </p:sp>
      <p:pic>
        <p:nvPicPr>
          <p:cNvPr id="18" name="Picture 17">
            <a:extLst>
              <a:ext uri="{FF2B5EF4-FFF2-40B4-BE49-F238E27FC236}">
                <a16:creationId xmlns:a16="http://schemas.microsoft.com/office/drawing/2014/main" id="{9C2BF697-FB43-9AB8-5EFE-757B98BD11D1}"/>
              </a:ext>
            </a:extLst>
          </p:cNvPr>
          <p:cNvPicPr>
            <a:picLocks noChangeAspect="1"/>
          </p:cNvPicPr>
          <p:nvPr/>
        </p:nvPicPr>
        <p:blipFill>
          <a:blip r:embed="rId3"/>
          <a:stretch>
            <a:fillRect/>
          </a:stretch>
        </p:blipFill>
        <p:spPr>
          <a:xfrm>
            <a:off x="7537892" y="2225225"/>
            <a:ext cx="1502897" cy="1643794"/>
          </a:xfrm>
          <a:prstGeom prst="rect">
            <a:avLst/>
          </a:prstGeom>
        </p:spPr>
      </p:pic>
      <p:pic>
        <p:nvPicPr>
          <p:cNvPr id="7" name="Picture 6">
            <a:extLst>
              <a:ext uri="{FF2B5EF4-FFF2-40B4-BE49-F238E27FC236}">
                <a16:creationId xmlns:a16="http://schemas.microsoft.com/office/drawing/2014/main" id="{5EC4434C-7A62-0035-F267-DD475A4B226B}"/>
              </a:ext>
            </a:extLst>
          </p:cNvPr>
          <p:cNvPicPr>
            <a:picLocks noChangeAspect="1"/>
          </p:cNvPicPr>
          <p:nvPr/>
        </p:nvPicPr>
        <p:blipFill>
          <a:blip r:embed="rId4"/>
          <a:stretch>
            <a:fillRect/>
          </a:stretch>
        </p:blipFill>
        <p:spPr>
          <a:xfrm>
            <a:off x="2428680" y="2225225"/>
            <a:ext cx="1829006" cy="1681506"/>
          </a:xfrm>
          <a:prstGeom prst="rect">
            <a:avLst/>
          </a:prstGeom>
        </p:spPr>
      </p:pic>
      <p:pic>
        <p:nvPicPr>
          <p:cNvPr id="9" name="Picture 8">
            <a:extLst>
              <a:ext uri="{FF2B5EF4-FFF2-40B4-BE49-F238E27FC236}">
                <a16:creationId xmlns:a16="http://schemas.microsoft.com/office/drawing/2014/main" id="{EEF4AE34-B4F5-CA6F-67BE-9F2179F0AFF2}"/>
              </a:ext>
            </a:extLst>
          </p:cNvPr>
          <p:cNvPicPr>
            <a:picLocks noChangeAspect="1"/>
          </p:cNvPicPr>
          <p:nvPr/>
        </p:nvPicPr>
        <p:blipFill>
          <a:blip r:embed="rId5"/>
          <a:stretch>
            <a:fillRect/>
          </a:stretch>
        </p:blipFill>
        <p:spPr>
          <a:xfrm>
            <a:off x="5063902" y="2271451"/>
            <a:ext cx="1829006" cy="1635280"/>
          </a:xfrm>
          <a:prstGeom prst="rect">
            <a:avLst/>
          </a:prstGeom>
        </p:spPr>
      </p:pic>
      <p:pic>
        <p:nvPicPr>
          <p:cNvPr id="2052" name="Picture 4" descr="GAČR - Ústav chemie a biochemie Mendelovy univerzity v Brně">
            <a:extLst>
              <a:ext uri="{FF2B5EF4-FFF2-40B4-BE49-F238E27FC236}">
                <a16:creationId xmlns:a16="http://schemas.microsoft.com/office/drawing/2014/main" id="{DD4FAA88-E339-7FBD-2B7F-3431704995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8598" y="4487494"/>
            <a:ext cx="1746378" cy="174637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56B6C4D7-47CD-9258-6902-600CB6EB3E6B}"/>
              </a:ext>
            </a:extLst>
          </p:cNvPr>
          <p:cNvPicPr>
            <a:picLocks noChangeAspect="1"/>
          </p:cNvPicPr>
          <p:nvPr/>
        </p:nvPicPr>
        <p:blipFill>
          <a:blip r:embed="rId7"/>
          <a:stretch>
            <a:fillRect/>
          </a:stretch>
        </p:blipFill>
        <p:spPr>
          <a:xfrm>
            <a:off x="6617026" y="4858070"/>
            <a:ext cx="1344290" cy="993773"/>
          </a:xfrm>
          <a:prstGeom prst="rect">
            <a:avLst/>
          </a:prstGeom>
        </p:spPr>
      </p:pic>
    </p:spTree>
    <p:extLst>
      <p:ext uri="{BB962C8B-B14F-4D97-AF65-F5344CB8AC3E}">
        <p14:creationId xmlns:p14="http://schemas.microsoft.com/office/powerpoint/2010/main" val="3220077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pic>
        <p:nvPicPr>
          <p:cNvPr id="4098" name="Picture 2" descr="homer-end-is-n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4387" y="2227459"/>
            <a:ext cx="4723226" cy="3547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452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EA483-3440-56ED-A3B7-4A3B82E4431B}"/>
              </a:ext>
            </a:extLst>
          </p:cNvPr>
          <p:cNvSpPr>
            <a:spLocks noGrp="1"/>
          </p:cNvSpPr>
          <p:nvPr>
            <p:ph type="title"/>
          </p:nvPr>
        </p:nvSpPr>
        <p:spPr/>
        <p:txBody>
          <a:bodyPr/>
          <a:lstStyle/>
          <a:p>
            <a:r>
              <a:rPr lang="en-US" dirty="0"/>
              <a:t>Improving over PLM baseline</a:t>
            </a:r>
          </a:p>
        </p:txBody>
      </p:sp>
      <p:sp>
        <p:nvSpPr>
          <p:cNvPr id="3" name="Content Placeholder 2">
            <a:extLst>
              <a:ext uri="{FF2B5EF4-FFF2-40B4-BE49-F238E27FC236}">
                <a16:creationId xmlns:a16="http://schemas.microsoft.com/office/drawing/2014/main" id="{9CC95CB4-62AB-4D54-1ED4-03409317DAA5}"/>
              </a:ext>
            </a:extLst>
          </p:cNvPr>
          <p:cNvSpPr>
            <a:spLocks noGrp="1"/>
          </p:cNvSpPr>
          <p:nvPr>
            <p:ph idx="1"/>
          </p:nvPr>
        </p:nvSpPr>
        <p:spPr/>
        <p:txBody>
          <a:bodyPr/>
          <a:lstStyle/>
          <a:p>
            <a:endParaRPr lang="en-US" dirty="0"/>
          </a:p>
        </p:txBody>
      </p:sp>
      <p:pic>
        <p:nvPicPr>
          <p:cNvPr id="4" name="Google Shape;178;p30">
            <a:extLst>
              <a:ext uri="{FF2B5EF4-FFF2-40B4-BE49-F238E27FC236}">
                <a16:creationId xmlns:a16="http://schemas.microsoft.com/office/drawing/2014/main" id="{8BA328CC-25F6-7EC0-7CB7-C71E84989195}"/>
              </a:ext>
            </a:extLst>
          </p:cNvPr>
          <p:cNvPicPr preferRelativeResize="0"/>
          <p:nvPr/>
        </p:nvPicPr>
        <p:blipFill>
          <a:blip r:embed="rId3">
            <a:alphaModFix/>
          </a:blip>
          <a:stretch>
            <a:fillRect/>
          </a:stretch>
        </p:blipFill>
        <p:spPr>
          <a:xfrm>
            <a:off x="1768261" y="2526431"/>
            <a:ext cx="8800290" cy="2576182"/>
          </a:xfrm>
          <a:prstGeom prst="rect">
            <a:avLst/>
          </a:prstGeom>
          <a:noFill/>
          <a:ln>
            <a:noFill/>
          </a:ln>
        </p:spPr>
      </p:pic>
      <p:graphicFrame>
        <p:nvGraphicFramePr>
          <p:cNvPr id="5" name="Google Shape;177;p30">
            <a:extLst>
              <a:ext uri="{FF2B5EF4-FFF2-40B4-BE49-F238E27FC236}">
                <a16:creationId xmlns:a16="http://schemas.microsoft.com/office/drawing/2014/main" id="{054EA06B-9C59-712E-7B0B-7B0DF3FB1461}"/>
              </a:ext>
            </a:extLst>
          </p:cNvPr>
          <p:cNvGraphicFramePr/>
          <p:nvPr>
            <p:extLst>
              <p:ext uri="{D42A27DB-BD31-4B8C-83A1-F6EECF244321}">
                <p14:modId xmlns:p14="http://schemas.microsoft.com/office/powerpoint/2010/main" val="3359146712"/>
              </p:ext>
            </p:extLst>
          </p:nvPr>
        </p:nvGraphicFramePr>
        <p:xfrm>
          <a:off x="2970750" y="5742438"/>
          <a:ext cx="6250500" cy="731460"/>
        </p:xfrm>
        <a:graphic>
          <a:graphicData uri="http://schemas.openxmlformats.org/drawingml/2006/table">
            <a:tbl>
              <a:tblPr>
                <a:tableStyleId>{EB344D84-9AFB-497E-A393-DC336BA19D2E}</a:tableStyleId>
              </a:tblPr>
              <a:tblGrid>
                <a:gridCol w="1250100">
                  <a:extLst>
                    <a:ext uri="{9D8B030D-6E8A-4147-A177-3AD203B41FA5}">
                      <a16:colId xmlns:a16="http://schemas.microsoft.com/office/drawing/2014/main" val="20000"/>
                    </a:ext>
                  </a:extLst>
                </a:gridCol>
                <a:gridCol w="1250100">
                  <a:extLst>
                    <a:ext uri="{9D8B030D-6E8A-4147-A177-3AD203B41FA5}">
                      <a16:colId xmlns:a16="http://schemas.microsoft.com/office/drawing/2014/main" val="20001"/>
                    </a:ext>
                  </a:extLst>
                </a:gridCol>
                <a:gridCol w="1250100">
                  <a:extLst>
                    <a:ext uri="{9D8B030D-6E8A-4147-A177-3AD203B41FA5}">
                      <a16:colId xmlns:a16="http://schemas.microsoft.com/office/drawing/2014/main" val="20002"/>
                    </a:ext>
                  </a:extLst>
                </a:gridCol>
                <a:gridCol w="1250100">
                  <a:extLst>
                    <a:ext uri="{9D8B030D-6E8A-4147-A177-3AD203B41FA5}">
                      <a16:colId xmlns:a16="http://schemas.microsoft.com/office/drawing/2014/main" val="20003"/>
                    </a:ext>
                  </a:extLst>
                </a:gridCol>
                <a:gridCol w="1250100">
                  <a:extLst>
                    <a:ext uri="{9D8B030D-6E8A-4147-A177-3AD203B41FA5}">
                      <a16:colId xmlns:a16="http://schemas.microsoft.com/office/drawing/2014/main" val="20004"/>
                    </a:ext>
                  </a:extLst>
                </a:gridCol>
              </a:tblGrid>
              <a:tr h="323900">
                <a:tc>
                  <a:txBody>
                    <a:bodyPr/>
                    <a:lstStyle/>
                    <a:p>
                      <a:pPr marL="0" lvl="0" indent="0" algn="l" rtl="0">
                        <a:spcBef>
                          <a:spcPts val="0"/>
                        </a:spcBef>
                        <a:spcAft>
                          <a:spcPts val="0"/>
                        </a:spcAft>
                        <a:buNone/>
                      </a:pPr>
                      <a:r>
                        <a:rPr lang="cs" sz="1200" dirty="0">
                          <a:sym typeface="Quattrocento Sans"/>
                        </a:rPr>
                        <a:t>Method</a:t>
                      </a:r>
                      <a:endParaRPr sz="1200" i="1" dirty="0">
                        <a:latin typeface="Quattrocento Sans"/>
                        <a:ea typeface="Quattrocento Sans"/>
                        <a:cs typeface="Quattrocento Sans"/>
                        <a:sym typeface="Quattrocento Sans"/>
                      </a:endParaRPr>
                    </a:p>
                  </a:txBody>
                  <a:tcPr marL="91425" marR="91425" marT="91425" marB="91425">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AUC</a:t>
                      </a:r>
                      <a:endParaRPr sz="1200" i="1" dirty="0">
                        <a:latin typeface="Quattrocento Sans"/>
                        <a:ea typeface="Quattrocento Sans"/>
                        <a:cs typeface="Quattrocento Sans"/>
                        <a:sym typeface="Quattrocento Sans"/>
                      </a:endParaRPr>
                    </a:p>
                  </a:txBody>
                  <a:tcPr marL="91425" marR="91425" marT="91425" marB="91425">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MCC</a:t>
                      </a:r>
                      <a:endParaRPr sz="1200" i="1" dirty="0">
                        <a:latin typeface="Quattrocento Sans"/>
                        <a:ea typeface="Quattrocento Sans"/>
                        <a:cs typeface="Quattrocento Sans"/>
                        <a:sym typeface="Quattrocento Sans"/>
                      </a:endParaRPr>
                    </a:p>
                  </a:txBody>
                  <a:tcPr marL="91425" marR="91425" marT="91425" marB="91425">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AUPRC</a:t>
                      </a:r>
                      <a:endParaRPr sz="1200" i="1" dirty="0">
                        <a:latin typeface="Quattrocento Sans"/>
                        <a:ea typeface="Quattrocento Sans"/>
                        <a:cs typeface="Quattrocento Sans"/>
                        <a:sym typeface="Quattrocento Sans"/>
                      </a:endParaRPr>
                    </a:p>
                  </a:txBody>
                  <a:tcPr marL="91425" marR="91425" marT="91425" marB="91425">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ACC</a:t>
                      </a:r>
                      <a:endParaRPr sz="1200" i="1" dirty="0">
                        <a:latin typeface="Quattrocento Sans"/>
                        <a:ea typeface="Quattrocento Sans"/>
                        <a:cs typeface="Quattrocento Sans"/>
                        <a:sym typeface="Quattrocento Sans"/>
                      </a:endParaRPr>
                    </a:p>
                  </a:txBody>
                  <a:tcPr marL="91425" marR="91425" marT="91425" marB="91425">
                    <a:solidFill>
                      <a:schemeClr val="bg2">
                        <a:lumMod val="90000"/>
                      </a:schemeClr>
                    </a:solidFill>
                  </a:tcPr>
                </a:tc>
                <a:extLst>
                  <a:ext uri="{0D108BD9-81ED-4DB2-BD59-A6C34878D82A}">
                    <a16:rowId xmlns:a16="http://schemas.microsoft.com/office/drawing/2014/main" val="10000"/>
                  </a:ext>
                </a:extLst>
              </a:tr>
              <a:tr h="323900">
                <a:tc>
                  <a:txBody>
                    <a:bodyPr/>
                    <a:lstStyle/>
                    <a:p>
                      <a:pPr marL="0" lvl="0" indent="0" algn="l" rtl="0">
                        <a:spcBef>
                          <a:spcPts val="0"/>
                        </a:spcBef>
                        <a:spcAft>
                          <a:spcPts val="0"/>
                        </a:spcAft>
                        <a:buNone/>
                      </a:pPr>
                      <a:r>
                        <a:rPr lang="cs" sz="1200" b="1">
                          <a:sym typeface="Quattrocento Sans"/>
                        </a:rPr>
                        <a:t>transfer learning</a:t>
                      </a:r>
                      <a:endParaRPr sz="1200" b="1">
                        <a:latin typeface="Quattrocento Sans"/>
                        <a:ea typeface="Quattrocento Sans"/>
                        <a:cs typeface="Quattrocento Sans"/>
                        <a:sym typeface="Quattrocento Sans"/>
                      </a:endParaRPr>
                    </a:p>
                  </a:txBody>
                  <a:tcPr marL="91425" marR="91425" marT="91425" marB="91425"/>
                </a:tc>
                <a:tc>
                  <a:txBody>
                    <a:bodyPr/>
                    <a:lstStyle/>
                    <a:p>
                      <a:pPr marL="0" lvl="0" indent="0" algn="l" rtl="0">
                        <a:spcBef>
                          <a:spcPts val="0"/>
                        </a:spcBef>
                        <a:spcAft>
                          <a:spcPts val="0"/>
                        </a:spcAft>
                        <a:buNone/>
                      </a:pPr>
                      <a:r>
                        <a:rPr lang="cs" sz="1200">
                          <a:sym typeface="Quattrocento Sans"/>
                        </a:rPr>
                        <a:t>0.871 </a:t>
                      </a:r>
                      <a:endParaRPr sz="1200">
                        <a:latin typeface="Quattrocento Sans"/>
                        <a:ea typeface="Quattrocento Sans"/>
                        <a:cs typeface="Quattrocento Sans"/>
                        <a:sym typeface="Quattrocento Sans"/>
                      </a:endParaRPr>
                    </a:p>
                  </a:txBody>
                  <a:tcPr marL="91425" marR="91425" marT="91425" marB="91425"/>
                </a:tc>
                <a:tc>
                  <a:txBody>
                    <a:bodyPr/>
                    <a:lstStyle/>
                    <a:p>
                      <a:pPr marL="0" lvl="0" indent="0" algn="l" rtl="0">
                        <a:spcBef>
                          <a:spcPts val="0"/>
                        </a:spcBef>
                        <a:spcAft>
                          <a:spcPts val="0"/>
                        </a:spcAft>
                        <a:buNone/>
                      </a:pPr>
                      <a:r>
                        <a:rPr lang="cs" sz="1200" dirty="0">
                          <a:sym typeface="Quattrocento Sans"/>
                        </a:rPr>
                        <a:t>0.395</a:t>
                      </a:r>
                      <a:endParaRPr sz="1200" dirty="0">
                        <a:latin typeface="Quattrocento Sans"/>
                        <a:ea typeface="Quattrocento Sans"/>
                        <a:cs typeface="Quattrocento Sans"/>
                        <a:sym typeface="Quattrocento Sans"/>
                      </a:endParaRPr>
                    </a:p>
                  </a:txBody>
                  <a:tcPr marL="91425" marR="91425" marT="91425" marB="91425"/>
                </a:tc>
                <a:tc>
                  <a:txBody>
                    <a:bodyPr/>
                    <a:lstStyle/>
                    <a:p>
                      <a:pPr marL="0" lvl="0" indent="0" algn="l" rtl="0">
                        <a:spcBef>
                          <a:spcPts val="0"/>
                        </a:spcBef>
                        <a:spcAft>
                          <a:spcPts val="0"/>
                        </a:spcAft>
                        <a:buNone/>
                      </a:pPr>
                      <a:r>
                        <a:rPr lang="cs" sz="1200">
                          <a:sym typeface="Quattrocento Sans"/>
                        </a:rPr>
                        <a:t>0.382</a:t>
                      </a:r>
                      <a:endParaRPr sz="1200">
                        <a:latin typeface="Quattrocento Sans"/>
                        <a:ea typeface="Quattrocento Sans"/>
                        <a:cs typeface="Quattrocento Sans"/>
                        <a:sym typeface="Quattrocento Sans"/>
                      </a:endParaRPr>
                    </a:p>
                  </a:txBody>
                  <a:tcPr marL="91425" marR="91425" marT="91425" marB="91425"/>
                </a:tc>
                <a:tc>
                  <a:txBody>
                    <a:bodyPr/>
                    <a:lstStyle/>
                    <a:p>
                      <a:pPr marL="0" lvl="0" indent="0" algn="l" rtl="0">
                        <a:spcBef>
                          <a:spcPts val="0"/>
                        </a:spcBef>
                        <a:spcAft>
                          <a:spcPts val="0"/>
                        </a:spcAft>
                        <a:buNone/>
                      </a:pPr>
                      <a:r>
                        <a:rPr lang="cs" sz="1200" dirty="0">
                          <a:sym typeface="Quattrocento Sans"/>
                        </a:rPr>
                        <a:t>93.12%</a:t>
                      </a:r>
                      <a:endParaRPr sz="1200" dirty="0">
                        <a:latin typeface="Quattrocento Sans"/>
                        <a:ea typeface="Quattrocento Sans"/>
                        <a:cs typeface="Quattrocento Sans"/>
                        <a:sym typeface="Quattrocento Sans"/>
                      </a:endParaRPr>
                    </a:p>
                  </a:txBody>
                  <a:tcPr marL="91425" marR="91425" marT="91425" marB="91425"/>
                </a:tc>
                <a:extLst>
                  <a:ext uri="{0D108BD9-81ED-4DB2-BD59-A6C34878D82A}">
                    <a16:rowId xmlns:a16="http://schemas.microsoft.com/office/drawing/2014/main" val="10001"/>
                  </a:ext>
                </a:extLst>
              </a:tr>
            </a:tbl>
          </a:graphicData>
        </a:graphic>
      </p:graphicFrame>
      <p:sp>
        <p:nvSpPr>
          <p:cNvPr id="6" name="TextBox 5">
            <a:extLst>
              <a:ext uri="{FF2B5EF4-FFF2-40B4-BE49-F238E27FC236}">
                <a16:creationId xmlns:a16="http://schemas.microsoft.com/office/drawing/2014/main" id="{372A05F9-8A2E-7DA6-1999-F4099624930A}"/>
              </a:ext>
            </a:extLst>
          </p:cNvPr>
          <p:cNvSpPr txBox="1"/>
          <p:nvPr/>
        </p:nvSpPr>
        <p:spPr>
          <a:xfrm>
            <a:off x="0" y="6642556"/>
            <a:ext cx="12192000" cy="215444"/>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800" dirty="0" err="1"/>
              <a:t>Škrhák</a:t>
            </a:r>
            <a:r>
              <a:rPr lang="en-US" sz="800" dirty="0"/>
              <a:t>, V., </a:t>
            </a:r>
            <a:r>
              <a:rPr lang="en-US" sz="800" dirty="0" err="1"/>
              <a:t>Gamouh</a:t>
            </a:r>
            <a:r>
              <a:rPr lang="en-US" sz="800" dirty="0"/>
              <a:t>, H., &amp; Hoksza, D. (2025, October). Hidden in protein sequences: Predicting cryptic binding sites. In Proceedings of the 16th ACM International Conference on Bioinformatics, Computational Biology, and Health Informatics (pp. 1-6).</a:t>
            </a:r>
          </a:p>
        </p:txBody>
      </p:sp>
    </p:spTree>
    <p:extLst>
      <p:ext uri="{BB962C8B-B14F-4D97-AF65-F5344CB8AC3E}">
        <p14:creationId xmlns:p14="http://schemas.microsoft.com/office/powerpoint/2010/main" val="2809032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1"/>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rmAutofit/>
          </a:bodyPr>
          <a:lstStyle/>
          <a:p>
            <a:pPr>
              <a:spcBef>
                <a:spcPts val="0"/>
              </a:spcBef>
            </a:pPr>
            <a:r>
              <a:rPr lang="en-US" dirty="0"/>
              <a:t>Improving over PLM baseline - GAT</a:t>
            </a:r>
            <a:endParaRPr dirty="0"/>
          </a:p>
        </p:txBody>
      </p:sp>
      <p:graphicFrame>
        <p:nvGraphicFramePr>
          <p:cNvPr id="185" name="Google Shape;185;p31"/>
          <p:cNvGraphicFramePr/>
          <p:nvPr>
            <p:extLst>
              <p:ext uri="{D42A27DB-BD31-4B8C-83A1-F6EECF244321}">
                <p14:modId xmlns:p14="http://schemas.microsoft.com/office/powerpoint/2010/main" val="944223577"/>
              </p:ext>
            </p:extLst>
          </p:nvPr>
        </p:nvGraphicFramePr>
        <p:xfrm>
          <a:off x="1929000" y="5125633"/>
          <a:ext cx="8334000" cy="1295601"/>
        </p:xfrm>
        <a:graphic>
          <a:graphicData uri="http://schemas.openxmlformats.org/drawingml/2006/table">
            <a:tbl>
              <a:tblPr>
                <a:tableStyleId>{EB344D84-9AFB-497E-A393-DC336BA19D2E}</a:tableStyleId>
              </a:tblPr>
              <a:tblGrid>
                <a:gridCol w="1666800">
                  <a:extLst>
                    <a:ext uri="{9D8B030D-6E8A-4147-A177-3AD203B41FA5}">
                      <a16:colId xmlns:a16="http://schemas.microsoft.com/office/drawing/2014/main" val="20000"/>
                    </a:ext>
                  </a:extLst>
                </a:gridCol>
                <a:gridCol w="1666800">
                  <a:extLst>
                    <a:ext uri="{9D8B030D-6E8A-4147-A177-3AD203B41FA5}">
                      <a16:colId xmlns:a16="http://schemas.microsoft.com/office/drawing/2014/main" val="20001"/>
                    </a:ext>
                  </a:extLst>
                </a:gridCol>
                <a:gridCol w="1666800">
                  <a:extLst>
                    <a:ext uri="{9D8B030D-6E8A-4147-A177-3AD203B41FA5}">
                      <a16:colId xmlns:a16="http://schemas.microsoft.com/office/drawing/2014/main" val="20002"/>
                    </a:ext>
                  </a:extLst>
                </a:gridCol>
                <a:gridCol w="1666800">
                  <a:extLst>
                    <a:ext uri="{9D8B030D-6E8A-4147-A177-3AD203B41FA5}">
                      <a16:colId xmlns:a16="http://schemas.microsoft.com/office/drawing/2014/main" val="20003"/>
                    </a:ext>
                  </a:extLst>
                </a:gridCol>
                <a:gridCol w="1666800">
                  <a:extLst>
                    <a:ext uri="{9D8B030D-6E8A-4147-A177-3AD203B41FA5}">
                      <a16:colId xmlns:a16="http://schemas.microsoft.com/office/drawing/2014/main" val="20004"/>
                    </a:ext>
                  </a:extLst>
                </a:gridCol>
              </a:tblGrid>
              <a:tr h="431867">
                <a:tc>
                  <a:txBody>
                    <a:bodyPr/>
                    <a:lstStyle/>
                    <a:p>
                      <a:pPr marL="0" lvl="0" indent="0" algn="l" rtl="0">
                        <a:spcBef>
                          <a:spcPts val="0"/>
                        </a:spcBef>
                        <a:spcAft>
                          <a:spcPts val="0"/>
                        </a:spcAft>
                        <a:buNone/>
                      </a:pPr>
                      <a:r>
                        <a:rPr lang="cs" sz="1200" dirty="0">
                          <a:sym typeface="Quattrocento Sans"/>
                        </a:rPr>
                        <a:t>Method</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MCC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AUPRC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ACC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extLst>
                  <a:ext uri="{0D108BD9-81ED-4DB2-BD59-A6C34878D82A}">
                    <a16:rowId xmlns:a16="http://schemas.microsoft.com/office/drawing/2014/main" val="10000"/>
                  </a:ext>
                </a:extLst>
              </a:tr>
              <a:tr h="431867">
                <a:tc>
                  <a:txBody>
                    <a:bodyPr/>
                    <a:lstStyle/>
                    <a:p>
                      <a:pPr marL="0" lvl="0" indent="0" algn="l" rtl="0">
                        <a:spcBef>
                          <a:spcPts val="0"/>
                        </a:spcBef>
                        <a:spcAft>
                          <a:spcPts val="0"/>
                        </a:spcAft>
                        <a:buNone/>
                      </a:pPr>
                      <a:r>
                        <a:rPr lang="cs" sz="1200" dirty="0">
                          <a:sym typeface="Quattrocento Sans"/>
                        </a:rPr>
                        <a:t>transfer learning</a:t>
                      </a:r>
                      <a:endParaRPr sz="1200" dirty="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0.871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0.395</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0.382</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93.12%</a:t>
                      </a:r>
                      <a:endParaRPr sz="120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1"/>
                  </a:ext>
                </a:extLst>
              </a:tr>
              <a:tr h="431867">
                <a:tc>
                  <a:txBody>
                    <a:bodyPr/>
                    <a:lstStyle/>
                    <a:p>
                      <a:pPr marL="0" lvl="0" indent="0" algn="l" rtl="0">
                        <a:spcBef>
                          <a:spcPts val="0"/>
                        </a:spcBef>
                        <a:spcAft>
                          <a:spcPts val="0"/>
                        </a:spcAft>
                        <a:buNone/>
                      </a:pPr>
                      <a:r>
                        <a:rPr lang="cs" sz="1200" b="1">
                          <a:sym typeface="Quattrocento Sans"/>
                        </a:rPr>
                        <a:t>GAT</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0.872 </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0.390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0.374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dirty="0">
                          <a:sym typeface="Quattrocento Sans"/>
                        </a:rPr>
                        <a:t>93.25%</a:t>
                      </a:r>
                      <a:endParaRPr sz="1200" b="1" dirty="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2"/>
                  </a:ext>
                </a:extLst>
              </a:tr>
            </a:tbl>
          </a:graphicData>
        </a:graphic>
      </p:graphicFrame>
      <p:pic>
        <p:nvPicPr>
          <p:cNvPr id="186" name="Google Shape;186;p31"/>
          <p:cNvPicPr preferRelativeResize="0"/>
          <p:nvPr/>
        </p:nvPicPr>
        <p:blipFill>
          <a:blip r:embed="rId3">
            <a:alphaModFix/>
          </a:blip>
          <a:stretch>
            <a:fillRect/>
          </a:stretch>
        </p:blipFill>
        <p:spPr>
          <a:xfrm>
            <a:off x="373383" y="1753767"/>
            <a:ext cx="11445232" cy="335046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2"/>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rmAutofit/>
          </a:bodyPr>
          <a:lstStyle/>
          <a:p>
            <a:pPr>
              <a:spcBef>
                <a:spcPts val="0"/>
              </a:spcBef>
            </a:pPr>
            <a:r>
              <a:rPr lang="en-US" dirty="0"/>
              <a:t>Improving over PLM baseline - finetuning</a:t>
            </a:r>
            <a:endParaRPr dirty="0"/>
          </a:p>
        </p:txBody>
      </p:sp>
      <p:pic>
        <p:nvPicPr>
          <p:cNvPr id="193" name="Google Shape;193;p32"/>
          <p:cNvPicPr preferRelativeResize="0"/>
          <p:nvPr/>
        </p:nvPicPr>
        <p:blipFill>
          <a:blip r:embed="rId3">
            <a:alphaModFix/>
          </a:blip>
          <a:stretch>
            <a:fillRect/>
          </a:stretch>
        </p:blipFill>
        <p:spPr>
          <a:xfrm>
            <a:off x="3147356" y="1939496"/>
            <a:ext cx="5897288" cy="2593816"/>
          </a:xfrm>
          <a:prstGeom prst="rect">
            <a:avLst/>
          </a:prstGeom>
          <a:noFill/>
          <a:ln>
            <a:noFill/>
          </a:ln>
        </p:spPr>
      </p:pic>
      <p:graphicFrame>
        <p:nvGraphicFramePr>
          <p:cNvPr id="194" name="Google Shape;194;p32"/>
          <p:cNvGraphicFramePr/>
          <p:nvPr>
            <p:extLst>
              <p:ext uri="{D42A27DB-BD31-4B8C-83A1-F6EECF244321}">
                <p14:modId xmlns:p14="http://schemas.microsoft.com/office/powerpoint/2010/main" val="968354404"/>
              </p:ext>
            </p:extLst>
          </p:nvPr>
        </p:nvGraphicFramePr>
        <p:xfrm>
          <a:off x="1929000" y="4857881"/>
          <a:ext cx="8334000" cy="1727468"/>
        </p:xfrm>
        <a:graphic>
          <a:graphicData uri="http://schemas.openxmlformats.org/drawingml/2006/table">
            <a:tbl>
              <a:tblPr>
                <a:tableStyleId>{85BE263C-DBD7-4A20-BB59-AAB30ACAA65A}</a:tableStyleId>
              </a:tblPr>
              <a:tblGrid>
                <a:gridCol w="1666800">
                  <a:extLst>
                    <a:ext uri="{9D8B030D-6E8A-4147-A177-3AD203B41FA5}">
                      <a16:colId xmlns:a16="http://schemas.microsoft.com/office/drawing/2014/main" val="20000"/>
                    </a:ext>
                  </a:extLst>
                </a:gridCol>
                <a:gridCol w="1666800">
                  <a:extLst>
                    <a:ext uri="{9D8B030D-6E8A-4147-A177-3AD203B41FA5}">
                      <a16:colId xmlns:a16="http://schemas.microsoft.com/office/drawing/2014/main" val="20001"/>
                    </a:ext>
                  </a:extLst>
                </a:gridCol>
                <a:gridCol w="1666800">
                  <a:extLst>
                    <a:ext uri="{9D8B030D-6E8A-4147-A177-3AD203B41FA5}">
                      <a16:colId xmlns:a16="http://schemas.microsoft.com/office/drawing/2014/main" val="20002"/>
                    </a:ext>
                  </a:extLst>
                </a:gridCol>
                <a:gridCol w="1666800">
                  <a:extLst>
                    <a:ext uri="{9D8B030D-6E8A-4147-A177-3AD203B41FA5}">
                      <a16:colId xmlns:a16="http://schemas.microsoft.com/office/drawing/2014/main" val="20003"/>
                    </a:ext>
                  </a:extLst>
                </a:gridCol>
                <a:gridCol w="1666800">
                  <a:extLst>
                    <a:ext uri="{9D8B030D-6E8A-4147-A177-3AD203B41FA5}">
                      <a16:colId xmlns:a16="http://schemas.microsoft.com/office/drawing/2014/main" val="20004"/>
                    </a:ext>
                  </a:extLst>
                </a:gridCol>
              </a:tblGrid>
              <a:tr h="431867">
                <a:tc>
                  <a:txBody>
                    <a:bodyPr/>
                    <a:lstStyle/>
                    <a:p>
                      <a:pPr marL="0" lvl="0" indent="0" algn="l" rtl="0">
                        <a:spcBef>
                          <a:spcPts val="0"/>
                        </a:spcBef>
                        <a:spcAft>
                          <a:spcPts val="0"/>
                        </a:spcAft>
                        <a:buNone/>
                      </a:pPr>
                      <a:r>
                        <a:rPr lang="cs" sz="1200" dirty="0">
                          <a:sym typeface="Quattrocento Sans"/>
                        </a:rPr>
                        <a:t>Method</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MCC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AUPRC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ACC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extLst>
                  <a:ext uri="{0D108BD9-81ED-4DB2-BD59-A6C34878D82A}">
                    <a16:rowId xmlns:a16="http://schemas.microsoft.com/office/drawing/2014/main" val="10000"/>
                  </a:ext>
                </a:extLst>
              </a:tr>
              <a:tr h="431867">
                <a:tc>
                  <a:txBody>
                    <a:bodyPr/>
                    <a:lstStyle/>
                    <a:p>
                      <a:pPr marL="0" lvl="0" indent="0" algn="l" rtl="0">
                        <a:spcBef>
                          <a:spcPts val="0"/>
                        </a:spcBef>
                        <a:spcAft>
                          <a:spcPts val="0"/>
                        </a:spcAft>
                        <a:buNone/>
                      </a:pPr>
                      <a:r>
                        <a:rPr lang="cs" sz="1200">
                          <a:sym typeface="Quattrocento Sans"/>
                        </a:rPr>
                        <a:t>transfer learning</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dirty="0">
                          <a:sym typeface="Quattrocento Sans"/>
                        </a:rPr>
                        <a:t>0.871 </a:t>
                      </a:r>
                      <a:endParaRPr sz="1200" dirty="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0.395</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0.382</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93.12%</a:t>
                      </a:r>
                      <a:endParaRPr sz="120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1"/>
                  </a:ext>
                </a:extLst>
              </a:tr>
              <a:tr h="431867">
                <a:tc>
                  <a:txBody>
                    <a:bodyPr/>
                    <a:lstStyle/>
                    <a:p>
                      <a:pPr marL="0" lvl="0" indent="0" algn="l" rtl="0">
                        <a:spcBef>
                          <a:spcPts val="0"/>
                        </a:spcBef>
                        <a:spcAft>
                          <a:spcPts val="0"/>
                        </a:spcAft>
                        <a:buNone/>
                      </a:pPr>
                      <a:r>
                        <a:rPr lang="cs" sz="1200">
                          <a:sym typeface="Quattrocento Sans"/>
                        </a:rPr>
                        <a:t>GAT</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0.872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0.390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0.374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93.25%</a:t>
                      </a:r>
                      <a:endParaRPr sz="1200" b="1">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2"/>
                  </a:ext>
                </a:extLst>
              </a:tr>
              <a:tr h="431867">
                <a:tc>
                  <a:txBody>
                    <a:bodyPr/>
                    <a:lstStyle/>
                    <a:p>
                      <a:pPr marL="0" lvl="0" indent="0" algn="l" rtl="0">
                        <a:spcBef>
                          <a:spcPts val="0"/>
                        </a:spcBef>
                        <a:spcAft>
                          <a:spcPts val="0"/>
                        </a:spcAft>
                        <a:buNone/>
                      </a:pPr>
                      <a:r>
                        <a:rPr lang="cs" sz="1200" b="1">
                          <a:sym typeface="Quattrocento Sans"/>
                        </a:rPr>
                        <a:t>e2e finetuning</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0.888</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0.448</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0.446</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dirty="0">
                          <a:sym typeface="Quattrocento Sans"/>
                        </a:rPr>
                        <a:t>92.82% </a:t>
                      </a:r>
                      <a:endParaRPr sz="1200" dirty="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4"/>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rmAutofit/>
          </a:bodyPr>
          <a:lstStyle/>
          <a:p>
            <a:pPr>
              <a:spcBef>
                <a:spcPts val="0"/>
              </a:spcBef>
              <a:buClr>
                <a:schemeClr val="dk1"/>
              </a:buClr>
              <a:buSzPts val="1100"/>
            </a:pPr>
            <a:r>
              <a:rPr lang="en-US" dirty="0"/>
              <a:t>Improving over PLM baseline  - m</a:t>
            </a:r>
            <a:r>
              <a:rPr lang="cs" dirty="0"/>
              <a:t>ultitask learning</a:t>
            </a:r>
            <a:endParaRPr dirty="0"/>
          </a:p>
        </p:txBody>
      </p:sp>
      <p:graphicFrame>
        <p:nvGraphicFramePr>
          <p:cNvPr id="207" name="Google Shape;207;p34"/>
          <p:cNvGraphicFramePr/>
          <p:nvPr>
            <p:extLst>
              <p:ext uri="{D42A27DB-BD31-4B8C-83A1-F6EECF244321}">
                <p14:modId xmlns:p14="http://schemas.microsoft.com/office/powerpoint/2010/main" val="2010949452"/>
              </p:ext>
            </p:extLst>
          </p:nvPr>
        </p:nvGraphicFramePr>
        <p:xfrm>
          <a:off x="2541121" y="4868871"/>
          <a:ext cx="6788831" cy="1706720"/>
        </p:xfrm>
        <a:graphic>
          <a:graphicData uri="http://schemas.openxmlformats.org/drawingml/2006/table">
            <a:tbl>
              <a:tblPr>
                <a:tableStyleId>{9D7B26C5-4107-4FEC-AEDC-1716B250A1EF}</a:tableStyleId>
              </a:tblPr>
              <a:tblGrid>
                <a:gridCol w="2245756">
                  <a:extLst>
                    <a:ext uri="{9D8B030D-6E8A-4147-A177-3AD203B41FA5}">
                      <a16:colId xmlns:a16="http://schemas.microsoft.com/office/drawing/2014/main" val="20000"/>
                    </a:ext>
                  </a:extLst>
                </a:gridCol>
                <a:gridCol w="1148659">
                  <a:extLst>
                    <a:ext uri="{9D8B030D-6E8A-4147-A177-3AD203B41FA5}">
                      <a16:colId xmlns:a16="http://schemas.microsoft.com/office/drawing/2014/main" val="20001"/>
                    </a:ext>
                  </a:extLst>
                </a:gridCol>
                <a:gridCol w="1157211">
                  <a:extLst>
                    <a:ext uri="{9D8B030D-6E8A-4147-A177-3AD203B41FA5}">
                      <a16:colId xmlns:a16="http://schemas.microsoft.com/office/drawing/2014/main" val="20002"/>
                    </a:ext>
                  </a:extLst>
                </a:gridCol>
                <a:gridCol w="1151795">
                  <a:extLst>
                    <a:ext uri="{9D8B030D-6E8A-4147-A177-3AD203B41FA5}">
                      <a16:colId xmlns:a16="http://schemas.microsoft.com/office/drawing/2014/main" val="20003"/>
                    </a:ext>
                  </a:extLst>
                </a:gridCol>
                <a:gridCol w="1085410">
                  <a:extLst>
                    <a:ext uri="{9D8B030D-6E8A-4147-A177-3AD203B41FA5}">
                      <a16:colId xmlns:a16="http://schemas.microsoft.com/office/drawing/2014/main" val="20004"/>
                    </a:ext>
                  </a:extLst>
                </a:gridCol>
              </a:tblGrid>
              <a:tr h="365759">
                <a:tc>
                  <a:txBody>
                    <a:bodyPr/>
                    <a:lstStyle/>
                    <a:p>
                      <a:pPr marL="0" lvl="0" indent="0" algn="l" rtl="0">
                        <a:spcBef>
                          <a:spcPts val="0"/>
                        </a:spcBef>
                        <a:spcAft>
                          <a:spcPts val="0"/>
                        </a:spcAft>
                        <a:buNone/>
                      </a:pPr>
                      <a:r>
                        <a:rPr lang="cs" sz="1200" dirty="0">
                          <a:sym typeface="Quattrocento Sans"/>
                        </a:rPr>
                        <a:t>Method</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a:sym typeface="Quattrocento Sans"/>
                        </a:rPr>
                        <a:t>AUC</a:t>
                      </a:r>
                      <a:endParaRPr sz="1200" i="1">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a:sym typeface="Quattrocento Sans"/>
                        </a:rPr>
                        <a:t>MCC</a:t>
                      </a:r>
                      <a:endParaRPr sz="1200" i="1">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a:sym typeface="Quattrocento Sans"/>
                        </a:rPr>
                        <a:t>AUPRC</a:t>
                      </a:r>
                      <a:endParaRPr sz="1200" i="1">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ACC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extLst>
                  <a:ext uri="{0D108BD9-81ED-4DB2-BD59-A6C34878D82A}">
                    <a16:rowId xmlns:a16="http://schemas.microsoft.com/office/drawing/2014/main" val="10000"/>
                  </a:ext>
                </a:extLst>
              </a:tr>
              <a:tr h="365759">
                <a:tc>
                  <a:txBody>
                    <a:bodyPr/>
                    <a:lstStyle/>
                    <a:p>
                      <a:pPr marL="0" lvl="0" indent="0" algn="l" rtl="0">
                        <a:spcBef>
                          <a:spcPts val="0"/>
                        </a:spcBef>
                        <a:spcAft>
                          <a:spcPts val="0"/>
                        </a:spcAft>
                        <a:buNone/>
                      </a:pPr>
                      <a:r>
                        <a:rPr lang="cs" sz="1200" dirty="0">
                          <a:sym typeface="Quattrocento Sans"/>
                        </a:rPr>
                        <a:t>transfer learning</a:t>
                      </a:r>
                      <a:endParaRPr sz="1200" dirty="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0.871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0.395</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0.382</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93.12%</a:t>
                      </a:r>
                      <a:endParaRPr sz="120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1"/>
                  </a:ext>
                </a:extLst>
              </a:tr>
              <a:tr h="365759">
                <a:tc>
                  <a:txBody>
                    <a:bodyPr/>
                    <a:lstStyle/>
                    <a:p>
                      <a:pPr marL="0" lvl="0" indent="0" algn="l" rtl="0">
                        <a:spcBef>
                          <a:spcPts val="0"/>
                        </a:spcBef>
                        <a:spcAft>
                          <a:spcPts val="0"/>
                        </a:spcAft>
                        <a:buNone/>
                      </a:pPr>
                      <a:r>
                        <a:rPr lang="cs" sz="1200">
                          <a:sym typeface="Quattrocento Sans"/>
                        </a:rPr>
                        <a:t>e2e finetuning</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0.888</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0.448</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0.446</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92.82% </a:t>
                      </a:r>
                      <a:endParaRPr sz="1200" b="1">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2"/>
                  </a:ext>
                </a:extLst>
              </a:tr>
              <a:tr h="365759">
                <a:tc>
                  <a:txBody>
                    <a:bodyPr/>
                    <a:lstStyle/>
                    <a:p>
                      <a:pPr marL="0" lvl="0" indent="0" algn="l" rtl="0">
                        <a:spcBef>
                          <a:spcPts val="0"/>
                        </a:spcBef>
                        <a:spcAft>
                          <a:spcPts val="0"/>
                        </a:spcAft>
                        <a:buNone/>
                      </a:pPr>
                      <a:r>
                        <a:rPr lang="cs" sz="1200" b="1">
                          <a:sym typeface="Quattrocento Sans"/>
                        </a:rPr>
                        <a:t>+ multitask</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0.889 </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0.446</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0.440</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dirty="0">
                          <a:sym typeface="Quattrocento Sans"/>
                        </a:rPr>
                        <a:t>92.66%</a:t>
                      </a:r>
                      <a:endParaRPr sz="1200" dirty="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3"/>
                  </a:ext>
                </a:extLst>
              </a:tr>
            </a:tbl>
          </a:graphicData>
        </a:graphic>
      </p:graphicFrame>
      <p:pic>
        <p:nvPicPr>
          <p:cNvPr id="208" name="Google Shape;208;p34"/>
          <p:cNvPicPr preferRelativeResize="0"/>
          <p:nvPr/>
        </p:nvPicPr>
        <p:blipFill>
          <a:blip r:embed="rId3">
            <a:alphaModFix/>
          </a:blip>
          <a:stretch>
            <a:fillRect/>
          </a:stretch>
        </p:blipFill>
        <p:spPr>
          <a:xfrm>
            <a:off x="2071293" y="1832519"/>
            <a:ext cx="7735259" cy="273774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5"/>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rmAutofit/>
          </a:bodyPr>
          <a:lstStyle/>
          <a:p>
            <a:pPr>
              <a:spcBef>
                <a:spcPts val="0"/>
              </a:spcBef>
            </a:pPr>
            <a:r>
              <a:rPr lang="en-US" dirty="0"/>
              <a:t>Improving over PLM baseline – similar data training</a:t>
            </a:r>
            <a:endParaRPr dirty="0"/>
          </a:p>
        </p:txBody>
      </p:sp>
      <p:graphicFrame>
        <p:nvGraphicFramePr>
          <p:cNvPr id="214" name="Google Shape;214;p35"/>
          <p:cNvGraphicFramePr/>
          <p:nvPr>
            <p:extLst>
              <p:ext uri="{D42A27DB-BD31-4B8C-83A1-F6EECF244321}">
                <p14:modId xmlns:p14="http://schemas.microsoft.com/office/powerpoint/2010/main" val="4251934661"/>
              </p:ext>
            </p:extLst>
          </p:nvPr>
        </p:nvGraphicFramePr>
        <p:xfrm>
          <a:off x="2523567" y="5004733"/>
          <a:ext cx="7144866" cy="1727468"/>
        </p:xfrm>
        <a:graphic>
          <a:graphicData uri="http://schemas.openxmlformats.org/drawingml/2006/table">
            <a:tbl>
              <a:tblPr>
                <a:tableStyleId>{EB9631B5-78F2-41C9-869B-9F39066F8104}</a:tableStyleId>
              </a:tblPr>
              <a:tblGrid>
                <a:gridCol w="2363533">
                  <a:extLst>
                    <a:ext uri="{9D8B030D-6E8A-4147-A177-3AD203B41FA5}">
                      <a16:colId xmlns:a16="http://schemas.microsoft.com/office/drawing/2014/main" val="20000"/>
                    </a:ext>
                  </a:extLst>
                </a:gridCol>
                <a:gridCol w="1208900">
                  <a:extLst>
                    <a:ext uri="{9D8B030D-6E8A-4147-A177-3AD203B41FA5}">
                      <a16:colId xmlns:a16="http://schemas.microsoft.com/office/drawing/2014/main" val="20001"/>
                    </a:ext>
                  </a:extLst>
                </a:gridCol>
                <a:gridCol w="1217900">
                  <a:extLst>
                    <a:ext uri="{9D8B030D-6E8A-4147-A177-3AD203B41FA5}">
                      <a16:colId xmlns:a16="http://schemas.microsoft.com/office/drawing/2014/main" val="20002"/>
                    </a:ext>
                  </a:extLst>
                </a:gridCol>
                <a:gridCol w="1212200">
                  <a:extLst>
                    <a:ext uri="{9D8B030D-6E8A-4147-A177-3AD203B41FA5}">
                      <a16:colId xmlns:a16="http://schemas.microsoft.com/office/drawing/2014/main" val="20003"/>
                    </a:ext>
                  </a:extLst>
                </a:gridCol>
                <a:gridCol w="1142333">
                  <a:extLst>
                    <a:ext uri="{9D8B030D-6E8A-4147-A177-3AD203B41FA5}">
                      <a16:colId xmlns:a16="http://schemas.microsoft.com/office/drawing/2014/main" val="20004"/>
                    </a:ext>
                  </a:extLst>
                </a:gridCol>
              </a:tblGrid>
              <a:tr h="431867">
                <a:tc>
                  <a:txBody>
                    <a:bodyPr/>
                    <a:lstStyle/>
                    <a:p>
                      <a:pPr marL="0" lvl="0" indent="0" algn="l" rtl="0">
                        <a:spcBef>
                          <a:spcPts val="0"/>
                        </a:spcBef>
                        <a:spcAft>
                          <a:spcPts val="0"/>
                        </a:spcAft>
                        <a:buNone/>
                      </a:pPr>
                      <a:r>
                        <a:rPr lang="cs" sz="1200" dirty="0">
                          <a:sym typeface="Quattrocento Sans"/>
                        </a:rPr>
                        <a:t>Method</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MCC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AUPRC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ACC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extLst>
                  <a:ext uri="{0D108BD9-81ED-4DB2-BD59-A6C34878D82A}">
                    <a16:rowId xmlns:a16="http://schemas.microsoft.com/office/drawing/2014/main" val="10000"/>
                  </a:ext>
                </a:extLst>
              </a:tr>
              <a:tr h="431867">
                <a:tc>
                  <a:txBody>
                    <a:bodyPr/>
                    <a:lstStyle/>
                    <a:p>
                      <a:pPr marL="0" lvl="0" indent="0" algn="l" rtl="0">
                        <a:spcBef>
                          <a:spcPts val="0"/>
                        </a:spcBef>
                        <a:spcAft>
                          <a:spcPts val="0"/>
                        </a:spcAft>
                        <a:buNone/>
                      </a:pPr>
                      <a:r>
                        <a:rPr lang="cs" sz="1200" dirty="0">
                          <a:sym typeface="Quattrocento Sans"/>
                        </a:rPr>
                        <a:t>transfer learning</a:t>
                      </a:r>
                      <a:endParaRPr sz="1200" dirty="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0.871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0.395</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0.382</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93.12%</a:t>
                      </a:r>
                      <a:endParaRPr sz="120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1"/>
                  </a:ext>
                </a:extLst>
              </a:tr>
              <a:tr h="431867">
                <a:tc>
                  <a:txBody>
                    <a:bodyPr/>
                    <a:lstStyle/>
                    <a:p>
                      <a:pPr marL="0" lvl="0" indent="0" algn="l" rtl="0">
                        <a:spcBef>
                          <a:spcPts val="0"/>
                        </a:spcBef>
                        <a:spcAft>
                          <a:spcPts val="0"/>
                        </a:spcAft>
                        <a:buNone/>
                      </a:pPr>
                      <a:r>
                        <a:rPr lang="cs" sz="1200">
                          <a:sym typeface="Quattrocento Sans"/>
                        </a:rPr>
                        <a:t>e2e finetuning + multitask</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0.889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0.446</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0.440</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a:sym typeface="Quattrocento Sans"/>
                        </a:rPr>
                        <a:t>92.66%</a:t>
                      </a:r>
                      <a:endParaRPr sz="120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2"/>
                  </a:ext>
                </a:extLst>
              </a:tr>
              <a:tr h="431867">
                <a:tc>
                  <a:txBody>
                    <a:bodyPr/>
                    <a:lstStyle/>
                    <a:p>
                      <a:pPr marL="0" lvl="0" indent="0" algn="l" rtl="0">
                        <a:spcBef>
                          <a:spcPts val="0"/>
                        </a:spcBef>
                        <a:spcAft>
                          <a:spcPts val="0"/>
                        </a:spcAft>
                        <a:buNone/>
                      </a:pPr>
                      <a:r>
                        <a:rPr lang="cs" sz="1200" b="1">
                          <a:solidFill>
                            <a:schemeClr val="dk1"/>
                          </a:solidFill>
                          <a:sym typeface="Quattrocento Sans"/>
                        </a:rPr>
                        <a:t>+ data</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0.894</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0.472 </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0.475 </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dirty="0">
                          <a:sym typeface="Quattrocento Sans"/>
                        </a:rPr>
                        <a:t>93.57% </a:t>
                      </a:r>
                      <a:endParaRPr sz="1200" b="1" dirty="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3"/>
                  </a:ext>
                </a:extLst>
              </a:tr>
            </a:tbl>
          </a:graphicData>
        </a:graphic>
      </p:graphicFrame>
      <p:pic>
        <p:nvPicPr>
          <p:cNvPr id="215" name="Google Shape;215;p35"/>
          <p:cNvPicPr preferRelativeResize="0"/>
          <p:nvPr/>
        </p:nvPicPr>
        <p:blipFill>
          <a:blip r:embed="rId3">
            <a:alphaModFix/>
          </a:blip>
          <a:stretch>
            <a:fillRect/>
          </a:stretch>
        </p:blipFill>
        <p:spPr>
          <a:xfrm>
            <a:off x="1747969" y="1853267"/>
            <a:ext cx="7227034" cy="276825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1" name="Google Shape;221;p36"/>
          <p:cNvPicPr preferRelativeResize="0"/>
          <p:nvPr/>
        </p:nvPicPr>
        <p:blipFill>
          <a:blip r:embed="rId3">
            <a:alphaModFix/>
          </a:blip>
          <a:stretch>
            <a:fillRect/>
          </a:stretch>
        </p:blipFill>
        <p:spPr>
          <a:xfrm>
            <a:off x="2141910" y="1854060"/>
            <a:ext cx="7108756" cy="2926302"/>
          </a:xfrm>
          <a:prstGeom prst="rect">
            <a:avLst/>
          </a:prstGeom>
          <a:noFill/>
          <a:ln>
            <a:noFill/>
          </a:ln>
        </p:spPr>
      </p:pic>
      <p:graphicFrame>
        <p:nvGraphicFramePr>
          <p:cNvPr id="222" name="Google Shape;222;p36"/>
          <p:cNvGraphicFramePr/>
          <p:nvPr>
            <p:extLst>
              <p:ext uri="{D42A27DB-BD31-4B8C-83A1-F6EECF244321}">
                <p14:modId xmlns:p14="http://schemas.microsoft.com/office/powerpoint/2010/main" val="1172854408"/>
              </p:ext>
            </p:extLst>
          </p:nvPr>
        </p:nvGraphicFramePr>
        <p:xfrm>
          <a:off x="2227046" y="5169922"/>
          <a:ext cx="7144866" cy="1295601"/>
        </p:xfrm>
        <a:graphic>
          <a:graphicData uri="http://schemas.openxmlformats.org/drawingml/2006/table">
            <a:tbl>
              <a:tblPr>
                <a:tableStyleId>{EB344D84-9AFB-497E-A393-DC336BA19D2E}</a:tableStyleId>
              </a:tblPr>
              <a:tblGrid>
                <a:gridCol w="2363533">
                  <a:extLst>
                    <a:ext uri="{9D8B030D-6E8A-4147-A177-3AD203B41FA5}">
                      <a16:colId xmlns:a16="http://schemas.microsoft.com/office/drawing/2014/main" val="20000"/>
                    </a:ext>
                  </a:extLst>
                </a:gridCol>
                <a:gridCol w="1208900">
                  <a:extLst>
                    <a:ext uri="{9D8B030D-6E8A-4147-A177-3AD203B41FA5}">
                      <a16:colId xmlns:a16="http://schemas.microsoft.com/office/drawing/2014/main" val="20001"/>
                    </a:ext>
                  </a:extLst>
                </a:gridCol>
                <a:gridCol w="1217900">
                  <a:extLst>
                    <a:ext uri="{9D8B030D-6E8A-4147-A177-3AD203B41FA5}">
                      <a16:colId xmlns:a16="http://schemas.microsoft.com/office/drawing/2014/main" val="20002"/>
                    </a:ext>
                  </a:extLst>
                </a:gridCol>
                <a:gridCol w="1212200">
                  <a:extLst>
                    <a:ext uri="{9D8B030D-6E8A-4147-A177-3AD203B41FA5}">
                      <a16:colId xmlns:a16="http://schemas.microsoft.com/office/drawing/2014/main" val="20003"/>
                    </a:ext>
                  </a:extLst>
                </a:gridCol>
                <a:gridCol w="1142333">
                  <a:extLst>
                    <a:ext uri="{9D8B030D-6E8A-4147-A177-3AD203B41FA5}">
                      <a16:colId xmlns:a16="http://schemas.microsoft.com/office/drawing/2014/main" val="20004"/>
                    </a:ext>
                  </a:extLst>
                </a:gridCol>
              </a:tblGrid>
              <a:tr h="431867">
                <a:tc>
                  <a:txBody>
                    <a:bodyPr/>
                    <a:lstStyle/>
                    <a:p>
                      <a:pPr marL="0" lvl="0" indent="0" algn="l" rtl="0">
                        <a:spcBef>
                          <a:spcPts val="0"/>
                        </a:spcBef>
                        <a:spcAft>
                          <a:spcPts val="0"/>
                        </a:spcAft>
                        <a:buNone/>
                      </a:pPr>
                      <a:r>
                        <a:rPr lang="cs" sz="1200" dirty="0">
                          <a:sym typeface="Quattrocento Sans"/>
                        </a:rPr>
                        <a:t>Method</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MCC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AUPRC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tc>
                  <a:txBody>
                    <a:bodyPr/>
                    <a:lstStyle/>
                    <a:p>
                      <a:pPr marL="0" lvl="0" indent="0" algn="l" rtl="0">
                        <a:spcBef>
                          <a:spcPts val="0"/>
                        </a:spcBef>
                        <a:spcAft>
                          <a:spcPts val="0"/>
                        </a:spcAft>
                        <a:buNone/>
                      </a:pPr>
                      <a:r>
                        <a:rPr lang="cs" sz="1200" dirty="0">
                          <a:sym typeface="Quattrocento Sans"/>
                        </a:rPr>
                        <a:t>ACC</a:t>
                      </a:r>
                      <a:endParaRPr sz="1200" i="1" dirty="0">
                        <a:latin typeface="Quattrocento Sans"/>
                        <a:ea typeface="Quattrocento Sans"/>
                        <a:cs typeface="Quattrocento Sans"/>
                        <a:sym typeface="Quattrocento Sans"/>
                      </a:endParaRPr>
                    </a:p>
                  </a:txBody>
                  <a:tcPr marL="121900" marR="121900" marT="121900" marB="121900">
                    <a:solidFill>
                      <a:schemeClr val="bg2">
                        <a:lumMod val="90000"/>
                      </a:schemeClr>
                    </a:solidFill>
                  </a:tcPr>
                </a:tc>
                <a:extLst>
                  <a:ext uri="{0D108BD9-81ED-4DB2-BD59-A6C34878D82A}">
                    <a16:rowId xmlns:a16="http://schemas.microsoft.com/office/drawing/2014/main" val="10000"/>
                  </a:ext>
                </a:extLst>
              </a:tr>
              <a:tr h="431867">
                <a:tc>
                  <a:txBody>
                    <a:bodyPr/>
                    <a:lstStyle/>
                    <a:p>
                      <a:pPr marL="0" lvl="0" indent="0" algn="l" rtl="0">
                        <a:spcBef>
                          <a:spcPts val="0"/>
                        </a:spcBef>
                        <a:spcAft>
                          <a:spcPts val="0"/>
                        </a:spcAft>
                        <a:buNone/>
                      </a:pPr>
                      <a:r>
                        <a:rPr lang="cs" sz="1200">
                          <a:solidFill>
                            <a:schemeClr val="dk1"/>
                          </a:solidFill>
                          <a:sym typeface="Quattrocento Sans"/>
                        </a:rPr>
                        <a:t>e2e finetuning + multitask + data</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0.894</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0.472 </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0.475 </a:t>
                      </a:r>
                      <a:endParaRPr sz="1200" b="1">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b="1">
                          <a:sym typeface="Quattrocento Sans"/>
                        </a:rPr>
                        <a:t>93.57% </a:t>
                      </a:r>
                      <a:endParaRPr sz="1200" b="1">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1"/>
                  </a:ext>
                </a:extLst>
              </a:tr>
              <a:tr h="431867">
                <a:tc>
                  <a:txBody>
                    <a:bodyPr/>
                    <a:lstStyle/>
                    <a:p>
                      <a:pPr marL="0" lvl="0" indent="0" algn="l" rtl="0">
                        <a:spcBef>
                          <a:spcPts val="0"/>
                        </a:spcBef>
                        <a:spcAft>
                          <a:spcPts val="0"/>
                        </a:spcAft>
                        <a:buNone/>
                      </a:pPr>
                      <a:r>
                        <a:rPr lang="cs" sz="1200" b="1">
                          <a:solidFill>
                            <a:schemeClr val="dk1"/>
                          </a:solidFill>
                          <a:sym typeface="Quattrocento Sans"/>
                        </a:rPr>
                        <a:t>+ CNN feature extractor</a:t>
                      </a:r>
                      <a:endParaRPr sz="1200" b="1">
                        <a:solidFill>
                          <a:schemeClr val="dk1"/>
                        </a:solidFill>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None/>
                      </a:pPr>
                      <a:r>
                        <a:rPr lang="cs" sz="1200" dirty="0">
                          <a:sym typeface="Quattrocento Sans"/>
                        </a:rPr>
                        <a:t>0.886 </a:t>
                      </a:r>
                      <a:endParaRPr sz="1200" dirty="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Clr>
                          <a:schemeClr val="dk1"/>
                        </a:buClr>
                        <a:buSzPts val="1100"/>
                        <a:buFont typeface="Arial"/>
                        <a:buNone/>
                      </a:pPr>
                      <a:r>
                        <a:rPr lang="cs" sz="1200">
                          <a:solidFill>
                            <a:schemeClr val="dk1"/>
                          </a:solidFill>
                          <a:sym typeface="Quattrocento Sans"/>
                        </a:rPr>
                        <a:t>0.455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Clr>
                          <a:schemeClr val="dk1"/>
                        </a:buClr>
                        <a:buSzPts val="1100"/>
                        <a:buFont typeface="Arial"/>
                        <a:buNone/>
                      </a:pPr>
                      <a:r>
                        <a:rPr lang="cs" sz="1200">
                          <a:solidFill>
                            <a:schemeClr val="dk1"/>
                          </a:solidFill>
                          <a:sym typeface="Quattrocento Sans"/>
                        </a:rPr>
                        <a:t>0.456 </a:t>
                      </a:r>
                      <a:endParaRPr sz="1200">
                        <a:latin typeface="Quattrocento Sans"/>
                        <a:ea typeface="Quattrocento Sans"/>
                        <a:cs typeface="Quattrocento Sans"/>
                        <a:sym typeface="Quattrocento Sans"/>
                      </a:endParaRPr>
                    </a:p>
                  </a:txBody>
                  <a:tcPr marL="121900" marR="121900" marT="121900" marB="121900"/>
                </a:tc>
                <a:tc>
                  <a:txBody>
                    <a:bodyPr/>
                    <a:lstStyle/>
                    <a:p>
                      <a:pPr marL="0" lvl="0" indent="0" algn="l" rtl="0">
                        <a:spcBef>
                          <a:spcPts val="0"/>
                        </a:spcBef>
                        <a:spcAft>
                          <a:spcPts val="0"/>
                        </a:spcAft>
                        <a:buClr>
                          <a:schemeClr val="dk1"/>
                        </a:buClr>
                        <a:buSzPts val="1100"/>
                        <a:buFont typeface="Arial"/>
                        <a:buNone/>
                      </a:pPr>
                      <a:r>
                        <a:rPr lang="cs" sz="1200" dirty="0">
                          <a:solidFill>
                            <a:schemeClr val="dk1"/>
                          </a:solidFill>
                          <a:sym typeface="Quattrocento Sans"/>
                        </a:rPr>
                        <a:t>92.71% </a:t>
                      </a:r>
                      <a:endParaRPr sz="1200" dirty="0">
                        <a:latin typeface="Quattrocento Sans"/>
                        <a:ea typeface="Quattrocento Sans"/>
                        <a:cs typeface="Quattrocento Sans"/>
                        <a:sym typeface="Quattrocento Sans"/>
                      </a:endParaRPr>
                    </a:p>
                  </a:txBody>
                  <a:tcPr marL="121900" marR="121900" marT="121900" marB="121900"/>
                </a:tc>
                <a:extLst>
                  <a:ext uri="{0D108BD9-81ED-4DB2-BD59-A6C34878D82A}">
                    <a16:rowId xmlns:a16="http://schemas.microsoft.com/office/drawing/2014/main" val="10002"/>
                  </a:ext>
                </a:extLst>
              </a:tr>
            </a:tbl>
          </a:graphicData>
        </a:graphic>
      </p:graphicFrame>
      <p:sp>
        <p:nvSpPr>
          <p:cNvPr id="8" name="Google Shape;213;p35">
            <a:extLst>
              <a:ext uri="{FF2B5EF4-FFF2-40B4-BE49-F238E27FC236}">
                <a16:creationId xmlns:a16="http://schemas.microsoft.com/office/drawing/2014/main" id="{E957AEFF-719F-7408-4C58-5C454BB02381}"/>
              </a:ext>
            </a:extLst>
          </p:cNvPr>
          <p:cNvSpPr txBox="1">
            <a:spLocks/>
          </p:cNvSpPr>
          <p:nvPr/>
        </p:nvSpPr>
        <p:spPr>
          <a:xfrm>
            <a:off x="838200" y="365125"/>
            <a:ext cx="10515600" cy="1325600"/>
          </a:xfrm>
          <a:prstGeom prst="rect">
            <a:avLst/>
          </a:prstGeom>
        </p:spPr>
        <p:txBody>
          <a:bodyPr spcFirstLastPara="1" vert="horz" wrap="square" lIns="91433" tIns="45700" rIns="91433" bIns="45700" rtlCol="0" anchor="ctr" anchorCtr="0">
            <a:normAutofit/>
          </a:bodyPr>
          <a:lst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a:lstStyle>
          <a:p>
            <a:pPr>
              <a:spcBef>
                <a:spcPts val="0"/>
              </a:spcBef>
            </a:pPr>
            <a:r>
              <a:rPr lang="en-US" dirty="0"/>
              <a:t>Improving over PLM baseline - </a:t>
            </a:r>
            <a:r>
              <a:rPr lang="cs" dirty="0"/>
              <a:t>CNN feature extractor</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B2618-37A6-12CE-C02D-2B57DA4ABD4E}"/>
              </a:ext>
            </a:extLst>
          </p:cNvPr>
          <p:cNvSpPr>
            <a:spLocks noGrp="1"/>
          </p:cNvSpPr>
          <p:nvPr>
            <p:ph type="title"/>
          </p:nvPr>
        </p:nvSpPr>
        <p:spPr/>
        <p:txBody>
          <a:bodyPr/>
          <a:lstStyle/>
          <a:p>
            <a:r>
              <a:rPr lang="en-US" dirty="0"/>
              <a:t>Improving PLM</a:t>
            </a:r>
          </a:p>
        </p:txBody>
      </p:sp>
      <p:sp>
        <p:nvSpPr>
          <p:cNvPr id="3" name="Content Placeholder 2">
            <a:extLst>
              <a:ext uri="{FF2B5EF4-FFF2-40B4-BE49-F238E27FC236}">
                <a16:creationId xmlns:a16="http://schemas.microsoft.com/office/drawing/2014/main" id="{11C529B1-0234-972F-71F7-5A7B87561B1A}"/>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D3800DC9-A875-3466-33F7-93F69E847AA3}"/>
              </a:ext>
            </a:extLst>
          </p:cNvPr>
          <p:cNvPicPr>
            <a:picLocks noChangeAspect="1"/>
          </p:cNvPicPr>
          <p:nvPr/>
        </p:nvPicPr>
        <p:blipFill>
          <a:blip r:embed="rId3"/>
          <a:stretch>
            <a:fillRect/>
          </a:stretch>
        </p:blipFill>
        <p:spPr>
          <a:xfrm>
            <a:off x="2459091" y="1649053"/>
            <a:ext cx="6399159" cy="2909762"/>
          </a:xfrm>
          <a:prstGeom prst="rect">
            <a:avLst/>
          </a:prstGeom>
        </p:spPr>
      </p:pic>
      <p:pic>
        <p:nvPicPr>
          <p:cNvPr id="7" name="Picture 6">
            <a:extLst>
              <a:ext uri="{FF2B5EF4-FFF2-40B4-BE49-F238E27FC236}">
                <a16:creationId xmlns:a16="http://schemas.microsoft.com/office/drawing/2014/main" id="{A28BF5DE-F975-EB0F-F1EA-7D92A38530ED}"/>
              </a:ext>
            </a:extLst>
          </p:cNvPr>
          <p:cNvPicPr>
            <a:picLocks noChangeAspect="1"/>
          </p:cNvPicPr>
          <p:nvPr/>
        </p:nvPicPr>
        <p:blipFill>
          <a:blip r:embed="rId4"/>
          <a:stretch>
            <a:fillRect/>
          </a:stretch>
        </p:blipFill>
        <p:spPr>
          <a:xfrm>
            <a:off x="1914525" y="4693752"/>
            <a:ext cx="7968508" cy="2040639"/>
          </a:xfrm>
          <a:prstGeom prst="rect">
            <a:avLst/>
          </a:prstGeom>
        </p:spPr>
      </p:pic>
    </p:spTree>
    <p:extLst>
      <p:ext uri="{BB962C8B-B14F-4D97-AF65-F5344CB8AC3E}">
        <p14:creationId xmlns:p14="http://schemas.microsoft.com/office/powerpoint/2010/main" val="4241687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4F7C30C-4838-4341-920E-FCBD0A231CCA}">
  <we:reference id="WA200010001" version="1.0.0.1" store="Omex" storeType="OMEX"/>
  <we:alternateReferences>
    <we:reference id="WA200010001" version="1.0.0.1" store="WA200010001" storeType="OMEX"/>
  </we:alternateReferences>
  <we:properties>
    <we:property name="claude.fileId" value="&quot;49d7a1fe-98ff-4f02-8676-2dd3eed4de0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61802</TotalTime>
  <Words>2181</Words>
  <Application>Microsoft Office PowerPoint</Application>
  <PresentationFormat>Widescreen</PresentationFormat>
  <Paragraphs>279</Paragraphs>
  <Slides>26</Slides>
  <Notes>20</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AdvT116</vt:lpstr>
      <vt:lpstr>Arial</vt:lpstr>
      <vt:lpstr>Calibri</vt:lpstr>
      <vt:lpstr>Calibri Light</vt:lpstr>
      <vt:lpstr>Cambria Math</vt:lpstr>
      <vt:lpstr>Courier New</vt:lpstr>
      <vt:lpstr>Google Sans</vt:lpstr>
      <vt:lpstr>Quattrocento Sans</vt:lpstr>
      <vt:lpstr>Office Theme</vt:lpstr>
      <vt:lpstr>Spatially-aware detection of binding sites with protein language models</vt:lpstr>
      <vt:lpstr>Protein-ligand binding sites</vt:lpstr>
      <vt:lpstr>De novo binding site/residue prediction</vt:lpstr>
      <vt:lpstr>Pocket-level prediction</vt:lpstr>
      <vt:lpstr>PowerPoint Presentation</vt:lpstr>
      <vt:lpstr>PowerPoint Presentation</vt:lpstr>
      <vt:lpstr>From Residues to Predictions</vt:lpstr>
      <vt:lpstr>Residue-level prediction</vt:lpstr>
      <vt:lpstr>Protein Language Models</vt:lpstr>
      <vt:lpstr>Transfer learning with PLMs</vt:lpstr>
      <vt:lpstr>PLM-based binding residue prediction</vt:lpstr>
      <vt:lpstr>Benchmarking datasets</vt:lpstr>
      <vt:lpstr>PowerPoint Presentation</vt:lpstr>
      <vt:lpstr>PLM-based binding pocket prediction</vt:lpstr>
      <vt:lpstr>Smoothing</vt:lpstr>
      <vt:lpstr>Clustering</vt:lpstr>
      <vt:lpstr>Seq2Pocket – (C)BS prediction performance</vt:lpstr>
      <vt:lpstr>Acknowledgements</vt:lpstr>
      <vt:lpstr>Questions</vt:lpstr>
      <vt:lpstr>Improving over PLM baseline</vt:lpstr>
      <vt:lpstr>Improving over PLM baseline - GAT</vt:lpstr>
      <vt:lpstr>Improving over PLM baseline - finetuning</vt:lpstr>
      <vt:lpstr>Improving over PLM baseline  - multitask learning</vt:lpstr>
      <vt:lpstr>Improving over PLM baseline – similar data training</vt:lpstr>
      <vt:lpstr>PowerPoint Presentation</vt:lpstr>
      <vt:lpstr>Improving PLM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CBS</dc:title>
  <dc:creator>HellB</dc:creator>
  <cp:lastModifiedBy>David Hoksza</cp:lastModifiedBy>
  <cp:revision>312</cp:revision>
  <dcterms:created xsi:type="dcterms:W3CDTF">2013-10-29T18:22:16Z</dcterms:created>
  <dcterms:modified xsi:type="dcterms:W3CDTF">2026-09-07T06:03:54Z</dcterms:modified>
</cp:coreProperties>
</file>