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369" r:id="rId2"/>
    <p:sldId id="415" r:id="rId3"/>
    <p:sldId id="437" r:id="rId4"/>
    <p:sldId id="444" r:id="rId5"/>
    <p:sldId id="434" r:id="rId6"/>
    <p:sldId id="436" r:id="rId7"/>
    <p:sldId id="530" r:id="rId8"/>
    <p:sldId id="414" r:id="rId9"/>
    <p:sldId id="416" r:id="rId10"/>
    <p:sldId id="420" r:id="rId11"/>
    <p:sldId id="417" r:id="rId12"/>
    <p:sldId id="418" r:id="rId13"/>
    <p:sldId id="532" r:id="rId14"/>
    <p:sldId id="439" r:id="rId15"/>
    <p:sldId id="440" r:id="rId16"/>
    <p:sldId id="441" r:id="rId17"/>
    <p:sldId id="536" r:id="rId18"/>
    <p:sldId id="445" r:id="rId19"/>
    <p:sldId id="447" r:id="rId20"/>
    <p:sldId id="448" r:id="rId21"/>
    <p:sldId id="446" r:id="rId22"/>
    <p:sldId id="449" r:id="rId23"/>
    <p:sldId id="380" r:id="rId24"/>
    <p:sldId id="442" r:id="rId25"/>
    <p:sldId id="537" r:id="rId26"/>
    <p:sldId id="538" r:id="rId27"/>
    <p:sldId id="543" r:id="rId28"/>
    <p:sldId id="542" r:id="rId29"/>
    <p:sldId id="451" r:id="rId30"/>
    <p:sldId id="388" r:id="rId31"/>
    <p:sldId id="389" r:id="rId32"/>
    <p:sldId id="528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8E4"/>
    <a:srgbClr val="FFC000"/>
    <a:srgbClr val="D4BF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44" autoAdjust="0"/>
    <p:restoredTop sz="96327"/>
  </p:normalViewPr>
  <p:slideViewPr>
    <p:cSldViewPr snapToGrid="0">
      <p:cViewPr varScale="1">
        <p:scale>
          <a:sx n="123" d="100"/>
          <a:sy n="123" d="100"/>
        </p:scale>
        <p:origin x="1360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7B98DE-F43A-4C05-8A76-6D1ABA13624E}" type="datetimeFigureOut">
              <a:rPr lang="en-US" smtClean="0"/>
              <a:t>9/2/26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A8508A-82E9-4AE2-951B-64449A964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297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32980B-0DBF-4A18-BDC3-CAF8CE6873E6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0160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D5235-C6FE-30B5-10A0-DFBD35ADD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E16551DD-9BF4-D055-6689-164F3F7FB3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4FBA8C-A011-49BB-877D-3D8E5344399A}" type="slidenum">
              <a:rPr lang="fr-FR"/>
              <a:pPr/>
              <a:t>7</a:t>
            </a:fld>
            <a:endParaRPr lang="fr-FR"/>
          </a:p>
        </p:txBody>
      </p:sp>
      <p:sp>
        <p:nvSpPr>
          <p:cNvPr id="164866" name="Rectangle 2">
            <a:extLst>
              <a:ext uri="{FF2B5EF4-FFF2-40B4-BE49-F238E27FC236}">
                <a16:creationId xmlns:a16="http://schemas.microsoft.com/office/drawing/2014/main" id="{34EC0AD2-556B-4622-3741-3F544A0DA6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7" name="Rectangle 3">
            <a:extLst>
              <a:ext uri="{FF2B5EF4-FFF2-40B4-BE49-F238E27FC236}">
                <a16:creationId xmlns:a16="http://schemas.microsoft.com/office/drawing/2014/main" id="{DFD4B731-1958-F98C-CC12-11872CDED5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71530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32980B-0DBF-4A18-BDC3-CAF8CE6873E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157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32980B-0DBF-4A18-BDC3-CAF8CE6873E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0921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EA977-3D3E-BE2E-9605-E6568DC74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E1EA92-18A8-D9C5-C849-8F48B58255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09B93C-1DBF-D9D6-7FF8-A6566AFE17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3E489F-A72F-A410-40BB-ACA8B522DF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8508A-82E9-4AE2-951B-64449A96493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134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1219200" y="3811044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/>
              <a:t>Modifiez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9/2/26</a:t>
            </a:fld>
            <a:endParaRPr lang="en-US" sz="1600" dirty="0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9/2/26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9/2/26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9/2/26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9/2/26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9/2/26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6" name="Triangle isocè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9/2/26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5" name="Connecteur droit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riangle isocè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9/2/26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riangle isocè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9/2/26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riangle isocè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9/2/26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9/2/26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riangle isocè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re. Texte et image de la bibliothè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4A0049-31FD-4931-9032-8F437FEAA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71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407C8B1-EA84-4FE9-BE16-0019A2E192DA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71438" y="1346200"/>
            <a:ext cx="4405312" cy="49815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'image en ligne 3">
            <a:extLst>
              <a:ext uri="{FF2B5EF4-FFF2-40B4-BE49-F238E27FC236}">
                <a16:creationId xmlns:a16="http://schemas.microsoft.com/office/drawing/2014/main" id="{7175FDAE-6AD0-4CDF-878C-1B3F16FA190D}"/>
              </a:ext>
            </a:extLst>
          </p:cNvPr>
          <p:cNvSpPr>
            <a:spLocks noGrp="1"/>
          </p:cNvSpPr>
          <p:nvPr>
            <p:ph type="clipArt" sz="half" idx="2"/>
          </p:nvPr>
        </p:nvSpPr>
        <p:spPr>
          <a:xfrm>
            <a:off x="4629150" y="1346200"/>
            <a:ext cx="4405313" cy="4981575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719813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/>
              <a:t>Modifiez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9/2/26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fld id="{EA7C8D44-3667-46F6-9772-CC52308E2A7F}" type="slidenum">
              <a:rPr kumimoji="0" lang="en-US" smtClean="0"/>
              <a:pPr algn="l" eaLnBrk="1" latinLnBrk="0" hangingPunct="1"/>
              <a:t>‹#›</a:t>
            </a:fld>
            <a:endParaRPr kumimoji="0" lang="en-US" sz="1600" dirty="0">
              <a:solidFill>
                <a:schemeClr val="tx2"/>
              </a:solidFill>
            </a:endParaRPr>
          </a:p>
        </p:txBody>
      </p:sp>
      <p:sp>
        <p:nvSpPr>
          <p:cNvPr id="28" name="Connecteur droit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Connecteur droit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iangle isocè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dhorvath@unistra.fr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mp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3FEDED-0CBA-4A8F-9AFC-7679BB827B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6435" y="3638768"/>
            <a:ext cx="7063408" cy="1264536"/>
          </a:xfrm>
        </p:spPr>
        <p:txBody>
          <a:bodyPr>
            <a:noAutofit/>
          </a:bodyPr>
          <a:lstStyle/>
          <a:p>
            <a:r>
              <a:rPr lang="en-US" sz="2800" dirty="0"/>
              <a:t>The Dark Side of Docking Scores</a:t>
            </a:r>
            <a:endParaRPr lang="fr-FR" sz="2800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58ED4CE-94EC-4865-A090-EC2228DAF7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6435" y="5080060"/>
            <a:ext cx="7063408" cy="619404"/>
          </a:xfrm>
        </p:spPr>
        <p:txBody>
          <a:bodyPr>
            <a:normAutofit/>
          </a:bodyPr>
          <a:lstStyle/>
          <a:p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D. Horvath</a:t>
            </a:r>
          </a:p>
          <a:p>
            <a:r>
              <a:rPr lang="en-US" sz="1100" dirty="0" err="1"/>
              <a:t>Laboratoire</a:t>
            </a:r>
            <a:r>
              <a:rPr lang="en-US" sz="1100" dirty="0"/>
              <a:t> de Chemoinformatique, UMR 7140 CNRS/Univ. Strasbourg, FR; </a:t>
            </a:r>
            <a:r>
              <a:rPr lang="en-US" sz="1100" dirty="0">
                <a:hlinkClick r:id="rId2"/>
              </a:rPr>
              <a:t>dhorvath@unistra.fr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588310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500" dirty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Arial" charset="0"/>
              </a:rPr>
              <a:t>Outline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276045" y="2223655"/>
            <a:ext cx="8798944" cy="408225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The Docking</a:t>
            </a:r>
            <a:r>
              <a:rPr lang="en-US" i="1" dirty="0"/>
              <a:t>/</a:t>
            </a:r>
            <a:r>
              <a:rPr lang="en-US" dirty="0"/>
              <a:t>Scoring Problem…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Ugly things behind the scenes… it’s hard to be rigorous!</a:t>
            </a:r>
          </a:p>
          <a:p>
            <a:pPr>
              <a:lnSpc>
                <a:spcPct val="150000"/>
              </a:lnSpc>
            </a:pPr>
            <a:r>
              <a:rPr lang="en-US" dirty="0"/>
              <a:t>What is a docking benchmark worth?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Sometimes it “works” – but what does that mean?</a:t>
            </a:r>
          </a:p>
          <a:p>
            <a:pPr>
              <a:lnSpc>
                <a:spcPct val="150000"/>
              </a:lnSpc>
            </a:pPr>
            <a:r>
              <a:rPr lang="en-US" dirty="0"/>
              <a:t>All models are wrong, but some are useful!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794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2">
            <a:extLst>
              <a:ext uri="{FF2B5EF4-FFF2-40B4-BE49-F238E27FC236}">
                <a16:creationId xmlns:a16="http://schemas.microsoft.com/office/drawing/2014/main" id="{1107C61C-2322-48E3-B825-419E221D34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r>
              <a:rPr lang="en-US" altLang="fr-FR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Docking: Computational Prediction of the Binding Mode and Affinity of a Ligand… </a:t>
            </a:r>
          </a:p>
        </p:txBody>
      </p:sp>
      <p:sp>
        <p:nvSpPr>
          <p:cNvPr id="315395" name="Rectangle 3">
            <a:extLst>
              <a:ext uri="{FF2B5EF4-FFF2-40B4-BE49-F238E27FC236}">
                <a16:creationId xmlns:a16="http://schemas.microsoft.com/office/drawing/2014/main" id="{B951C94F-2E67-4065-A386-5CE8D31D70C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89647" y="4491314"/>
            <a:ext cx="8919882" cy="2034992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/>
          </a:bodyPr>
          <a:lstStyle/>
          <a:p>
            <a:r>
              <a:rPr lang="en-US" altLang="fr-FR" dirty="0">
                <a:solidFill>
                  <a:srgbClr val="FF0000"/>
                </a:solidFill>
              </a:rPr>
              <a:t>Needs</a:t>
            </a:r>
          </a:p>
          <a:p>
            <a:pPr lvl="1"/>
            <a:r>
              <a:rPr lang="en-US" altLang="fr-FR" dirty="0">
                <a:solidFill>
                  <a:schemeClr val="tx1"/>
                </a:solidFill>
              </a:rPr>
              <a:t>A model of protein-ligand-complex energy in function of geometry</a:t>
            </a:r>
          </a:p>
          <a:p>
            <a:pPr lvl="1"/>
            <a:r>
              <a:rPr lang="en-US" altLang="fr-FR" dirty="0">
                <a:solidFill>
                  <a:srgbClr val="FF0000"/>
                </a:solidFill>
              </a:rPr>
              <a:t>An Optimizer/Sampler to find energetically favorable geometries</a:t>
            </a:r>
          </a:p>
          <a:p>
            <a:pPr lvl="1"/>
            <a:r>
              <a:rPr lang="en-US" altLang="fr-FR" dirty="0">
                <a:solidFill>
                  <a:schemeClr val="tx1"/>
                </a:solidFill>
              </a:rPr>
              <a:t>Some way to infer affinity from the predicted site-ligand interactions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5E8ED58-6FCA-4D81-97DA-C63102ECD08D}"/>
              </a:ext>
            </a:extLst>
          </p:cNvPr>
          <p:cNvGrpSpPr/>
          <p:nvPr/>
        </p:nvGrpSpPr>
        <p:grpSpPr>
          <a:xfrm>
            <a:off x="0" y="893924"/>
            <a:ext cx="9144000" cy="3582000"/>
            <a:chOff x="0" y="1351129"/>
            <a:chExt cx="9144000" cy="358200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CC40592-121A-4731-8181-418571E8E4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51129"/>
              <a:ext cx="9144000" cy="3582000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FBA6B939-0484-4DB2-8FBD-BE82EBCDC3F6}"/>
                </a:ext>
              </a:extLst>
            </p:cNvPr>
            <p:cNvSpPr txBox="1"/>
            <p:nvPr/>
          </p:nvSpPr>
          <p:spPr>
            <a:xfrm>
              <a:off x="6712309" y="4594575"/>
              <a:ext cx="243169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dirty="0"/>
                <a:t>https://dockthor.lncc.br/v2/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949751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E899CF-966C-4C93-9AE6-8C8829B44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95600"/>
            <a:ext cx="6858000" cy="1143000"/>
          </a:xfrm>
        </p:spPr>
        <p:txBody>
          <a:bodyPr>
            <a:normAutofit fontScale="90000"/>
          </a:bodyPr>
          <a:lstStyle/>
          <a:p>
            <a:r>
              <a:rPr lang="en-US" sz="2400" dirty="0"/>
              <a:t>Beware! Docking begins way before the actual “docking” – with the preparation of the protein site, and standardization of ligand structures </a:t>
            </a:r>
            <a:endParaRPr lang="fr-FR" sz="240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8C2743F-BF21-4AAB-AA49-D081B0000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4267199"/>
            <a:ext cx="6781800" cy="150607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If you did not correctly specify the protonation states of your ligand molecules, or you have forgotten to delete the large detergent molecule X-rayed in the protein active site… don’t blame the docking software for your epic failure!</a:t>
            </a:r>
          </a:p>
        </p:txBody>
      </p:sp>
    </p:spTree>
    <p:extLst>
      <p:ext uri="{BB962C8B-B14F-4D97-AF65-F5344CB8AC3E}">
        <p14:creationId xmlns:p14="http://schemas.microsoft.com/office/powerpoint/2010/main" val="395285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re 1"/>
          <p:cNvSpPr>
            <a:spLocks noGrp="1"/>
          </p:cNvSpPr>
          <p:nvPr>
            <p:ph type="title"/>
          </p:nvPr>
        </p:nvSpPr>
        <p:spPr>
          <a:xfrm>
            <a:off x="457200" y="24484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kern="1200" dirty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Arial" charset="0"/>
              </a:rPr>
              <a:t>Docking of a Ligand 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Arial" charset="0"/>
              </a:rPr>
              <a:t>R</a:t>
            </a:r>
            <a:r>
              <a:rPr lang="en-US" sz="2800" kern="1200" dirty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Arial" charset="0"/>
              </a:rPr>
              <a:t>esults in an </a:t>
            </a:r>
            <a:r>
              <a:rPr lang="en-US" sz="2800" i="1" kern="1200" dirty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Arial" charset="0"/>
              </a:rPr>
              <a:t>Ensemble of Poses</a:t>
            </a:r>
            <a:r>
              <a:rPr lang="en-US" sz="2800" kern="1200" dirty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Arial" charset="0"/>
              </a:rPr>
              <a:t>, which are characterized: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90487" y="4200488"/>
            <a:ext cx="8963025" cy="2594564"/>
          </a:xfrm>
        </p:spPr>
        <p:txBody>
          <a:bodyPr/>
          <a:lstStyle/>
          <a:p>
            <a:pPr algn="just"/>
            <a:r>
              <a:rPr lang="en-US" sz="2800" dirty="0"/>
              <a:t>By their Energy E</a:t>
            </a:r>
          </a:p>
          <a:p>
            <a:pPr lvl="1" algn="just"/>
            <a:r>
              <a:rPr lang="en-US" sz="2500" dirty="0">
                <a:solidFill>
                  <a:srgbClr val="FF0000"/>
                </a:solidFill>
              </a:rPr>
              <a:t>More stable poses are </a:t>
            </a:r>
            <a:r>
              <a:rPr lang="en-US" sz="2500" i="1" dirty="0">
                <a:solidFill>
                  <a:srgbClr val="FF0000"/>
                </a:solidFill>
              </a:rPr>
              <a:t>a priori</a:t>
            </a:r>
            <a:r>
              <a:rPr lang="en-US" sz="2500" dirty="0">
                <a:solidFill>
                  <a:srgbClr val="FF0000"/>
                </a:solidFill>
              </a:rPr>
              <a:t> more relevant!</a:t>
            </a:r>
          </a:p>
          <a:p>
            <a:pPr algn="just"/>
            <a:r>
              <a:rPr lang="en-US" sz="2800" dirty="0"/>
              <a:t>Alternatively, by a Contact Fingerprint</a:t>
            </a:r>
            <a:r>
              <a:rPr lang="en-US" sz="2400" dirty="0"/>
              <a:t> </a:t>
            </a:r>
          </a:p>
          <a:p>
            <a:pPr lvl="1" algn="just"/>
            <a:r>
              <a:rPr lang="en-US" sz="2500" dirty="0">
                <a:solidFill>
                  <a:srgbClr val="FF0000"/>
                </a:solidFill>
              </a:rPr>
              <a:t>Poses establishing key contacts already seen in strong binders are more relevant!</a:t>
            </a:r>
          </a:p>
        </p:txBody>
      </p:sp>
      <p:pic>
        <p:nvPicPr>
          <p:cNvPr id="5" name="Image 4" descr="Une image contenant vert, cerf-volant, femme, brillant&#10;&#10;Description générée automatiquement">
            <a:extLst>
              <a:ext uri="{FF2B5EF4-FFF2-40B4-BE49-F238E27FC236}">
                <a16:creationId xmlns:a16="http://schemas.microsoft.com/office/drawing/2014/main" id="{E83FB086-7E98-44BA-AE46-ABFB7F1F32F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28"/>
          <a:stretch/>
        </p:blipFill>
        <p:spPr>
          <a:xfrm>
            <a:off x="2230281" y="1439052"/>
            <a:ext cx="4683437" cy="2594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77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E899CF-966C-4C93-9AE6-8C8829B44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95600"/>
            <a:ext cx="6858000" cy="1143000"/>
          </a:xfrm>
        </p:spPr>
        <p:txBody>
          <a:bodyPr>
            <a:normAutofit fontScale="90000"/>
          </a:bodyPr>
          <a:lstStyle/>
          <a:p>
            <a:r>
              <a:rPr lang="en-US" sz="2400" dirty="0"/>
              <a:t>Nice, but… we are not really interested in the detailed biography of each of these poses! </a:t>
            </a:r>
            <a:endParaRPr lang="fr-FR" sz="240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8C2743F-BF21-4AAB-AA49-D081B00002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What docking is all about is predict how active the ligand will be – somehow based on the properties of those poses! </a:t>
            </a:r>
          </a:p>
        </p:txBody>
      </p:sp>
    </p:spTree>
    <p:extLst>
      <p:ext uri="{BB962C8B-B14F-4D97-AF65-F5344CB8AC3E}">
        <p14:creationId xmlns:p14="http://schemas.microsoft.com/office/powerpoint/2010/main" val="3421336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E784E-07D0-0CD5-B5B0-99A8421F0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5A8C86-C15C-B0BF-F835-96FA07084F34}"/>
              </a:ext>
            </a:extLst>
          </p:cNvPr>
          <p:cNvGrpSpPr/>
          <p:nvPr/>
        </p:nvGrpSpPr>
        <p:grpSpPr>
          <a:xfrm>
            <a:off x="2601793" y="5209170"/>
            <a:ext cx="315912" cy="607468"/>
            <a:chOff x="2601793" y="4044660"/>
            <a:chExt cx="315912" cy="607468"/>
          </a:xfrm>
        </p:grpSpPr>
        <p:sp>
          <p:nvSpPr>
            <p:cNvPr id="118901" name="Line 117">
              <a:extLst>
                <a:ext uri="{FF2B5EF4-FFF2-40B4-BE49-F238E27FC236}">
                  <a16:creationId xmlns:a16="http://schemas.microsoft.com/office/drawing/2014/main" id="{9BCC26D6-D08E-CC4D-FC5A-E416A11EF1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1793" y="4094163"/>
              <a:ext cx="315912" cy="1587"/>
            </a:xfrm>
            <a:prstGeom prst="line">
              <a:avLst/>
            </a:prstGeom>
            <a:noFill/>
            <a:ln w="23813" cap="sq">
              <a:solidFill>
                <a:srgbClr val="66CC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5" name="Line 119">
              <a:extLst>
                <a:ext uri="{FF2B5EF4-FFF2-40B4-BE49-F238E27FC236}">
                  <a16:creationId xmlns:a16="http://schemas.microsoft.com/office/drawing/2014/main" id="{D42D1338-AD4E-4BEC-E287-F44737E9D0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1793" y="4650540"/>
              <a:ext cx="315912" cy="1588"/>
            </a:xfrm>
            <a:prstGeom prst="line">
              <a:avLst/>
            </a:prstGeom>
            <a:noFill/>
            <a:ln w="23813" cap="sq">
              <a:solidFill>
                <a:srgbClr val="66CC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" name="Line 119">
              <a:extLst>
                <a:ext uri="{FF2B5EF4-FFF2-40B4-BE49-F238E27FC236}">
                  <a16:creationId xmlns:a16="http://schemas.microsoft.com/office/drawing/2014/main" id="{66F9D0AA-7B89-25FD-DC68-109A3FE510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1793" y="4269060"/>
              <a:ext cx="315912" cy="1588"/>
            </a:xfrm>
            <a:prstGeom prst="line">
              <a:avLst/>
            </a:prstGeom>
            <a:noFill/>
            <a:ln w="23813" cap="sq">
              <a:solidFill>
                <a:srgbClr val="66CC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9" name="Line 119">
              <a:extLst>
                <a:ext uri="{FF2B5EF4-FFF2-40B4-BE49-F238E27FC236}">
                  <a16:creationId xmlns:a16="http://schemas.microsoft.com/office/drawing/2014/main" id="{9A0022C0-9672-7AAD-580D-41FD2E80A8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1793" y="4207350"/>
              <a:ext cx="315912" cy="1588"/>
            </a:xfrm>
            <a:prstGeom prst="line">
              <a:avLst/>
            </a:prstGeom>
            <a:noFill/>
            <a:ln w="23813" cap="sq">
              <a:solidFill>
                <a:srgbClr val="66CC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0" name="Line 119">
              <a:extLst>
                <a:ext uri="{FF2B5EF4-FFF2-40B4-BE49-F238E27FC236}">
                  <a16:creationId xmlns:a16="http://schemas.microsoft.com/office/drawing/2014/main" id="{B56E94C5-AF5D-4C7A-91C0-3362C2BA91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1793" y="4156860"/>
              <a:ext cx="315912" cy="1588"/>
            </a:xfrm>
            <a:prstGeom prst="line">
              <a:avLst/>
            </a:prstGeom>
            <a:noFill/>
            <a:ln w="23813" cap="sq">
              <a:solidFill>
                <a:srgbClr val="66CC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2" name="Line 119">
              <a:extLst>
                <a:ext uri="{FF2B5EF4-FFF2-40B4-BE49-F238E27FC236}">
                  <a16:creationId xmlns:a16="http://schemas.microsoft.com/office/drawing/2014/main" id="{53498F43-CC5F-75F4-924B-40A37F1536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1793" y="4044660"/>
              <a:ext cx="315912" cy="1588"/>
            </a:xfrm>
            <a:prstGeom prst="line">
              <a:avLst/>
            </a:prstGeom>
            <a:noFill/>
            <a:ln w="23813" cap="sq">
              <a:solidFill>
                <a:srgbClr val="66CC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8786" name="Rectangle 2">
            <a:extLst>
              <a:ext uri="{FF2B5EF4-FFF2-40B4-BE49-F238E27FC236}">
                <a16:creationId xmlns:a16="http://schemas.microsoft.com/office/drawing/2014/main" id="{34311644-B7CA-97D7-75CB-138F70489F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858"/>
            <a:ext cx="8229600" cy="1143000"/>
          </a:xfrm>
        </p:spPr>
        <p:txBody>
          <a:bodyPr/>
          <a:lstStyle/>
          <a:p>
            <a:r>
              <a:rPr lang="fr-FR" sz="3200" kern="1200" dirty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Arial" charset="0"/>
              </a:rPr>
              <a:t>Docking-</a:t>
            </a:r>
            <a:r>
              <a:rPr lang="fr-FR" sz="3200" kern="1200" dirty="0" err="1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Arial" charset="0"/>
              </a:rPr>
              <a:t>driven</a:t>
            </a:r>
            <a:r>
              <a:rPr lang="fr-FR" sz="3200" kern="1200" dirty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Arial" charset="0"/>
              </a:rPr>
              <a:t> Virtual Screening…</a:t>
            </a:r>
          </a:p>
        </p:txBody>
      </p:sp>
      <p:sp>
        <p:nvSpPr>
          <p:cNvPr id="118788" name="Rectangle 4">
            <a:extLst>
              <a:ext uri="{FF2B5EF4-FFF2-40B4-BE49-F238E27FC236}">
                <a16:creationId xmlns:a16="http://schemas.microsoft.com/office/drawing/2014/main" id="{5648D273-6760-1BF4-2FE6-EBB4C5BCD5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9859" y="1651114"/>
            <a:ext cx="88485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fr-FR" sz="1400" b="1" dirty="0" err="1">
                <a:solidFill>
                  <a:srgbClr val="FF0000"/>
                </a:solidFill>
                <a:latin typeface="Arial" charset="0"/>
              </a:rPr>
              <a:t>Molecular</a:t>
            </a:r>
            <a:r>
              <a:rPr lang="fr-FR" sz="1400" b="1" dirty="0">
                <a:solidFill>
                  <a:srgbClr val="FF0000"/>
                </a:solidFill>
                <a:latin typeface="Arial" charset="0"/>
              </a:rPr>
              <a:t> </a:t>
            </a:r>
          </a:p>
          <a:p>
            <a:pPr algn="ctr"/>
            <a:r>
              <a:rPr lang="fr-FR" sz="1400" dirty="0" err="1">
                <a:solidFill>
                  <a:srgbClr val="FF0000"/>
                </a:solidFill>
                <a:latin typeface="Arial" charset="0"/>
              </a:rPr>
              <a:t>Database</a:t>
            </a:r>
            <a:endParaRPr lang="fr-FR" sz="1400" b="1" dirty="0">
              <a:latin typeface="Arial" charset="0"/>
            </a:endParaRPr>
          </a:p>
        </p:txBody>
      </p:sp>
      <p:grpSp>
        <p:nvGrpSpPr>
          <p:cNvPr id="119023" name="Group 239">
            <a:extLst>
              <a:ext uri="{FF2B5EF4-FFF2-40B4-BE49-F238E27FC236}">
                <a16:creationId xmlns:a16="http://schemas.microsoft.com/office/drawing/2014/main" id="{8E8EFF31-44EF-D763-1858-B693C83A1FD6}"/>
              </a:ext>
            </a:extLst>
          </p:cNvPr>
          <p:cNvGrpSpPr>
            <a:grpSpLocks/>
          </p:cNvGrpSpPr>
          <p:nvPr/>
        </p:nvGrpSpPr>
        <p:grpSpPr bwMode="auto">
          <a:xfrm>
            <a:off x="2917825" y="1398702"/>
            <a:ext cx="3287714" cy="876300"/>
            <a:chOff x="1838" y="805"/>
            <a:chExt cx="2071" cy="552"/>
          </a:xfrm>
        </p:grpSpPr>
        <p:grpSp>
          <p:nvGrpSpPr>
            <p:cNvPr id="119020" name="Group 236">
              <a:extLst>
                <a:ext uri="{FF2B5EF4-FFF2-40B4-BE49-F238E27FC236}">
                  <a16:creationId xmlns:a16="http://schemas.microsoft.com/office/drawing/2014/main" id="{FD1BDFF5-FC16-83CE-A80A-677BEC7BAB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08" y="805"/>
              <a:ext cx="1401" cy="552"/>
              <a:chOff x="2596" y="813"/>
              <a:chExt cx="1401" cy="552"/>
            </a:xfrm>
          </p:grpSpPr>
          <p:sp>
            <p:nvSpPr>
              <p:cNvPr id="118791" name="Rectangle 7">
                <a:extLst>
                  <a:ext uri="{FF2B5EF4-FFF2-40B4-BE49-F238E27FC236}">
                    <a16:creationId xmlns:a16="http://schemas.microsoft.com/office/drawing/2014/main" id="{ABEC7FA2-3570-CC38-B632-DB3B7552FD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6" y="813"/>
                <a:ext cx="1401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600" dirty="0" err="1">
                    <a:latin typeface="Arial" charset="0"/>
                  </a:rPr>
                  <a:t>molecular</a:t>
                </a:r>
                <a:r>
                  <a:rPr lang="fr-FR" sz="1600" dirty="0">
                    <a:latin typeface="Arial" charset="0"/>
                  </a:rPr>
                  <a:t> 2D sketches</a:t>
                </a:r>
                <a:endParaRPr lang="fr-FR" sz="3200" dirty="0">
                  <a:latin typeface="Arial" charset="0"/>
                </a:endParaRPr>
              </a:p>
            </p:txBody>
          </p:sp>
          <p:sp>
            <p:nvSpPr>
              <p:cNvPr id="118792" name="Freeform 8">
                <a:extLst>
                  <a:ext uri="{FF2B5EF4-FFF2-40B4-BE49-F238E27FC236}">
                    <a16:creationId xmlns:a16="http://schemas.microsoft.com/office/drawing/2014/main" id="{A009BA4F-C7A9-3574-55AA-DB6CC1BC1A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0" y="996"/>
                <a:ext cx="247" cy="224"/>
              </a:xfrm>
              <a:custGeom>
                <a:avLst/>
                <a:gdLst>
                  <a:gd name="T0" fmla="*/ 247 w 247"/>
                  <a:gd name="T1" fmla="*/ 112 h 224"/>
                  <a:gd name="T2" fmla="*/ 183 w 247"/>
                  <a:gd name="T3" fmla="*/ 224 h 224"/>
                  <a:gd name="T4" fmla="*/ 64 w 247"/>
                  <a:gd name="T5" fmla="*/ 224 h 224"/>
                  <a:gd name="T6" fmla="*/ 0 w 247"/>
                  <a:gd name="T7" fmla="*/ 112 h 224"/>
                  <a:gd name="T8" fmla="*/ 64 w 247"/>
                  <a:gd name="T9" fmla="*/ 0 h 224"/>
                  <a:gd name="T10" fmla="*/ 183 w 247"/>
                  <a:gd name="T11" fmla="*/ 0 h 224"/>
                  <a:gd name="T12" fmla="*/ 247 w 247"/>
                  <a:gd name="T13" fmla="*/ 112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7" h="224">
                    <a:moveTo>
                      <a:pt x="247" y="112"/>
                    </a:moveTo>
                    <a:lnTo>
                      <a:pt x="183" y="224"/>
                    </a:lnTo>
                    <a:lnTo>
                      <a:pt x="64" y="224"/>
                    </a:lnTo>
                    <a:lnTo>
                      <a:pt x="0" y="112"/>
                    </a:lnTo>
                    <a:lnTo>
                      <a:pt x="64" y="0"/>
                    </a:lnTo>
                    <a:lnTo>
                      <a:pt x="183" y="0"/>
                    </a:lnTo>
                    <a:lnTo>
                      <a:pt x="247" y="112"/>
                    </a:lnTo>
                    <a:close/>
                  </a:path>
                </a:pathLst>
              </a:custGeom>
              <a:noFill/>
              <a:ln w="1270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793" name="Freeform 9">
                <a:extLst>
                  <a:ext uri="{FF2B5EF4-FFF2-40B4-BE49-F238E27FC236}">
                    <a16:creationId xmlns:a16="http://schemas.microsoft.com/office/drawing/2014/main" id="{4C8175D7-A9A3-FC40-5D51-D78A13FC25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8" y="1004"/>
                <a:ext cx="247" cy="224"/>
              </a:xfrm>
              <a:custGeom>
                <a:avLst/>
                <a:gdLst>
                  <a:gd name="T0" fmla="*/ 247 w 247"/>
                  <a:gd name="T1" fmla="*/ 112 h 224"/>
                  <a:gd name="T2" fmla="*/ 183 w 247"/>
                  <a:gd name="T3" fmla="*/ 224 h 224"/>
                  <a:gd name="T4" fmla="*/ 56 w 247"/>
                  <a:gd name="T5" fmla="*/ 224 h 224"/>
                  <a:gd name="T6" fmla="*/ 0 w 247"/>
                  <a:gd name="T7" fmla="*/ 112 h 224"/>
                  <a:gd name="T8" fmla="*/ 56 w 247"/>
                  <a:gd name="T9" fmla="*/ 0 h 224"/>
                  <a:gd name="T10" fmla="*/ 183 w 247"/>
                  <a:gd name="T11" fmla="*/ 0 h 224"/>
                  <a:gd name="T12" fmla="*/ 247 w 247"/>
                  <a:gd name="T13" fmla="*/ 112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7" h="224">
                    <a:moveTo>
                      <a:pt x="247" y="112"/>
                    </a:moveTo>
                    <a:lnTo>
                      <a:pt x="183" y="224"/>
                    </a:lnTo>
                    <a:lnTo>
                      <a:pt x="56" y="224"/>
                    </a:lnTo>
                    <a:lnTo>
                      <a:pt x="0" y="112"/>
                    </a:lnTo>
                    <a:lnTo>
                      <a:pt x="56" y="0"/>
                    </a:lnTo>
                    <a:lnTo>
                      <a:pt x="183" y="0"/>
                    </a:lnTo>
                    <a:lnTo>
                      <a:pt x="247" y="112"/>
                    </a:lnTo>
                    <a:close/>
                  </a:path>
                </a:pathLst>
              </a:custGeom>
              <a:noFill/>
              <a:ln w="1270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794" name="Line 10">
                <a:extLst>
                  <a:ext uri="{FF2B5EF4-FFF2-40B4-BE49-F238E27FC236}">
                    <a16:creationId xmlns:a16="http://schemas.microsoft.com/office/drawing/2014/main" id="{041EE2CB-4E41-FC74-7EB0-C29FF196F8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67" y="1108"/>
                <a:ext cx="727" cy="1"/>
              </a:xfrm>
              <a:prstGeom prst="line">
                <a:avLst/>
              </a:prstGeom>
              <a:noFill/>
              <a:ln w="12700" cap="sq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795" name="Line 11">
                <a:extLst>
                  <a:ext uri="{FF2B5EF4-FFF2-40B4-BE49-F238E27FC236}">
                    <a16:creationId xmlns:a16="http://schemas.microsoft.com/office/drawing/2014/main" id="{25A9B513-F1C1-47D9-F4A9-FEF22FB229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234" y="1108"/>
                <a:ext cx="1" cy="248"/>
              </a:xfrm>
              <a:prstGeom prst="line">
                <a:avLst/>
              </a:prstGeom>
              <a:noFill/>
              <a:ln w="12700" cap="sq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796" name="Line 12">
                <a:extLst>
                  <a:ext uri="{FF2B5EF4-FFF2-40B4-BE49-F238E27FC236}">
                    <a16:creationId xmlns:a16="http://schemas.microsoft.com/office/drawing/2014/main" id="{1CB193BB-C075-CED3-89AB-BB37A01F57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67" y="1364"/>
                <a:ext cx="359" cy="1"/>
              </a:xfrm>
              <a:prstGeom prst="line">
                <a:avLst/>
              </a:prstGeom>
              <a:noFill/>
              <a:ln w="12700" cap="sq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9017" name="Group 233">
              <a:extLst>
                <a:ext uri="{FF2B5EF4-FFF2-40B4-BE49-F238E27FC236}">
                  <a16:creationId xmlns:a16="http://schemas.microsoft.com/office/drawing/2014/main" id="{BE925B01-18A3-15A3-B995-63BAB558E4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38" y="969"/>
              <a:ext cx="488" cy="347"/>
              <a:chOff x="1926" y="1113"/>
              <a:chExt cx="488" cy="347"/>
            </a:xfrm>
          </p:grpSpPr>
          <p:sp>
            <p:nvSpPr>
              <p:cNvPr id="118789" name="Freeform 5">
                <a:extLst>
                  <a:ext uri="{FF2B5EF4-FFF2-40B4-BE49-F238E27FC236}">
                    <a16:creationId xmlns:a16="http://schemas.microsoft.com/office/drawing/2014/main" id="{2B5F5C6E-481D-D4C9-C517-2ACB33FFC7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3" y="1113"/>
                <a:ext cx="336" cy="175"/>
              </a:xfrm>
              <a:custGeom>
                <a:avLst/>
                <a:gdLst>
                  <a:gd name="T0" fmla="*/ 0 w 336"/>
                  <a:gd name="T1" fmla="*/ 55 h 175"/>
                  <a:gd name="T2" fmla="*/ 256 w 336"/>
                  <a:gd name="T3" fmla="*/ 55 h 175"/>
                  <a:gd name="T4" fmla="*/ 256 w 336"/>
                  <a:gd name="T5" fmla="*/ 0 h 175"/>
                  <a:gd name="T6" fmla="*/ 336 w 336"/>
                  <a:gd name="T7" fmla="*/ 87 h 175"/>
                  <a:gd name="T8" fmla="*/ 256 w 336"/>
                  <a:gd name="T9" fmla="*/ 175 h 175"/>
                  <a:gd name="T10" fmla="*/ 256 w 336"/>
                  <a:gd name="T11" fmla="*/ 119 h 175"/>
                  <a:gd name="T12" fmla="*/ 0 w 336"/>
                  <a:gd name="T13" fmla="*/ 119 h 175"/>
                  <a:gd name="T14" fmla="*/ 0 w 336"/>
                  <a:gd name="T15" fmla="*/ 5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6" h="175">
                    <a:moveTo>
                      <a:pt x="0" y="55"/>
                    </a:moveTo>
                    <a:lnTo>
                      <a:pt x="256" y="55"/>
                    </a:lnTo>
                    <a:lnTo>
                      <a:pt x="256" y="0"/>
                    </a:lnTo>
                    <a:lnTo>
                      <a:pt x="336" y="87"/>
                    </a:lnTo>
                    <a:lnTo>
                      <a:pt x="256" y="175"/>
                    </a:lnTo>
                    <a:lnTo>
                      <a:pt x="256" y="119"/>
                    </a:lnTo>
                    <a:lnTo>
                      <a:pt x="0" y="119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FFDF00"/>
              </a:solidFill>
              <a:ln w="1270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799" name="Rectangle 15">
                <a:extLst>
                  <a:ext uri="{FF2B5EF4-FFF2-40B4-BE49-F238E27FC236}">
                    <a16:creationId xmlns:a16="http://schemas.microsoft.com/office/drawing/2014/main" id="{087C8F88-2B4A-BADB-DE51-168819965F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6" y="1324"/>
                <a:ext cx="488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400" dirty="0">
                    <a:solidFill>
                      <a:srgbClr val="000000"/>
                    </a:solidFill>
                    <a:latin typeface="Helvetica" pitchFamily="34" charset="0"/>
                  </a:rPr>
                  <a:t>(</a:t>
                </a:r>
                <a:r>
                  <a:rPr lang="fr-FR" sz="1400" dirty="0" err="1">
                    <a:solidFill>
                      <a:srgbClr val="000000"/>
                    </a:solidFill>
                    <a:latin typeface="Helvetica" pitchFamily="34" charset="0"/>
                  </a:rPr>
                  <a:t>filtering</a:t>
                </a:r>
                <a:r>
                  <a:rPr lang="fr-FR" sz="1400" dirty="0">
                    <a:solidFill>
                      <a:srgbClr val="000000"/>
                    </a:solidFill>
                    <a:latin typeface="Helvetica" pitchFamily="34" charset="0"/>
                  </a:rPr>
                  <a:t>)</a:t>
                </a:r>
                <a:endParaRPr lang="fr-FR" sz="1400" dirty="0"/>
              </a:p>
            </p:txBody>
          </p:sp>
        </p:grpSp>
      </p:grpSp>
      <p:grpSp>
        <p:nvGrpSpPr>
          <p:cNvPr id="119025" name="Group 241">
            <a:extLst>
              <a:ext uri="{FF2B5EF4-FFF2-40B4-BE49-F238E27FC236}">
                <a16:creationId xmlns:a16="http://schemas.microsoft.com/office/drawing/2014/main" id="{34DCD30F-F8A7-9DCE-30FB-A1939353D2EF}"/>
              </a:ext>
            </a:extLst>
          </p:cNvPr>
          <p:cNvGrpSpPr>
            <a:grpSpLocks/>
          </p:cNvGrpSpPr>
          <p:nvPr/>
        </p:nvGrpSpPr>
        <p:grpSpPr bwMode="auto">
          <a:xfrm>
            <a:off x="1046169" y="5179298"/>
            <a:ext cx="5394331" cy="874712"/>
            <a:chOff x="659" y="2529"/>
            <a:chExt cx="3398" cy="551"/>
          </a:xfrm>
        </p:grpSpPr>
        <p:sp>
          <p:nvSpPr>
            <p:cNvPr id="118987" name="Line 203">
              <a:extLst>
                <a:ext uri="{FF2B5EF4-FFF2-40B4-BE49-F238E27FC236}">
                  <a16:creationId xmlns:a16="http://schemas.microsoft.com/office/drawing/2014/main" id="{93E13EF3-BD0B-805D-49C8-888D6B86A59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66" y="2561"/>
              <a:ext cx="1" cy="519"/>
            </a:xfrm>
            <a:prstGeom prst="line">
              <a:avLst/>
            </a:prstGeom>
            <a:noFill/>
            <a:ln w="11113" cap="sq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989" name="Line 205">
              <a:extLst>
                <a:ext uri="{FF2B5EF4-FFF2-40B4-BE49-F238E27FC236}">
                  <a16:creationId xmlns:a16="http://schemas.microsoft.com/office/drawing/2014/main" id="{974EDF65-9997-6FB7-1A6A-35AC8204A5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18" y="3056"/>
              <a:ext cx="2539" cy="1"/>
            </a:xfrm>
            <a:prstGeom prst="line">
              <a:avLst/>
            </a:prstGeom>
            <a:noFill/>
            <a:ln w="11113" cap="sq">
              <a:solidFill>
                <a:srgbClr val="0000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990" name="Rectangle 206">
              <a:extLst>
                <a:ext uri="{FF2B5EF4-FFF2-40B4-BE49-F238E27FC236}">
                  <a16:creationId xmlns:a16="http://schemas.microsoft.com/office/drawing/2014/main" id="{11831087-C039-6ABA-B214-E3FEDD2BF9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9" y="2529"/>
              <a:ext cx="827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r>
                <a:rPr lang="fr-FR" sz="1400" dirty="0">
                  <a:latin typeface="Arial" charset="0"/>
                </a:rPr>
                <a:t>Force Field (FF) </a:t>
              </a:r>
              <a:r>
                <a:rPr lang="fr-FR" sz="1400" dirty="0" err="1">
                  <a:latin typeface="Arial" charset="0"/>
                </a:rPr>
                <a:t>energy</a:t>
              </a:r>
              <a:r>
                <a:rPr lang="fr-FR" sz="1400" dirty="0">
                  <a:latin typeface="Arial" charset="0"/>
                </a:rPr>
                <a:t>..</a:t>
              </a:r>
            </a:p>
          </p:txBody>
        </p:sp>
      </p:grpSp>
      <p:grpSp>
        <p:nvGrpSpPr>
          <p:cNvPr id="119018" name="Group 234">
            <a:extLst>
              <a:ext uri="{FF2B5EF4-FFF2-40B4-BE49-F238E27FC236}">
                <a16:creationId xmlns:a16="http://schemas.microsoft.com/office/drawing/2014/main" id="{92AF1C9B-F5A2-CB07-F4EC-F864B431AC49}"/>
              </a:ext>
            </a:extLst>
          </p:cNvPr>
          <p:cNvGrpSpPr>
            <a:grpSpLocks/>
          </p:cNvGrpSpPr>
          <p:nvPr/>
        </p:nvGrpSpPr>
        <p:grpSpPr bwMode="auto">
          <a:xfrm>
            <a:off x="6148388" y="1659052"/>
            <a:ext cx="1174750" cy="547687"/>
            <a:chOff x="3961" y="1113"/>
            <a:chExt cx="740" cy="345"/>
          </a:xfrm>
        </p:grpSpPr>
        <p:sp>
          <p:nvSpPr>
            <p:cNvPr id="118797" name="Freeform 13">
              <a:extLst>
                <a:ext uri="{FF2B5EF4-FFF2-40B4-BE49-F238E27FC236}">
                  <a16:creationId xmlns:a16="http://schemas.microsoft.com/office/drawing/2014/main" id="{FE9B568E-B4B3-9A3B-15A4-66A9433D265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9" y="1113"/>
              <a:ext cx="343" cy="175"/>
            </a:xfrm>
            <a:custGeom>
              <a:avLst/>
              <a:gdLst>
                <a:gd name="T0" fmla="*/ 0 w 343"/>
                <a:gd name="T1" fmla="*/ 55 h 175"/>
                <a:gd name="T2" fmla="*/ 255 w 343"/>
                <a:gd name="T3" fmla="*/ 55 h 175"/>
                <a:gd name="T4" fmla="*/ 255 w 343"/>
                <a:gd name="T5" fmla="*/ 0 h 175"/>
                <a:gd name="T6" fmla="*/ 343 w 343"/>
                <a:gd name="T7" fmla="*/ 87 h 175"/>
                <a:gd name="T8" fmla="*/ 255 w 343"/>
                <a:gd name="T9" fmla="*/ 175 h 175"/>
                <a:gd name="T10" fmla="*/ 255 w 343"/>
                <a:gd name="T11" fmla="*/ 119 h 175"/>
                <a:gd name="T12" fmla="*/ 0 w 343"/>
                <a:gd name="T13" fmla="*/ 119 h 175"/>
                <a:gd name="T14" fmla="*/ 0 w 343"/>
                <a:gd name="T15" fmla="*/ 5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3" h="175">
                  <a:moveTo>
                    <a:pt x="0" y="55"/>
                  </a:moveTo>
                  <a:lnTo>
                    <a:pt x="255" y="55"/>
                  </a:lnTo>
                  <a:lnTo>
                    <a:pt x="255" y="0"/>
                  </a:lnTo>
                  <a:lnTo>
                    <a:pt x="343" y="87"/>
                  </a:lnTo>
                  <a:lnTo>
                    <a:pt x="255" y="175"/>
                  </a:lnTo>
                  <a:lnTo>
                    <a:pt x="255" y="119"/>
                  </a:lnTo>
                  <a:lnTo>
                    <a:pt x="0" y="119"/>
                  </a:lnTo>
                  <a:lnTo>
                    <a:pt x="0" y="55"/>
                  </a:lnTo>
                  <a:close/>
                </a:path>
              </a:pathLst>
            </a:custGeom>
            <a:solidFill>
              <a:srgbClr val="FFDF00"/>
            </a:solidFill>
            <a:ln w="1270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800" name="Rectangle 16">
              <a:extLst>
                <a:ext uri="{FF2B5EF4-FFF2-40B4-BE49-F238E27FC236}">
                  <a16:creationId xmlns:a16="http://schemas.microsoft.com/office/drawing/2014/main" id="{660EC1D9-87A1-168B-1839-10771DE37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1" y="1324"/>
              <a:ext cx="740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400">
                  <a:solidFill>
                    <a:srgbClr val="000000"/>
                  </a:solidFill>
                  <a:latin typeface="Helvetica" pitchFamily="34" charset="0"/>
                </a:rPr>
                <a:t>(3D-BUILDER)</a:t>
              </a:r>
              <a:endParaRPr lang="fr-FR" sz="1400"/>
            </a:p>
          </p:txBody>
        </p:sp>
      </p:grpSp>
      <p:grpSp>
        <p:nvGrpSpPr>
          <p:cNvPr id="119022" name="Group 238">
            <a:extLst>
              <a:ext uri="{FF2B5EF4-FFF2-40B4-BE49-F238E27FC236}">
                <a16:creationId xmlns:a16="http://schemas.microsoft.com/office/drawing/2014/main" id="{1329EE3D-3590-86D9-4885-91833DB8186B}"/>
              </a:ext>
            </a:extLst>
          </p:cNvPr>
          <p:cNvGrpSpPr>
            <a:grpSpLocks/>
          </p:cNvGrpSpPr>
          <p:nvPr/>
        </p:nvGrpSpPr>
        <p:grpSpPr bwMode="auto">
          <a:xfrm>
            <a:off x="1509713" y="3024758"/>
            <a:ext cx="2801938" cy="1471612"/>
            <a:chOff x="951" y="1563"/>
            <a:chExt cx="1765" cy="927"/>
          </a:xfrm>
        </p:grpSpPr>
        <p:sp>
          <p:nvSpPr>
            <p:cNvPr id="118801" name="Rectangle 17">
              <a:extLst>
                <a:ext uri="{FF2B5EF4-FFF2-40B4-BE49-F238E27FC236}">
                  <a16:creationId xmlns:a16="http://schemas.microsoft.com/office/drawing/2014/main" id="{ECA46FA4-1E37-D469-C446-F03D753C4A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7" y="1563"/>
              <a:ext cx="1489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400" dirty="0">
                  <a:solidFill>
                    <a:schemeClr val="tx1"/>
                  </a:solidFill>
                  <a:latin typeface="Arial" charset="0"/>
                </a:rPr>
                <a:t>stable </a:t>
              </a:r>
              <a:r>
                <a:rPr lang="fr-FR" sz="1400" dirty="0" err="1">
                  <a:solidFill>
                    <a:schemeClr val="tx1"/>
                  </a:solidFill>
                  <a:latin typeface="Arial" charset="0"/>
                </a:rPr>
                <a:t>unbound</a:t>
              </a:r>
              <a:r>
                <a:rPr lang="fr-FR" sz="1400" dirty="0">
                  <a:solidFill>
                    <a:schemeClr val="tx1"/>
                  </a:solidFill>
                  <a:latin typeface="Arial" charset="0"/>
                </a:rPr>
                <a:t> </a:t>
              </a:r>
              <a:r>
                <a:rPr lang="fr-FR" sz="1400" dirty="0" err="1">
                  <a:solidFill>
                    <a:schemeClr val="tx1"/>
                  </a:solidFill>
                  <a:latin typeface="Arial" charset="0"/>
                </a:rPr>
                <a:t>conformers</a:t>
              </a:r>
              <a:endParaRPr lang="fr-FR" sz="140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18802" name="Line 18">
              <a:extLst>
                <a:ext uri="{FF2B5EF4-FFF2-40B4-BE49-F238E27FC236}">
                  <a16:creationId xmlns:a16="http://schemas.microsoft.com/office/drawing/2014/main" id="{0ABDDDF5-943B-4757-1504-B2CD3D0E83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51" y="1987"/>
              <a:ext cx="72" cy="119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803" name="Line 19">
              <a:extLst>
                <a:ext uri="{FF2B5EF4-FFF2-40B4-BE49-F238E27FC236}">
                  <a16:creationId xmlns:a16="http://schemas.microsoft.com/office/drawing/2014/main" id="{D546AF80-BB1C-0919-6753-A534F38734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51" y="2067"/>
              <a:ext cx="144" cy="39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804" name="Line 20">
              <a:extLst>
                <a:ext uri="{FF2B5EF4-FFF2-40B4-BE49-F238E27FC236}">
                  <a16:creationId xmlns:a16="http://schemas.microsoft.com/office/drawing/2014/main" id="{2C222672-8C23-7622-2647-182AE1A2BB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95" y="2067"/>
              <a:ext cx="135" cy="39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805" name="Line 21">
              <a:extLst>
                <a:ext uri="{FF2B5EF4-FFF2-40B4-BE49-F238E27FC236}">
                  <a16:creationId xmlns:a16="http://schemas.microsoft.com/office/drawing/2014/main" id="{9FA8FF41-6008-4CF7-C9B4-15DBD32FF2C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30" y="1987"/>
              <a:ext cx="72" cy="119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806" name="Line 22">
              <a:extLst>
                <a:ext uri="{FF2B5EF4-FFF2-40B4-BE49-F238E27FC236}">
                  <a16:creationId xmlns:a16="http://schemas.microsoft.com/office/drawing/2014/main" id="{D0DD516B-E1DE-F1BF-CC0E-6CB1E5F8CE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67" y="1987"/>
              <a:ext cx="135" cy="32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807" name="Line 23">
              <a:extLst>
                <a:ext uri="{FF2B5EF4-FFF2-40B4-BE49-F238E27FC236}">
                  <a16:creationId xmlns:a16="http://schemas.microsoft.com/office/drawing/2014/main" id="{CF2EDDC5-BDC3-503F-E7D7-8F423CEF18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23" y="1987"/>
              <a:ext cx="144" cy="32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808" name="Line 24">
              <a:extLst>
                <a:ext uri="{FF2B5EF4-FFF2-40B4-BE49-F238E27FC236}">
                  <a16:creationId xmlns:a16="http://schemas.microsoft.com/office/drawing/2014/main" id="{0B12AE1A-3589-8923-CC57-180C965B77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02" y="1987"/>
              <a:ext cx="96" cy="48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809" name="Line 25">
              <a:extLst>
                <a:ext uri="{FF2B5EF4-FFF2-40B4-BE49-F238E27FC236}">
                  <a16:creationId xmlns:a16="http://schemas.microsoft.com/office/drawing/2014/main" id="{F53F4953-C929-39FA-FF71-121D299A44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54" y="1987"/>
              <a:ext cx="96" cy="56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810" name="Line 26">
              <a:extLst>
                <a:ext uri="{FF2B5EF4-FFF2-40B4-BE49-F238E27FC236}">
                  <a16:creationId xmlns:a16="http://schemas.microsoft.com/office/drawing/2014/main" id="{B12904F1-BF09-57BA-6DA5-47A173862C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50" y="1987"/>
              <a:ext cx="127" cy="72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811" name="Line 27">
              <a:extLst>
                <a:ext uri="{FF2B5EF4-FFF2-40B4-BE49-F238E27FC236}">
                  <a16:creationId xmlns:a16="http://schemas.microsoft.com/office/drawing/2014/main" id="{6E08A132-D293-0FD1-165C-458FFB9F80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77" y="1987"/>
              <a:ext cx="120" cy="72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812" name="Line 28">
              <a:extLst>
                <a:ext uri="{FF2B5EF4-FFF2-40B4-BE49-F238E27FC236}">
                  <a16:creationId xmlns:a16="http://schemas.microsoft.com/office/drawing/2014/main" id="{51B25C05-5406-E7CF-4360-C0EF3721C3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30" y="1771"/>
              <a:ext cx="120" cy="72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813" name="Line 29">
              <a:extLst>
                <a:ext uri="{FF2B5EF4-FFF2-40B4-BE49-F238E27FC236}">
                  <a16:creationId xmlns:a16="http://schemas.microsoft.com/office/drawing/2014/main" id="{C7BFD235-4DC4-93ED-6131-8588535DC8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50" y="1787"/>
              <a:ext cx="104" cy="56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814" name="Line 30">
              <a:extLst>
                <a:ext uri="{FF2B5EF4-FFF2-40B4-BE49-F238E27FC236}">
                  <a16:creationId xmlns:a16="http://schemas.microsoft.com/office/drawing/2014/main" id="{7A4C482B-DE6E-69CF-7A46-6DBFB971EF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54" y="2298"/>
              <a:ext cx="72" cy="120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815" name="Line 31">
              <a:extLst>
                <a:ext uri="{FF2B5EF4-FFF2-40B4-BE49-F238E27FC236}">
                  <a16:creationId xmlns:a16="http://schemas.microsoft.com/office/drawing/2014/main" id="{522BA29D-DCE3-D022-A93F-446ED52B00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54" y="2386"/>
              <a:ext cx="136" cy="32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816" name="Line 32">
              <a:extLst>
                <a:ext uri="{FF2B5EF4-FFF2-40B4-BE49-F238E27FC236}">
                  <a16:creationId xmlns:a16="http://schemas.microsoft.com/office/drawing/2014/main" id="{D8508BAF-F068-053E-1910-67C5738DCA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0" y="2386"/>
              <a:ext cx="135" cy="32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817" name="Line 33">
              <a:extLst>
                <a:ext uri="{FF2B5EF4-FFF2-40B4-BE49-F238E27FC236}">
                  <a16:creationId xmlns:a16="http://schemas.microsoft.com/office/drawing/2014/main" id="{3415E8C3-6B69-81F1-5B85-7EDCFEC167B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25" y="2298"/>
              <a:ext cx="72" cy="120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818" name="Line 34">
              <a:extLst>
                <a:ext uri="{FF2B5EF4-FFF2-40B4-BE49-F238E27FC236}">
                  <a16:creationId xmlns:a16="http://schemas.microsoft.com/office/drawing/2014/main" id="{BAA42C7E-9DAC-4E75-5556-001F6AB80C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69" y="2298"/>
              <a:ext cx="128" cy="40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819" name="Line 35">
              <a:extLst>
                <a:ext uri="{FF2B5EF4-FFF2-40B4-BE49-F238E27FC236}">
                  <a16:creationId xmlns:a16="http://schemas.microsoft.com/office/drawing/2014/main" id="{8C81AABA-3334-7391-57DE-9B75B1AA50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6" y="2298"/>
              <a:ext cx="143" cy="40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820" name="Line 36">
              <a:extLst>
                <a:ext uri="{FF2B5EF4-FFF2-40B4-BE49-F238E27FC236}">
                  <a16:creationId xmlns:a16="http://schemas.microsoft.com/office/drawing/2014/main" id="{93F79AE2-4F7A-B65B-3F42-3BDB0B158F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97" y="2298"/>
              <a:ext cx="104" cy="56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826" name="Line 42">
              <a:extLst>
                <a:ext uri="{FF2B5EF4-FFF2-40B4-BE49-F238E27FC236}">
                  <a16:creationId xmlns:a16="http://schemas.microsoft.com/office/drawing/2014/main" id="{8996E5FB-CFF6-DCCD-2731-3FC44175C3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61" y="1931"/>
              <a:ext cx="72" cy="128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827" name="Line 43">
              <a:extLst>
                <a:ext uri="{FF2B5EF4-FFF2-40B4-BE49-F238E27FC236}">
                  <a16:creationId xmlns:a16="http://schemas.microsoft.com/office/drawing/2014/main" id="{13AEB163-6086-2414-A72D-2882689EF05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61" y="2019"/>
              <a:ext cx="144" cy="40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828" name="Line 44">
              <a:extLst>
                <a:ext uri="{FF2B5EF4-FFF2-40B4-BE49-F238E27FC236}">
                  <a16:creationId xmlns:a16="http://schemas.microsoft.com/office/drawing/2014/main" id="{B95777A2-0970-44AC-6794-2B07275D20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05" y="2019"/>
              <a:ext cx="136" cy="40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829" name="Line 45">
              <a:extLst>
                <a:ext uri="{FF2B5EF4-FFF2-40B4-BE49-F238E27FC236}">
                  <a16:creationId xmlns:a16="http://schemas.microsoft.com/office/drawing/2014/main" id="{6E217B9A-BA3F-6C04-67D2-FACBEA398E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41" y="1931"/>
              <a:ext cx="71" cy="128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830" name="Line 46">
              <a:extLst>
                <a:ext uri="{FF2B5EF4-FFF2-40B4-BE49-F238E27FC236}">
                  <a16:creationId xmlns:a16="http://schemas.microsoft.com/office/drawing/2014/main" id="{6E35F240-BC1E-3D9B-90DA-85638F54CF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77" y="1931"/>
              <a:ext cx="135" cy="40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831" name="Line 47">
              <a:extLst>
                <a:ext uri="{FF2B5EF4-FFF2-40B4-BE49-F238E27FC236}">
                  <a16:creationId xmlns:a16="http://schemas.microsoft.com/office/drawing/2014/main" id="{EC67FB26-9898-9FAA-EB32-8C8BD793F5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33" y="1931"/>
              <a:ext cx="144" cy="40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832" name="Line 48">
              <a:extLst>
                <a:ext uri="{FF2B5EF4-FFF2-40B4-BE49-F238E27FC236}">
                  <a16:creationId xmlns:a16="http://schemas.microsoft.com/office/drawing/2014/main" id="{12AF63DF-D2DA-CBA2-FC52-F94DE85A00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12" y="1931"/>
              <a:ext cx="96" cy="56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838" name="Line 54">
              <a:extLst>
                <a:ext uri="{FF2B5EF4-FFF2-40B4-BE49-F238E27FC236}">
                  <a16:creationId xmlns:a16="http://schemas.microsoft.com/office/drawing/2014/main" id="{D5366851-4DFF-6C2C-D8C0-3B073DC50D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50" y="1835"/>
              <a:ext cx="1" cy="144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839" name="Freeform 55">
              <a:extLst>
                <a:ext uri="{FF2B5EF4-FFF2-40B4-BE49-F238E27FC236}">
                  <a16:creationId xmlns:a16="http://schemas.microsoft.com/office/drawing/2014/main" id="{1503D697-EFDF-8110-5A6D-9AFCB83C83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4" y="1835"/>
              <a:ext cx="32" cy="152"/>
            </a:xfrm>
            <a:custGeom>
              <a:avLst/>
              <a:gdLst>
                <a:gd name="T0" fmla="*/ 0 w 32"/>
                <a:gd name="T1" fmla="*/ 0 h 152"/>
                <a:gd name="T2" fmla="*/ 16 w 32"/>
                <a:gd name="T3" fmla="*/ 8 h 152"/>
                <a:gd name="T4" fmla="*/ 32 w 32"/>
                <a:gd name="T5" fmla="*/ 8 h 152"/>
                <a:gd name="T6" fmla="*/ 16 w 32"/>
                <a:gd name="T7" fmla="*/ 152 h 152"/>
                <a:gd name="T8" fmla="*/ 0 w 32"/>
                <a:gd name="T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52">
                  <a:moveTo>
                    <a:pt x="0" y="0"/>
                  </a:moveTo>
                  <a:lnTo>
                    <a:pt x="16" y="8"/>
                  </a:lnTo>
                  <a:lnTo>
                    <a:pt x="32" y="8"/>
                  </a:lnTo>
                  <a:lnTo>
                    <a:pt x="16" y="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851" name="Rectangle 67">
              <a:extLst>
                <a:ext uri="{FF2B5EF4-FFF2-40B4-BE49-F238E27FC236}">
                  <a16:creationId xmlns:a16="http://schemas.microsoft.com/office/drawing/2014/main" id="{A5FD3945-2044-855B-3F43-8E9A3206E3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6" y="2015"/>
              <a:ext cx="75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200">
                  <a:solidFill>
                    <a:srgbClr val="000000"/>
                  </a:solidFill>
                  <a:latin typeface="Helvetica" pitchFamily="34" charset="0"/>
                </a:rPr>
                <a:t>O</a:t>
              </a:r>
              <a:endParaRPr lang="fr-FR" sz="4400"/>
            </a:p>
          </p:txBody>
        </p:sp>
        <p:sp>
          <p:nvSpPr>
            <p:cNvPr id="118852" name="Rectangle 68">
              <a:extLst>
                <a:ext uri="{FF2B5EF4-FFF2-40B4-BE49-F238E27FC236}">
                  <a16:creationId xmlns:a16="http://schemas.microsoft.com/office/drawing/2014/main" id="{195BB339-A813-BC2D-BE65-1455ABF12C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9" y="2338"/>
              <a:ext cx="75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200">
                  <a:solidFill>
                    <a:srgbClr val="000000"/>
                  </a:solidFill>
                  <a:latin typeface="Helvetica" pitchFamily="34" charset="0"/>
                </a:rPr>
                <a:t>O</a:t>
              </a:r>
              <a:endParaRPr lang="fr-FR" sz="1200"/>
            </a:p>
          </p:txBody>
        </p:sp>
        <p:sp>
          <p:nvSpPr>
            <p:cNvPr id="118853" name="Rectangle 69">
              <a:extLst>
                <a:ext uri="{FF2B5EF4-FFF2-40B4-BE49-F238E27FC236}">
                  <a16:creationId xmlns:a16="http://schemas.microsoft.com/office/drawing/2014/main" id="{279EC49C-B001-D0D8-D307-59D67D0113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1" y="1968"/>
              <a:ext cx="75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200">
                  <a:solidFill>
                    <a:srgbClr val="000000"/>
                  </a:solidFill>
                  <a:latin typeface="Helvetica" pitchFamily="34" charset="0"/>
                </a:rPr>
                <a:t>O</a:t>
              </a:r>
              <a:endParaRPr lang="fr-FR" sz="1200"/>
            </a:p>
          </p:txBody>
        </p:sp>
        <p:sp>
          <p:nvSpPr>
            <p:cNvPr id="118833" name="Line 49">
              <a:extLst>
                <a:ext uri="{FF2B5EF4-FFF2-40B4-BE49-F238E27FC236}">
                  <a16:creationId xmlns:a16="http://schemas.microsoft.com/office/drawing/2014/main" id="{8B009A25-0650-1E06-46CF-E42EFB48AC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64" y="1931"/>
              <a:ext cx="96" cy="56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834" name="Line 50">
              <a:extLst>
                <a:ext uri="{FF2B5EF4-FFF2-40B4-BE49-F238E27FC236}">
                  <a16:creationId xmlns:a16="http://schemas.microsoft.com/office/drawing/2014/main" id="{1061D1A1-0C6C-05BD-BA36-E2DE12A3E8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60" y="1931"/>
              <a:ext cx="128" cy="72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836" name="Line 52">
              <a:extLst>
                <a:ext uri="{FF2B5EF4-FFF2-40B4-BE49-F238E27FC236}">
                  <a16:creationId xmlns:a16="http://schemas.microsoft.com/office/drawing/2014/main" id="{55D32E0F-9681-E727-FE0C-E0AE0E2265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0" y="1715"/>
              <a:ext cx="120" cy="72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837" name="Line 53">
              <a:extLst>
                <a:ext uri="{FF2B5EF4-FFF2-40B4-BE49-F238E27FC236}">
                  <a16:creationId xmlns:a16="http://schemas.microsoft.com/office/drawing/2014/main" id="{113C664A-DBEC-D61D-76CB-B9932DD472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88" y="2003"/>
              <a:ext cx="1" cy="143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849" name="Line 65">
              <a:extLst>
                <a:ext uri="{FF2B5EF4-FFF2-40B4-BE49-F238E27FC236}">
                  <a16:creationId xmlns:a16="http://schemas.microsoft.com/office/drawing/2014/main" id="{F79D0AA4-9F52-8288-CD99-5AF30958E3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60" y="1787"/>
              <a:ext cx="1" cy="136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850" name="Freeform 66">
              <a:extLst>
                <a:ext uri="{FF2B5EF4-FFF2-40B4-BE49-F238E27FC236}">
                  <a16:creationId xmlns:a16="http://schemas.microsoft.com/office/drawing/2014/main" id="{3BF2BD88-4DAF-CCC5-10CB-5A8C07A81C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2" y="1779"/>
              <a:ext cx="24" cy="152"/>
            </a:xfrm>
            <a:custGeom>
              <a:avLst/>
              <a:gdLst>
                <a:gd name="T0" fmla="*/ 0 w 24"/>
                <a:gd name="T1" fmla="*/ 0 h 152"/>
                <a:gd name="T2" fmla="*/ 24 w 24"/>
                <a:gd name="T3" fmla="*/ 16 h 152"/>
                <a:gd name="T4" fmla="*/ 8 w 24"/>
                <a:gd name="T5" fmla="*/ 152 h 152"/>
                <a:gd name="T6" fmla="*/ 0 w 24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52">
                  <a:moveTo>
                    <a:pt x="0" y="0"/>
                  </a:moveTo>
                  <a:lnTo>
                    <a:pt x="24" y="16"/>
                  </a:lnTo>
                  <a:lnTo>
                    <a:pt x="8" y="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998" name="Line 214">
              <a:extLst>
                <a:ext uri="{FF2B5EF4-FFF2-40B4-BE49-F238E27FC236}">
                  <a16:creationId xmlns:a16="http://schemas.microsoft.com/office/drawing/2014/main" id="{82F03C7B-11FB-2E9D-C002-D13CDEE4C58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70" y="1732"/>
              <a:ext cx="104" cy="56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001" name="Line 217">
              <a:extLst>
                <a:ext uri="{FF2B5EF4-FFF2-40B4-BE49-F238E27FC236}">
                  <a16:creationId xmlns:a16="http://schemas.microsoft.com/office/drawing/2014/main" id="{EE4AD3B5-231D-A5E8-3F86-F4146F80EC5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7755408">
              <a:off x="1795" y="2300"/>
              <a:ext cx="96" cy="56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002" name="Line 218">
              <a:extLst>
                <a:ext uri="{FF2B5EF4-FFF2-40B4-BE49-F238E27FC236}">
                  <a16:creationId xmlns:a16="http://schemas.microsoft.com/office/drawing/2014/main" id="{82369F5E-DACD-F063-D11D-A8E13CC797C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7755408" flipV="1">
              <a:off x="1821" y="2188"/>
              <a:ext cx="128" cy="72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003" name="Line 219">
              <a:extLst>
                <a:ext uri="{FF2B5EF4-FFF2-40B4-BE49-F238E27FC236}">
                  <a16:creationId xmlns:a16="http://schemas.microsoft.com/office/drawing/2014/main" id="{D3B93088-942C-662A-B9F8-42CB43529D3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7755408" flipV="1">
              <a:off x="1965" y="2394"/>
              <a:ext cx="120" cy="72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004" name="Line 220">
              <a:extLst>
                <a:ext uri="{FF2B5EF4-FFF2-40B4-BE49-F238E27FC236}">
                  <a16:creationId xmlns:a16="http://schemas.microsoft.com/office/drawing/2014/main" id="{60EBDDB5-09E6-362F-DBB4-E9394AC62C9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7755408" flipV="1">
              <a:off x="1816" y="2047"/>
              <a:ext cx="1" cy="143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005" name="Line 221">
              <a:extLst>
                <a:ext uri="{FF2B5EF4-FFF2-40B4-BE49-F238E27FC236}">
                  <a16:creationId xmlns:a16="http://schemas.microsoft.com/office/drawing/2014/main" id="{48E52026-B727-EBB8-EEBA-F21D201A69D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7755408" flipV="1">
              <a:off x="1957" y="2262"/>
              <a:ext cx="1" cy="136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006" name="Freeform 222">
              <a:extLst>
                <a:ext uri="{FF2B5EF4-FFF2-40B4-BE49-F238E27FC236}">
                  <a16:creationId xmlns:a16="http://schemas.microsoft.com/office/drawing/2014/main" id="{8B08C3D0-EECB-AFEA-528C-6FEDB3EB418B}"/>
                </a:ext>
              </a:extLst>
            </p:cNvPr>
            <p:cNvSpPr>
              <a:spLocks/>
            </p:cNvSpPr>
            <p:nvPr/>
          </p:nvSpPr>
          <p:spPr bwMode="auto">
            <a:xfrm rot="17755408" flipV="1">
              <a:off x="1948" y="2251"/>
              <a:ext cx="24" cy="152"/>
            </a:xfrm>
            <a:custGeom>
              <a:avLst/>
              <a:gdLst>
                <a:gd name="T0" fmla="*/ 0 w 24"/>
                <a:gd name="T1" fmla="*/ 0 h 152"/>
                <a:gd name="T2" fmla="*/ 24 w 24"/>
                <a:gd name="T3" fmla="*/ 16 h 152"/>
                <a:gd name="T4" fmla="*/ 8 w 24"/>
                <a:gd name="T5" fmla="*/ 152 h 152"/>
                <a:gd name="T6" fmla="*/ 0 w 24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52">
                  <a:moveTo>
                    <a:pt x="0" y="0"/>
                  </a:moveTo>
                  <a:lnTo>
                    <a:pt x="24" y="16"/>
                  </a:lnTo>
                  <a:lnTo>
                    <a:pt x="8" y="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007" name="Line 223">
              <a:extLst>
                <a:ext uri="{FF2B5EF4-FFF2-40B4-BE49-F238E27FC236}">
                  <a16:creationId xmlns:a16="http://schemas.microsoft.com/office/drawing/2014/main" id="{56CABC3F-83E6-35BB-4F11-C2A6614B511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7755408">
              <a:off x="2018" y="2289"/>
              <a:ext cx="104" cy="56"/>
            </a:xfrm>
            <a:prstGeom prst="line">
              <a:avLst/>
            </a:prstGeom>
            <a:noFill/>
            <a:ln w="12700" cap="sq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9177" name="Group 393">
            <a:extLst>
              <a:ext uri="{FF2B5EF4-FFF2-40B4-BE49-F238E27FC236}">
                <a16:creationId xmlns:a16="http://schemas.microsoft.com/office/drawing/2014/main" id="{6A62D43E-7E1A-FE60-EF38-750125A395CF}"/>
              </a:ext>
            </a:extLst>
          </p:cNvPr>
          <p:cNvGrpSpPr>
            <a:grpSpLocks/>
          </p:cNvGrpSpPr>
          <p:nvPr/>
        </p:nvGrpSpPr>
        <p:grpSpPr bwMode="auto">
          <a:xfrm>
            <a:off x="4356100" y="3637533"/>
            <a:ext cx="947738" cy="554037"/>
            <a:chOff x="2851" y="1815"/>
            <a:chExt cx="597" cy="349"/>
          </a:xfrm>
        </p:grpSpPr>
        <p:sp>
          <p:nvSpPr>
            <p:cNvPr id="118854" name="Freeform 70">
              <a:extLst>
                <a:ext uri="{FF2B5EF4-FFF2-40B4-BE49-F238E27FC236}">
                  <a16:creationId xmlns:a16="http://schemas.microsoft.com/office/drawing/2014/main" id="{E355B8DC-6EE6-977C-8A3B-0414A6139A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2" y="1815"/>
              <a:ext cx="335" cy="183"/>
            </a:xfrm>
            <a:custGeom>
              <a:avLst/>
              <a:gdLst>
                <a:gd name="T0" fmla="*/ 0 w 335"/>
                <a:gd name="T1" fmla="*/ 64 h 183"/>
                <a:gd name="T2" fmla="*/ 255 w 335"/>
                <a:gd name="T3" fmla="*/ 64 h 183"/>
                <a:gd name="T4" fmla="*/ 255 w 335"/>
                <a:gd name="T5" fmla="*/ 0 h 183"/>
                <a:gd name="T6" fmla="*/ 335 w 335"/>
                <a:gd name="T7" fmla="*/ 96 h 183"/>
                <a:gd name="T8" fmla="*/ 255 w 335"/>
                <a:gd name="T9" fmla="*/ 183 h 183"/>
                <a:gd name="T10" fmla="*/ 255 w 335"/>
                <a:gd name="T11" fmla="*/ 128 h 183"/>
                <a:gd name="T12" fmla="*/ 0 w 335"/>
                <a:gd name="T13" fmla="*/ 128 h 183"/>
                <a:gd name="T14" fmla="*/ 0 w 335"/>
                <a:gd name="T15" fmla="*/ 64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5" h="183">
                  <a:moveTo>
                    <a:pt x="0" y="64"/>
                  </a:moveTo>
                  <a:lnTo>
                    <a:pt x="255" y="64"/>
                  </a:lnTo>
                  <a:lnTo>
                    <a:pt x="255" y="0"/>
                  </a:lnTo>
                  <a:lnTo>
                    <a:pt x="335" y="96"/>
                  </a:lnTo>
                  <a:lnTo>
                    <a:pt x="255" y="183"/>
                  </a:lnTo>
                  <a:lnTo>
                    <a:pt x="255" y="128"/>
                  </a:lnTo>
                  <a:lnTo>
                    <a:pt x="0" y="128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FFDF00"/>
            </a:solidFill>
            <a:ln w="12700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856" name="Rectangle 72">
              <a:extLst>
                <a:ext uri="{FF2B5EF4-FFF2-40B4-BE49-F238E27FC236}">
                  <a16:creationId xmlns:a16="http://schemas.microsoft.com/office/drawing/2014/main" id="{64DC13CF-BE59-665D-4F06-D802BDDF70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1" y="2030"/>
              <a:ext cx="59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400">
                  <a:solidFill>
                    <a:srgbClr val="000000"/>
                  </a:solidFill>
                  <a:latin typeface="Arial" charset="0"/>
                </a:rPr>
                <a:t>(DOCKING)</a:t>
              </a:r>
              <a:endParaRPr lang="fr-FR" sz="1400">
                <a:latin typeface="Arial" charset="0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BB7C5A26-72CA-66AB-1D55-5EAC4CBE53A1}"/>
              </a:ext>
            </a:extLst>
          </p:cNvPr>
          <p:cNvGrpSpPr/>
          <p:nvPr/>
        </p:nvGrpSpPr>
        <p:grpSpPr>
          <a:xfrm>
            <a:off x="5420810" y="2924745"/>
            <a:ext cx="2146421" cy="1866900"/>
            <a:chOff x="5420810" y="2320925"/>
            <a:chExt cx="2146421" cy="1866900"/>
          </a:xfrm>
        </p:grpSpPr>
        <p:grpSp>
          <p:nvGrpSpPr>
            <p:cNvPr id="119140" name="Group 356">
              <a:extLst>
                <a:ext uri="{FF2B5EF4-FFF2-40B4-BE49-F238E27FC236}">
                  <a16:creationId xmlns:a16="http://schemas.microsoft.com/office/drawing/2014/main" id="{01441124-D936-47A5-767A-CD6BD19BD0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11801" y="2324100"/>
              <a:ext cx="1672061" cy="1863725"/>
              <a:chOff x="4767" y="1176"/>
              <a:chExt cx="1073" cy="1214"/>
            </a:xfrm>
          </p:grpSpPr>
          <p:sp>
            <p:nvSpPr>
              <p:cNvPr id="119076" name="Oval 292">
                <a:extLst>
                  <a:ext uri="{FF2B5EF4-FFF2-40B4-BE49-F238E27FC236}">
                    <a16:creationId xmlns:a16="http://schemas.microsoft.com/office/drawing/2014/main" id="{A08298FE-EDF8-F033-86B8-68738DA55D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08" y="1294"/>
                <a:ext cx="236" cy="247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77" name="Oval 293">
                <a:extLst>
                  <a:ext uri="{FF2B5EF4-FFF2-40B4-BE49-F238E27FC236}">
                    <a16:creationId xmlns:a16="http://schemas.microsoft.com/office/drawing/2014/main" id="{7FD9F387-ACAC-A6C2-7F5A-9E80FD80F3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90" y="1186"/>
                <a:ext cx="246" cy="237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78" name="Oval 294">
                <a:extLst>
                  <a:ext uri="{FF2B5EF4-FFF2-40B4-BE49-F238E27FC236}">
                    <a16:creationId xmlns:a16="http://schemas.microsoft.com/office/drawing/2014/main" id="{E982983E-1B6E-E589-7F82-A8FD513071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51" y="1314"/>
                <a:ext cx="246" cy="237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79" name="Oval 295">
                <a:extLst>
                  <a:ext uri="{FF2B5EF4-FFF2-40B4-BE49-F238E27FC236}">
                    <a16:creationId xmlns:a16="http://schemas.microsoft.com/office/drawing/2014/main" id="{CDFEFDB6-C5A6-1153-BB34-D0DD84BAEB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13" y="1225"/>
                <a:ext cx="246" cy="247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80" name="Oval 296">
                <a:extLst>
                  <a:ext uri="{FF2B5EF4-FFF2-40B4-BE49-F238E27FC236}">
                    <a16:creationId xmlns:a16="http://schemas.microsoft.com/office/drawing/2014/main" id="{7DCBCB23-02C2-6124-4956-87D41CECBE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42" y="1423"/>
                <a:ext cx="237" cy="246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81" name="Oval 297">
                <a:extLst>
                  <a:ext uri="{FF2B5EF4-FFF2-40B4-BE49-F238E27FC236}">
                    <a16:creationId xmlns:a16="http://schemas.microsoft.com/office/drawing/2014/main" id="{66D4A3C3-CABC-B487-A838-F9F0DBF1BD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80" y="1482"/>
                <a:ext cx="246" cy="237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82" name="Oval 298">
                <a:extLst>
                  <a:ext uri="{FF2B5EF4-FFF2-40B4-BE49-F238E27FC236}">
                    <a16:creationId xmlns:a16="http://schemas.microsoft.com/office/drawing/2014/main" id="{00C2DFB7-0A35-E216-E5C8-CDE26BC8A4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1344"/>
                <a:ext cx="236" cy="236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83" name="Oval 299">
                <a:extLst>
                  <a:ext uri="{FF2B5EF4-FFF2-40B4-BE49-F238E27FC236}">
                    <a16:creationId xmlns:a16="http://schemas.microsoft.com/office/drawing/2014/main" id="{2FA87B5D-C0B4-9108-0177-668E639ACB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46" y="1482"/>
                <a:ext cx="246" cy="237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84" name="Oval 300">
                <a:extLst>
                  <a:ext uri="{FF2B5EF4-FFF2-40B4-BE49-F238E27FC236}">
                    <a16:creationId xmlns:a16="http://schemas.microsoft.com/office/drawing/2014/main" id="{37FC2A35-B67D-B036-FEB1-8CDE54081B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54" y="1590"/>
                <a:ext cx="246" cy="247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85" name="Oval 301">
                <a:extLst>
                  <a:ext uri="{FF2B5EF4-FFF2-40B4-BE49-F238E27FC236}">
                    <a16:creationId xmlns:a16="http://schemas.microsoft.com/office/drawing/2014/main" id="{17C123E7-5A53-B146-2009-3F0EB5EE71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5" y="1679"/>
                <a:ext cx="236" cy="237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86" name="Oval 302">
                <a:extLst>
                  <a:ext uri="{FF2B5EF4-FFF2-40B4-BE49-F238E27FC236}">
                    <a16:creationId xmlns:a16="http://schemas.microsoft.com/office/drawing/2014/main" id="{9528E78B-DAA1-07DA-7806-C84C1E2245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72" y="1729"/>
                <a:ext cx="236" cy="246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87" name="Oval 303">
                <a:extLst>
                  <a:ext uri="{FF2B5EF4-FFF2-40B4-BE49-F238E27FC236}">
                    <a16:creationId xmlns:a16="http://schemas.microsoft.com/office/drawing/2014/main" id="{67FBF837-454E-AE9F-CA1A-54E38A5F14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1847"/>
                <a:ext cx="236" cy="237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88" name="Oval 304">
                <a:extLst>
                  <a:ext uri="{FF2B5EF4-FFF2-40B4-BE49-F238E27FC236}">
                    <a16:creationId xmlns:a16="http://schemas.microsoft.com/office/drawing/2014/main" id="{36C38EB1-0B46-B0E0-15CD-74641A9781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42" y="1896"/>
                <a:ext cx="237" cy="247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89" name="Oval 305">
                <a:extLst>
                  <a:ext uri="{FF2B5EF4-FFF2-40B4-BE49-F238E27FC236}">
                    <a16:creationId xmlns:a16="http://schemas.microsoft.com/office/drawing/2014/main" id="{294197FD-F03F-3DE9-9E41-1A4789A19F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10" y="1896"/>
                <a:ext cx="236" cy="247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90" name="Oval 306">
                <a:extLst>
                  <a:ext uri="{FF2B5EF4-FFF2-40B4-BE49-F238E27FC236}">
                    <a16:creationId xmlns:a16="http://schemas.microsoft.com/office/drawing/2014/main" id="{EF98F29B-77C1-92A8-EAD3-69362047D8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21" y="2035"/>
                <a:ext cx="246" cy="246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91" name="Oval 307">
                <a:extLst>
                  <a:ext uri="{FF2B5EF4-FFF2-40B4-BE49-F238E27FC236}">
                    <a16:creationId xmlns:a16="http://schemas.microsoft.com/office/drawing/2014/main" id="{50367AFF-220D-F1C6-829D-7C4123EA87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5" y="2015"/>
                <a:ext cx="236" cy="237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92" name="Oval 308">
                <a:extLst>
                  <a:ext uri="{FF2B5EF4-FFF2-40B4-BE49-F238E27FC236}">
                    <a16:creationId xmlns:a16="http://schemas.microsoft.com/office/drawing/2014/main" id="{EB034C60-A183-9C06-0C0E-21C812DC73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10" y="2094"/>
                <a:ext cx="236" cy="246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93" name="Oval 309">
                <a:extLst>
                  <a:ext uri="{FF2B5EF4-FFF2-40B4-BE49-F238E27FC236}">
                    <a16:creationId xmlns:a16="http://schemas.microsoft.com/office/drawing/2014/main" id="{E77F776A-F50E-930A-D34D-6ACA3C0E0D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77" y="1956"/>
                <a:ext cx="236" cy="236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94" name="Oval 310">
                <a:extLst>
                  <a:ext uri="{FF2B5EF4-FFF2-40B4-BE49-F238E27FC236}">
                    <a16:creationId xmlns:a16="http://schemas.microsoft.com/office/drawing/2014/main" id="{3BC71DC8-961E-0822-B792-83B271B583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48" y="2153"/>
                <a:ext cx="246" cy="237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95" name="Oval 311">
                <a:extLst>
                  <a:ext uri="{FF2B5EF4-FFF2-40B4-BE49-F238E27FC236}">
                    <a16:creationId xmlns:a16="http://schemas.microsoft.com/office/drawing/2014/main" id="{F20D0A8E-AE4B-0175-8F9A-AD1E229B83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67" y="1699"/>
                <a:ext cx="236" cy="247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96" name="Oval 312">
                <a:extLst>
                  <a:ext uri="{FF2B5EF4-FFF2-40B4-BE49-F238E27FC236}">
                    <a16:creationId xmlns:a16="http://schemas.microsoft.com/office/drawing/2014/main" id="{77357992-A7BC-7D48-AC0A-112F73A47F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77" y="1393"/>
                <a:ext cx="236" cy="247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97" name="Oval 313">
                <a:extLst>
                  <a:ext uri="{FF2B5EF4-FFF2-40B4-BE49-F238E27FC236}">
                    <a16:creationId xmlns:a16="http://schemas.microsoft.com/office/drawing/2014/main" id="{DC1E8DD4-B7FF-976F-E16B-646CAF8DA8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77" y="1176"/>
                <a:ext cx="236" cy="237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98" name="Oval 314">
                <a:extLst>
                  <a:ext uri="{FF2B5EF4-FFF2-40B4-BE49-F238E27FC236}">
                    <a16:creationId xmlns:a16="http://schemas.microsoft.com/office/drawing/2014/main" id="{57543AD8-ECFD-11DB-FA67-6417F13960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86" y="1285"/>
                <a:ext cx="246" cy="236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99" name="Oval 315">
                <a:extLst>
                  <a:ext uri="{FF2B5EF4-FFF2-40B4-BE49-F238E27FC236}">
                    <a16:creationId xmlns:a16="http://schemas.microsoft.com/office/drawing/2014/main" id="{A813BD29-130F-C799-B07A-6A91B00828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04" y="1255"/>
                <a:ext cx="236" cy="247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100" name="Oval 316">
                <a:extLst>
                  <a:ext uri="{FF2B5EF4-FFF2-40B4-BE49-F238E27FC236}">
                    <a16:creationId xmlns:a16="http://schemas.microsoft.com/office/drawing/2014/main" id="{A466B37D-F980-D5D0-6E23-6204F74C19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45" y="1452"/>
                <a:ext cx="236" cy="237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101" name="Oval 317">
                <a:extLst>
                  <a:ext uri="{FF2B5EF4-FFF2-40B4-BE49-F238E27FC236}">
                    <a16:creationId xmlns:a16="http://schemas.microsoft.com/office/drawing/2014/main" id="{983C59F2-6A73-7B46-C53B-7EC34034D4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9" y="1482"/>
                <a:ext cx="246" cy="237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102" name="Freeform 318">
                <a:extLst>
                  <a:ext uri="{FF2B5EF4-FFF2-40B4-BE49-F238E27FC236}">
                    <a16:creationId xmlns:a16="http://schemas.microsoft.com/office/drawing/2014/main" id="{2A6643A9-1878-BC18-DDD0-99C4C21ACC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0" y="1714"/>
                <a:ext cx="79" cy="89"/>
              </a:xfrm>
              <a:custGeom>
                <a:avLst/>
                <a:gdLst>
                  <a:gd name="T0" fmla="*/ 0 w 79"/>
                  <a:gd name="T1" fmla="*/ 20 h 89"/>
                  <a:gd name="T2" fmla="*/ 10 w 79"/>
                  <a:gd name="T3" fmla="*/ 0 h 89"/>
                  <a:gd name="T4" fmla="*/ 40 w 79"/>
                  <a:gd name="T5" fmla="*/ 29 h 89"/>
                  <a:gd name="T6" fmla="*/ 69 w 79"/>
                  <a:gd name="T7" fmla="*/ 0 h 89"/>
                  <a:gd name="T8" fmla="*/ 79 w 79"/>
                  <a:gd name="T9" fmla="*/ 20 h 89"/>
                  <a:gd name="T10" fmla="*/ 49 w 79"/>
                  <a:gd name="T11" fmla="*/ 49 h 89"/>
                  <a:gd name="T12" fmla="*/ 79 w 79"/>
                  <a:gd name="T13" fmla="*/ 79 h 89"/>
                  <a:gd name="T14" fmla="*/ 69 w 79"/>
                  <a:gd name="T15" fmla="*/ 89 h 89"/>
                  <a:gd name="T16" fmla="*/ 40 w 79"/>
                  <a:gd name="T17" fmla="*/ 59 h 89"/>
                  <a:gd name="T18" fmla="*/ 10 w 79"/>
                  <a:gd name="T19" fmla="*/ 89 h 89"/>
                  <a:gd name="T20" fmla="*/ 0 w 79"/>
                  <a:gd name="T21" fmla="*/ 79 h 89"/>
                  <a:gd name="T22" fmla="*/ 30 w 79"/>
                  <a:gd name="T23" fmla="*/ 49 h 89"/>
                  <a:gd name="T24" fmla="*/ 0 w 79"/>
                  <a:gd name="T25" fmla="*/ 2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9" h="89">
                    <a:moveTo>
                      <a:pt x="0" y="20"/>
                    </a:moveTo>
                    <a:lnTo>
                      <a:pt x="10" y="0"/>
                    </a:lnTo>
                    <a:lnTo>
                      <a:pt x="40" y="29"/>
                    </a:lnTo>
                    <a:lnTo>
                      <a:pt x="69" y="0"/>
                    </a:lnTo>
                    <a:lnTo>
                      <a:pt x="79" y="20"/>
                    </a:lnTo>
                    <a:lnTo>
                      <a:pt x="49" y="49"/>
                    </a:lnTo>
                    <a:lnTo>
                      <a:pt x="79" y="79"/>
                    </a:lnTo>
                    <a:lnTo>
                      <a:pt x="69" y="89"/>
                    </a:lnTo>
                    <a:lnTo>
                      <a:pt x="40" y="59"/>
                    </a:lnTo>
                    <a:lnTo>
                      <a:pt x="10" y="89"/>
                    </a:lnTo>
                    <a:lnTo>
                      <a:pt x="0" y="79"/>
                    </a:lnTo>
                    <a:lnTo>
                      <a:pt x="30" y="49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4CFF4C"/>
              </a:solidFill>
              <a:ln w="15875" cap="sq">
                <a:solidFill>
                  <a:srgbClr val="4CFF4C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103" name="Freeform 319">
                <a:extLst>
                  <a:ext uri="{FF2B5EF4-FFF2-40B4-BE49-F238E27FC236}">
                    <a16:creationId xmlns:a16="http://schemas.microsoft.com/office/drawing/2014/main" id="{7F4AD4D5-EF73-ED6B-8F8A-4E8300B45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0" y="1724"/>
                <a:ext cx="79" cy="79"/>
              </a:xfrm>
              <a:custGeom>
                <a:avLst/>
                <a:gdLst>
                  <a:gd name="T0" fmla="*/ 0 w 79"/>
                  <a:gd name="T1" fmla="*/ 10 h 79"/>
                  <a:gd name="T2" fmla="*/ 10 w 79"/>
                  <a:gd name="T3" fmla="*/ 0 h 79"/>
                  <a:gd name="T4" fmla="*/ 39 w 79"/>
                  <a:gd name="T5" fmla="*/ 29 h 79"/>
                  <a:gd name="T6" fmla="*/ 69 w 79"/>
                  <a:gd name="T7" fmla="*/ 0 h 79"/>
                  <a:gd name="T8" fmla="*/ 79 w 79"/>
                  <a:gd name="T9" fmla="*/ 10 h 79"/>
                  <a:gd name="T10" fmla="*/ 49 w 79"/>
                  <a:gd name="T11" fmla="*/ 39 h 79"/>
                  <a:gd name="T12" fmla="*/ 79 w 79"/>
                  <a:gd name="T13" fmla="*/ 69 h 79"/>
                  <a:gd name="T14" fmla="*/ 69 w 79"/>
                  <a:gd name="T15" fmla="*/ 79 h 79"/>
                  <a:gd name="T16" fmla="*/ 39 w 79"/>
                  <a:gd name="T17" fmla="*/ 49 h 79"/>
                  <a:gd name="T18" fmla="*/ 10 w 79"/>
                  <a:gd name="T19" fmla="*/ 79 h 79"/>
                  <a:gd name="T20" fmla="*/ 0 w 79"/>
                  <a:gd name="T21" fmla="*/ 69 h 79"/>
                  <a:gd name="T22" fmla="*/ 30 w 79"/>
                  <a:gd name="T23" fmla="*/ 39 h 79"/>
                  <a:gd name="T24" fmla="*/ 0 w 79"/>
                  <a:gd name="T25" fmla="*/ 1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9" h="79">
                    <a:moveTo>
                      <a:pt x="0" y="10"/>
                    </a:moveTo>
                    <a:lnTo>
                      <a:pt x="10" y="0"/>
                    </a:lnTo>
                    <a:lnTo>
                      <a:pt x="39" y="29"/>
                    </a:lnTo>
                    <a:lnTo>
                      <a:pt x="69" y="0"/>
                    </a:lnTo>
                    <a:lnTo>
                      <a:pt x="79" y="10"/>
                    </a:lnTo>
                    <a:lnTo>
                      <a:pt x="49" y="39"/>
                    </a:lnTo>
                    <a:lnTo>
                      <a:pt x="79" y="69"/>
                    </a:lnTo>
                    <a:lnTo>
                      <a:pt x="69" y="79"/>
                    </a:lnTo>
                    <a:lnTo>
                      <a:pt x="39" y="49"/>
                    </a:lnTo>
                    <a:lnTo>
                      <a:pt x="10" y="79"/>
                    </a:lnTo>
                    <a:lnTo>
                      <a:pt x="0" y="69"/>
                    </a:lnTo>
                    <a:lnTo>
                      <a:pt x="30" y="39"/>
                    </a:lnTo>
                    <a:lnTo>
                      <a:pt x="0" y="10"/>
                    </a:lnTo>
                    <a:close/>
                  </a:path>
                </a:pathLst>
              </a:custGeom>
              <a:noFill/>
              <a:ln w="15875" cap="sq">
                <a:solidFill>
                  <a:srgbClr val="4CFF4C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104" name="Freeform 320">
                <a:extLst>
                  <a:ext uri="{FF2B5EF4-FFF2-40B4-BE49-F238E27FC236}">
                    <a16:creationId xmlns:a16="http://schemas.microsoft.com/office/drawing/2014/main" id="{6582D59B-8244-C317-1A2D-1635E1A748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43" y="1763"/>
                <a:ext cx="88" cy="79"/>
              </a:xfrm>
              <a:custGeom>
                <a:avLst/>
                <a:gdLst>
                  <a:gd name="T0" fmla="*/ 0 w 88"/>
                  <a:gd name="T1" fmla="*/ 10 h 79"/>
                  <a:gd name="T2" fmla="*/ 19 w 88"/>
                  <a:gd name="T3" fmla="*/ 0 h 79"/>
                  <a:gd name="T4" fmla="*/ 49 w 88"/>
                  <a:gd name="T5" fmla="*/ 30 h 79"/>
                  <a:gd name="T6" fmla="*/ 78 w 88"/>
                  <a:gd name="T7" fmla="*/ 0 h 79"/>
                  <a:gd name="T8" fmla="*/ 88 w 88"/>
                  <a:gd name="T9" fmla="*/ 10 h 79"/>
                  <a:gd name="T10" fmla="*/ 59 w 88"/>
                  <a:gd name="T11" fmla="*/ 40 h 79"/>
                  <a:gd name="T12" fmla="*/ 88 w 88"/>
                  <a:gd name="T13" fmla="*/ 69 h 79"/>
                  <a:gd name="T14" fmla="*/ 78 w 88"/>
                  <a:gd name="T15" fmla="*/ 79 h 79"/>
                  <a:gd name="T16" fmla="*/ 49 w 88"/>
                  <a:gd name="T17" fmla="*/ 50 h 79"/>
                  <a:gd name="T18" fmla="*/ 19 w 88"/>
                  <a:gd name="T19" fmla="*/ 79 h 79"/>
                  <a:gd name="T20" fmla="*/ 0 w 88"/>
                  <a:gd name="T21" fmla="*/ 69 h 79"/>
                  <a:gd name="T22" fmla="*/ 29 w 88"/>
                  <a:gd name="T23" fmla="*/ 40 h 79"/>
                  <a:gd name="T24" fmla="*/ 0 w 88"/>
                  <a:gd name="T25" fmla="*/ 1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8" h="79">
                    <a:moveTo>
                      <a:pt x="0" y="10"/>
                    </a:moveTo>
                    <a:lnTo>
                      <a:pt x="19" y="0"/>
                    </a:lnTo>
                    <a:lnTo>
                      <a:pt x="49" y="30"/>
                    </a:lnTo>
                    <a:lnTo>
                      <a:pt x="78" y="0"/>
                    </a:lnTo>
                    <a:lnTo>
                      <a:pt x="88" y="10"/>
                    </a:lnTo>
                    <a:lnTo>
                      <a:pt x="59" y="40"/>
                    </a:lnTo>
                    <a:lnTo>
                      <a:pt x="88" y="69"/>
                    </a:lnTo>
                    <a:lnTo>
                      <a:pt x="78" y="79"/>
                    </a:lnTo>
                    <a:lnTo>
                      <a:pt x="49" y="50"/>
                    </a:lnTo>
                    <a:lnTo>
                      <a:pt x="19" y="79"/>
                    </a:lnTo>
                    <a:lnTo>
                      <a:pt x="0" y="69"/>
                    </a:lnTo>
                    <a:lnTo>
                      <a:pt x="29" y="4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4CFF4C"/>
              </a:solidFill>
              <a:ln w="15875" cap="sq">
                <a:solidFill>
                  <a:srgbClr val="4CFF4C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105" name="Freeform 321">
                <a:extLst>
                  <a:ext uri="{FF2B5EF4-FFF2-40B4-BE49-F238E27FC236}">
                    <a16:creationId xmlns:a16="http://schemas.microsoft.com/office/drawing/2014/main" id="{2C45D9B3-468F-CECD-35E5-4BC423EE2B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53" y="1773"/>
                <a:ext cx="78" cy="79"/>
              </a:xfrm>
              <a:custGeom>
                <a:avLst/>
                <a:gdLst>
                  <a:gd name="T0" fmla="*/ 0 w 78"/>
                  <a:gd name="T1" fmla="*/ 10 h 79"/>
                  <a:gd name="T2" fmla="*/ 9 w 78"/>
                  <a:gd name="T3" fmla="*/ 0 h 79"/>
                  <a:gd name="T4" fmla="*/ 39 w 78"/>
                  <a:gd name="T5" fmla="*/ 30 h 79"/>
                  <a:gd name="T6" fmla="*/ 68 w 78"/>
                  <a:gd name="T7" fmla="*/ 0 h 79"/>
                  <a:gd name="T8" fmla="*/ 78 w 78"/>
                  <a:gd name="T9" fmla="*/ 10 h 79"/>
                  <a:gd name="T10" fmla="*/ 49 w 78"/>
                  <a:gd name="T11" fmla="*/ 40 h 79"/>
                  <a:gd name="T12" fmla="*/ 78 w 78"/>
                  <a:gd name="T13" fmla="*/ 69 h 79"/>
                  <a:gd name="T14" fmla="*/ 68 w 78"/>
                  <a:gd name="T15" fmla="*/ 79 h 79"/>
                  <a:gd name="T16" fmla="*/ 39 w 78"/>
                  <a:gd name="T17" fmla="*/ 49 h 79"/>
                  <a:gd name="T18" fmla="*/ 9 w 78"/>
                  <a:gd name="T19" fmla="*/ 79 h 79"/>
                  <a:gd name="T20" fmla="*/ 0 w 78"/>
                  <a:gd name="T21" fmla="*/ 69 h 79"/>
                  <a:gd name="T22" fmla="*/ 29 w 78"/>
                  <a:gd name="T23" fmla="*/ 40 h 79"/>
                  <a:gd name="T24" fmla="*/ 0 w 78"/>
                  <a:gd name="T25" fmla="*/ 1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" h="79">
                    <a:moveTo>
                      <a:pt x="0" y="10"/>
                    </a:moveTo>
                    <a:lnTo>
                      <a:pt x="9" y="0"/>
                    </a:lnTo>
                    <a:lnTo>
                      <a:pt x="39" y="30"/>
                    </a:lnTo>
                    <a:lnTo>
                      <a:pt x="68" y="0"/>
                    </a:lnTo>
                    <a:lnTo>
                      <a:pt x="78" y="10"/>
                    </a:lnTo>
                    <a:lnTo>
                      <a:pt x="49" y="40"/>
                    </a:lnTo>
                    <a:lnTo>
                      <a:pt x="78" y="69"/>
                    </a:lnTo>
                    <a:lnTo>
                      <a:pt x="68" y="79"/>
                    </a:lnTo>
                    <a:lnTo>
                      <a:pt x="39" y="49"/>
                    </a:lnTo>
                    <a:lnTo>
                      <a:pt x="9" y="79"/>
                    </a:lnTo>
                    <a:lnTo>
                      <a:pt x="0" y="69"/>
                    </a:lnTo>
                    <a:lnTo>
                      <a:pt x="29" y="40"/>
                    </a:lnTo>
                    <a:lnTo>
                      <a:pt x="0" y="10"/>
                    </a:lnTo>
                    <a:close/>
                  </a:path>
                </a:pathLst>
              </a:custGeom>
              <a:noFill/>
              <a:ln w="15875" cap="sq">
                <a:solidFill>
                  <a:srgbClr val="4CFF4C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106" name="Freeform 322">
                <a:extLst>
                  <a:ext uri="{FF2B5EF4-FFF2-40B4-BE49-F238E27FC236}">
                    <a16:creationId xmlns:a16="http://schemas.microsoft.com/office/drawing/2014/main" id="{E8FB8DEB-732F-672F-A2B4-9A9B02DC05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1" y="1842"/>
                <a:ext cx="79" cy="89"/>
              </a:xfrm>
              <a:custGeom>
                <a:avLst/>
                <a:gdLst>
                  <a:gd name="T0" fmla="*/ 0 w 79"/>
                  <a:gd name="T1" fmla="*/ 10 h 89"/>
                  <a:gd name="T2" fmla="*/ 10 w 79"/>
                  <a:gd name="T3" fmla="*/ 0 h 89"/>
                  <a:gd name="T4" fmla="*/ 39 w 79"/>
                  <a:gd name="T5" fmla="*/ 30 h 89"/>
                  <a:gd name="T6" fmla="*/ 69 w 79"/>
                  <a:gd name="T7" fmla="*/ 0 h 89"/>
                  <a:gd name="T8" fmla="*/ 79 w 79"/>
                  <a:gd name="T9" fmla="*/ 10 h 89"/>
                  <a:gd name="T10" fmla="*/ 49 w 79"/>
                  <a:gd name="T11" fmla="*/ 40 h 89"/>
                  <a:gd name="T12" fmla="*/ 79 w 79"/>
                  <a:gd name="T13" fmla="*/ 69 h 89"/>
                  <a:gd name="T14" fmla="*/ 69 w 79"/>
                  <a:gd name="T15" fmla="*/ 89 h 89"/>
                  <a:gd name="T16" fmla="*/ 39 w 79"/>
                  <a:gd name="T17" fmla="*/ 59 h 89"/>
                  <a:gd name="T18" fmla="*/ 10 w 79"/>
                  <a:gd name="T19" fmla="*/ 89 h 89"/>
                  <a:gd name="T20" fmla="*/ 0 w 79"/>
                  <a:gd name="T21" fmla="*/ 69 h 89"/>
                  <a:gd name="T22" fmla="*/ 29 w 79"/>
                  <a:gd name="T23" fmla="*/ 40 h 89"/>
                  <a:gd name="T24" fmla="*/ 0 w 79"/>
                  <a:gd name="T25" fmla="*/ 1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9" h="89">
                    <a:moveTo>
                      <a:pt x="0" y="10"/>
                    </a:moveTo>
                    <a:lnTo>
                      <a:pt x="10" y="0"/>
                    </a:lnTo>
                    <a:lnTo>
                      <a:pt x="39" y="30"/>
                    </a:lnTo>
                    <a:lnTo>
                      <a:pt x="69" y="0"/>
                    </a:lnTo>
                    <a:lnTo>
                      <a:pt x="79" y="10"/>
                    </a:lnTo>
                    <a:lnTo>
                      <a:pt x="49" y="40"/>
                    </a:lnTo>
                    <a:lnTo>
                      <a:pt x="79" y="69"/>
                    </a:lnTo>
                    <a:lnTo>
                      <a:pt x="69" y="89"/>
                    </a:lnTo>
                    <a:lnTo>
                      <a:pt x="39" y="59"/>
                    </a:lnTo>
                    <a:lnTo>
                      <a:pt x="10" y="89"/>
                    </a:lnTo>
                    <a:lnTo>
                      <a:pt x="0" y="69"/>
                    </a:lnTo>
                    <a:lnTo>
                      <a:pt x="29" y="4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4CFF4C"/>
              </a:solidFill>
              <a:ln w="15875" cap="sq">
                <a:solidFill>
                  <a:srgbClr val="4CFF4C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107" name="Freeform 323">
                <a:extLst>
                  <a:ext uri="{FF2B5EF4-FFF2-40B4-BE49-F238E27FC236}">
                    <a16:creationId xmlns:a16="http://schemas.microsoft.com/office/drawing/2014/main" id="{188769D5-DADA-DCAA-1998-59E2A1BF51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1" y="1852"/>
                <a:ext cx="78" cy="79"/>
              </a:xfrm>
              <a:custGeom>
                <a:avLst/>
                <a:gdLst>
                  <a:gd name="T0" fmla="*/ 0 w 78"/>
                  <a:gd name="T1" fmla="*/ 10 h 79"/>
                  <a:gd name="T2" fmla="*/ 10 w 78"/>
                  <a:gd name="T3" fmla="*/ 0 h 79"/>
                  <a:gd name="T4" fmla="*/ 39 w 78"/>
                  <a:gd name="T5" fmla="*/ 30 h 79"/>
                  <a:gd name="T6" fmla="*/ 69 w 78"/>
                  <a:gd name="T7" fmla="*/ 0 h 79"/>
                  <a:gd name="T8" fmla="*/ 78 w 78"/>
                  <a:gd name="T9" fmla="*/ 10 h 79"/>
                  <a:gd name="T10" fmla="*/ 49 w 78"/>
                  <a:gd name="T11" fmla="*/ 39 h 79"/>
                  <a:gd name="T12" fmla="*/ 78 w 78"/>
                  <a:gd name="T13" fmla="*/ 69 h 79"/>
                  <a:gd name="T14" fmla="*/ 69 w 78"/>
                  <a:gd name="T15" fmla="*/ 79 h 79"/>
                  <a:gd name="T16" fmla="*/ 39 w 78"/>
                  <a:gd name="T17" fmla="*/ 49 h 79"/>
                  <a:gd name="T18" fmla="*/ 10 w 78"/>
                  <a:gd name="T19" fmla="*/ 79 h 79"/>
                  <a:gd name="T20" fmla="*/ 0 w 78"/>
                  <a:gd name="T21" fmla="*/ 69 h 79"/>
                  <a:gd name="T22" fmla="*/ 29 w 78"/>
                  <a:gd name="T23" fmla="*/ 39 h 79"/>
                  <a:gd name="T24" fmla="*/ 0 w 78"/>
                  <a:gd name="T25" fmla="*/ 1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" h="79">
                    <a:moveTo>
                      <a:pt x="0" y="10"/>
                    </a:moveTo>
                    <a:lnTo>
                      <a:pt x="10" y="0"/>
                    </a:lnTo>
                    <a:lnTo>
                      <a:pt x="39" y="30"/>
                    </a:lnTo>
                    <a:lnTo>
                      <a:pt x="69" y="0"/>
                    </a:lnTo>
                    <a:lnTo>
                      <a:pt x="78" y="10"/>
                    </a:lnTo>
                    <a:lnTo>
                      <a:pt x="49" y="39"/>
                    </a:lnTo>
                    <a:lnTo>
                      <a:pt x="78" y="69"/>
                    </a:lnTo>
                    <a:lnTo>
                      <a:pt x="69" y="79"/>
                    </a:lnTo>
                    <a:lnTo>
                      <a:pt x="39" y="49"/>
                    </a:lnTo>
                    <a:lnTo>
                      <a:pt x="10" y="79"/>
                    </a:lnTo>
                    <a:lnTo>
                      <a:pt x="0" y="69"/>
                    </a:lnTo>
                    <a:lnTo>
                      <a:pt x="29" y="39"/>
                    </a:lnTo>
                    <a:lnTo>
                      <a:pt x="0" y="10"/>
                    </a:lnTo>
                    <a:close/>
                  </a:path>
                </a:pathLst>
              </a:custGeom>
              <a:noFill/>
              <a:ln w="15875" cap="sq">
                <a:solidFill>
                  <a:srgbClr val="4CFF4C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108" name="Freeform 324">
                <a:extLst>
                  <a:ext uri="{FF2B5EF4-FFF2-40B4-BE49-F238E27FC236}">
                    <a16:creationId xmlns:a16="http://schemas.microsoft.com/office/drawing/2014/main" id="{1B03E7D6-1DD4-503E-88E6-AB0EDBF178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28" y="1763"/>
                <a:ext cx="79" cy="79"/>
              </a:xfrm>
              <a:custGeom>
                <a:avLst/>
                <a:gdLst>
                  <a:gd name="T0" fmla="*/ 0 w 79"/>
                  <a:gd name="T1" fmla="*/ 10 h 79"/>
                  <a:gd name="T2" fmla="*/ 10 w 79"/>
                  <a:gd name="T3" fmla="*/ 0 h 79"/>
                  <a:gd name="T4" fmla="*/ 40 w 79"/>
                  <a:gd name="T5" fmla="*/ 30 h 79"/>
                  <a:gd name="T6" fmla="*/ 69 w 79"/>
                  <a:gd name="T7" fmla="*/ 0 h 79"/>
                  <a:gd name="T8" fmla="*/ 79 w 79"/>
                  <a:gd name="T9" fmla="*/ 10 h 79"/>
                  <a:gd name="T10" fmla="*/ 49 w 79"/>
                  <a:gd name="T11" fmla="*/ 40 h 79"/>
                  <a:gd name="T12" fmla="*/ 79 w 79"/>
                  <a:gd name="T13" fmla="*/ 69 h 79"/>
                  <a:gd name="T14" fmla="*/ 69 w 79"/>
                  <a:gd name="T15" fmla="*/ 79 h 79"/>
                  <a:gd name="T16" fmla="*/ 40 w 79"/>
                  <a:gd name="T17" fmla="*/ 50 h 79"/>
                  <a:gd name="T18" fmla="*/ 10 w 79"/>
                  <a:gd name="T19" fmla="*/ 79 h 79"/>
                  <a:gd name="T20" fmla="*/ 0 w 79"/>
                  <a:gd name="T21" fmla="*/ 69 h 79"/>
                  <a:gd name="T22" fmla="*/ 30 w 79"/>
                  <a:gd name="T23" fmla="*/ 40 h 79"/>
                  <a:gd name="T24" fmla="*/ 0 w 79"/>
                  <a:gd name="T25" fmla="*/ 1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9" h="79">
                    <a:moveTo>
                      <a:pt x="0" y="10"/>
                    </a:moveTo>
                    <a:lnTo>
                      <a:pt x="10" y="0"/>
                    </a:lnTo>
                    <a:lnTo>
                      <a:pt x="40" y="30"/>
                    </a:lnTo>
                    <a:lnTo>
                      <a:pt x="69" y="0"/>
                    </a:lnTo>
                    <a:lnTo>
                      <a:pt x="79" y="10"/>
                    </a:lnTo>
                    <a:lnTo>
                      <a:pt x="49" y="40"/>
                    </a:lnTo>
                    <a:lnTo>
                      <a:pt x="79" y="69"/>
                    </a:lnTo>
                    <a:lnTo>
                      <a:pt x="69" y="79"/>
                    </a:lnTo>
                    <a:lnTo>
                      <a:pt x="40" y="50"/>
                    </a:lnTo>
                    <a:lnTo>
                      <a:pt x="10" y="79"/>
                    </a:lnTo>
                    <a:lnTo>
                      <a:pt x="0" y="69"/>
                    </a:lnTo>
                    <a:lnTo>
                      <a:pt x="30" y="4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4CFF4C"/>
              </a:solidFill>
              <a:ln w="15875" cap="sq">
                <a:solidFill>
                  <a:srgbClr val="4CFF4C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109" name="Freeform 325">
                <a:extLst>
                  <a:ext uri="{FF2B5EF4-FFF2-40B4-BE49-F238E27FC236}">
                    <a16:creationId xmlns:a16="http://schemas.microsoft.com/office/drawing/2014/main" id="{B588839E-753E-150B-E04F-1D8EE86191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8" y="1773"/>
                <a:ext cx="79" cy="79"/>
              </a:xfrm>
              <a:custGeom>
                <a:avLst/>
                <a:gdLst>
                  <a:gd name="T0" fmla="*/ 0 w 79"/>
                  <a:gd name="T1" fmla="*/ 10 h 79"/>
                  <a:gd name="T2" fmla="*/ 10 w 79"/>
                  <a:gd name="T3" fmla="*/ 0 h 79"/>
                  <a:gd name="T4" fmla="*/ 39 w 79"/>
                  <a:gd name="T5" fmla="*/ 30 h 79"/>
                  <a:gd name="T6" fmla="*/ 69 w 79"/>
                  <a:gd name="T7" fmla="*/ 0 h 79"/>
                  <a:gd name="T8" fmla="*/ 79 w 79"/>
                  <a:gd name="T9" fmla="*/ 10 h 79"/>
                  <a:gd name="T10" fmla="*/ 49 w 79"/>
                  <a:gd name="T11" fmla="*/ 40 h 79"/>
                  <a:gd name="T12" fmla="*/ 79 w 79"/>
                  <a:gd name="T13" fmla="*/ 69 h 79"/>
                  <a:gd name="T14" fmla="*/ 69 w 79"/>
                  <a:gd name="T15" fmla="*/ 79 h 79"/>
                  <a:gd name="T16" fmla="*/ 39 w 79"/>
                  <a:gd name="T17" fmla="*/ 49 h 79"/>
                  <a:gd name="T18" fmla="*/ 10 w 79"/>
                  <a:gd name="T19" fmla="*/ 79 h 79"/>
                  <a:gd name="T20" fmla="*/ 0 w 79"/>
                  <a:gd name="T21" fmla="*/ 69 h 79"/>
                  <a:gd name="T22" fmla="*/ 30 w 79"/>
                  <a:gd name="T23" fmla="*/ 40 h 79"/>
                  <a:gd name="T24" fmla="*/ 0 w 79"/>
                  <a:gd name="T25" fmla="*/ 1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9" h="79">
                    <a:moveTo>
                      <a:pt x="0" y="10"/>
                    </a:moveTo>
                    <a:lnTo>
                      <a:pt x="10" y="0"/>
                    </a:lnTo>
                    <a:lnTo>
                      <a:pt x="39" y="30"/>
                    </a:lnTo>
                    <a:lnTo>
                      <a:pt x="69" y="0"/>
                    </a:lnTo>
                    <a:lnTo>
                      <a:pt x="79" y="10"/>
                    </a:lnTo>
                    <a:lnTo>
                      <a:pt x="49" y="40"/>
                    </a:lnTo>
                    <a:lnTo>
                      <a:pt x="79" y="69"/>
                    </a:lnTo>
                    <a:lnTo>
                      <a:pt x="69" y="79"/>
                    </a:lnTo>
                    <a:lnTo>
                      <a:pt x="39" y="49"/>
                    </a:lnTo>
                    <a:lnTo>
                      <a:pt x="10" y="79"/>
                    </a:lnTo>
                    <a:lnTo>
                      <a:pt x="0" y="69"/>
                    </a:lnTo>
                    <a:lnTo>
                      <a:pt x="30" y="40"/>
                    </a:lnTo>
                    <a:lnTo>
                      <a:pt x="0" y="10"/>
                    </a:lnTo>
                    <a:close/>
                  </a:path>
                </a:pathLst>
              </a:custGeom>
              <a:noFill/>
              <a:ln w="15875" cap="sq">
                <a:solidFill>
                  <a:srgbClr val="4CFF4C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110" name="Freeform 326">
                <a:extLst>
                  <a:ext uri="{FF2B5EF4-FFF2-40B4-BE49-F238E27FC236}">
                    <a16:creationId xmlns:a16="http://schemas.microsoft.com/office/drawing/2014/main" id="{A6840CAD-3EE5-0B96-A12C-CFA9C0A35A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9" y="1901"/>
                <a:ext cx="78" cy="79"/>
              </a:xfrm>
              <a:custGeom>
                <a:avLst/>
                <a:gdLst>
                  <a:gd name="T0" fmla="*/ 0 w 78"/>
                  <a:gd name="T1" fmla="*/ 10 h 79"/>
                  <a:gd name="T2" fmla="*/ 10 w 78"/>
                  <a:gd name="T3" fmla="*/ 0 h 79"/>
                  <a:gd name="T4" fmla="*/ 39 w 78"/>
                  <a:gd name="T5" fmla="*/ 30 h 79"/>
                  <a:gd name="T6" fmla="*/ 69 w 78"/>
                  <a:gd name="T7" fmla="*/ 0 h 79"/>
                  <a:gd name="T8" fmla="*/ 78 w 78"/>
                  <a:gd name="T9" fmla="*/ 10 h 79"/>
                  <a:gd name="T10" fmla="*/ 49 w 78"/>
                  <a:gd name="T11" fmla="*/ 40 h 79"/>
                  <a:gd name="T12" fmla="*/ 78 w 78"/>
                  <a:gd name="T13" fmla="*/ 69 h 79"/>
                  <a:gd name="T14" fmla="*/ 69 w 78"/>
                  <a:gd name="T15" fmla="*/ 79 h 79"/>
                  <a:gd name="T16" fmla="*/ 39 w 78"/>
                  <a:gd name="T17" fmla="*/ 50 h 79"/>
                  <a:gd name="T18" fmla="*/ 10 w 78"/>
                  <a:gd name="T19" fmla="*/ 79 h 79"/>
                  <a:gd name="T20" fmla="*/ 0 w 78"/>
                  <a:gd name="T21" fmla="*/ 69 h 79"/>
                  <a:gd name="T22" fmla="*/ 29 w 78"/>
                  <a:gd name="T23" fmla="*/ 40 h 79"/>
                  <a:gd name="T24" fmla="*/ 0 w 78"/>
                  <a:gd name="T25" fmla="*/ 1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" h="79">
                    <a:moveTo>
                      <a:pt x="0" y="10"/>
                    </a:moveTo>
                    <a:lnTo>
                      <a:pt x="10" y="0"/>
                    </a:lnTo>
                    <a:lnTo>
                      <a:pt x="39" y="30"/>
                    </a:lnTo>
                    <a:lnTo>
                      <a:pt x="69" y="0"/>
                    </a:lnTo>
                    <a:lnTo>
                      <a:pt x="78" y="10"/>
                    </a:lnTo>
                    <a:lnTo>
                      <a:pt x="49" y="40"/>
                    </a:lnTo>
                    <a:lnTo>
                      <a:pt x="78" y="69"/>
                    </a:lnTo>
                    <a:lnTo>
                      <a:pt x="69" y="79"/>
                    </a:lnTo>
                    <a:lnTo>
                      <a:pt x="39" y="50"/>
                    </a:lnTo>
                    <a:lnTo>
                      <a:pt x="10" y="79"/>
                    </a:lnTo>
                    <a:lnTo>
                      <a:pt x="0" y="69"/>
                    </a:lnTo>
                    <a:lnTo>
                      <a:pt x="29" y="4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4CFF4C"/>
              </a:solidFill>
              <a:ln w="15875" cap="sq">
                <a:solidFill>
                  <a:srgbClr val="4CFF4C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111" name="Freeform 327">
                <a:extLst>
                  <a:ext uri="{FF2B5EF4-FFF2-40B4-BE49-F238E27FC236}">
                    <a16:creationId xmlns:a16="http://schemas.microsoft.com/office/drawing/2014/main" id="{6BB03A0C-A719-802B-B76B-6F716342B1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9" y="1911"/>
                <a:ext cx="78" cy="79"/>
              </a:xfrm>
              <a:custGeom>
                <a:avLst/>
                <a:gdLst>
                  <a:gd name="T0" fmla="*/ 0 w 78"/>
                  <a:gd name="T1" fmla="*/ 10 h 79"/>
                  <a:gd name="T2" fmla="*/ 9 w 78"/>
                  <a:gd name="T3" fmla="*/ 0 h 79"/>
                  <a:gd name="T4" fmla="*/ 39 w 78"/>
                  <a:gd name="T5" fmla="*/ 30 h 79"/>
                  <a:gd name="T6" fmla="*/ 68 w 78"/>
                  <a:gd name="T7" fmla="*/ 0 h 79"/>
                  <a:gd name="T8" fmla="*/ 78 w 78"/>
                  <a:gd name="T9" fmla="*/ 10 h 79"/>
                  <a:gd name="T10" fmla="*/ 49 w 78"/>
                  <a:gd name="T11" fmla="*/ 40 h 79"/>
                  <a:gd name="T12" fmla="*/ 78 w 78"/>
                  <a:gd name="T13" fmla="*/ 69 h 79"/>
                  <a:gd name="T14" fmla="*/ 68 w 78"/>
                  <a:gd name="T15" fmla="*/ 79 h 79"/>
                  <a:gd name="T16" fmla="*/ 39 w 78"/>
                  <a:gd name="T17" fmla="*/ 50 h 79"/>
                  <a:gd name="T18" fmla="*/ 9 w 78"/>
                  <a:gd name="T19" fmla="*/ 79 h 79"/>
                  <a:gd name="T20" fmla="*/ 0 w 78"/>
                  <a:gd name="T21" fmla="*/ 69 h 79"/>
                  <a:gd name="T22" fmla="*/ 29 w 78"/>
                  <a:gd name="T23" fmla="*/ 40 h 79"/>
                  <a:gd name="T24" fmla="*/ 0 w 78"/>
                  <a:gd name="T25" fmla="*/ 1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" h="79">
                    <a:moveTo>
                      <a:pt x="0" y="10"/>
                    </a:moveTo>
                    <a:lnTo>
                      <a:pt x="9" y="0"/>
                    </a:lnTo>
                    <a:lnTo>
                      <a:pt x="39" y="30"/>
                    </a:lnTo>
                    <a:lnTo>
                      <a:pt x="68" y="0"/>
                    </a:lnTo>
                    <a:lnTo>
                      <a:pt x="78" y="10"/>
                    </a:lnTo>
                    <a:lnTo>
                      <a:pt x="49" y="40"/>
                    </a:lnTo>
                    <a:lnTo>
                      <a:pt x="78" y="69"/>
                    </a:lnTo>
                    <a:lnTo>
                      <a:pt x="68" y="79"/>
                    </a:lnTo>
                    <a:lnTo>
                      <a:pt x="39" y="50"/>
                    </a:lnTo>
                    <a:lnTo>
                      <a:pt x="9" y="79"/>
                    </a:lnTo>
                    <a:lnTo>
                      <a:pt x="0" y="69"/>
                    </a:lnTo>
                    <a:lnTo>
                      <a:pt x="29" y="40"/>
                    </a:lnTo>
                    <a:lnTo>
                      <a:pt x="0" y="10"/>
                    </a:lnTo>
                    <a:close/>
                  </a:path>
                </a:pathLst>
              </a:custGeom>
              <a:noFill/>
              <a:ln w="15875" cap="sq">
                <a:solidFill>
                  <a:srgbClr val="4CFF4C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120" name="Freeform 336">
                <a:extLst>
                  <a:ext uri="{FF2B5EF4-FFF2-40B4-BE49-F238E27FC236}">
                    <a16:creationId xmlns:a16="http://schemas.microsoft.com/office/drawing/2014/main" id="{9E4BA2DE-8899-2569-7400-74500A6224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7" y="1852"/>
                <a:ext cx="49" cy="69"/>
              </a:xfrm>
              <a:custGeom>
                <a:avLst/>
                <a:gdLst>
                  <a:gd name="T0" fmla="*/ 0 w 49"/>
                  <a:gd name="T1" fmla="*/ 69 h 69"/>
                  <a:gd name="T2" fmla="*/ 20 w 49"/>
                  <a:gd name="T3" fmla="*/ 0 h 69"/>
                  <a:gd name="T4" fmla="*/ 29 w 49"/>
                  <a:gd name="T5" fmla="*/ 10 h 69"/>
                  <a:gd name="T6" fmla="*/ 49 w 49"/>
                  <a:gd name="T7" fmla="*/ 20 h 69"/>
                  <a:gd name="T8" fmla="*/ 0 w 49"/>
                  <a:gd name="T9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69">
                    <a:moveTo>
                      <a:pt x="0" y="69"/>
                    </a:moveTo>
                    <a:lnTo>
                      <a:pt x="20" y="0"/>
                    </a:lnTo>
                    <a:lnTo>
                      <a:pt x="29" y="10"/>
                    </a:lnTo>
                    <a:lnTo>
                      <a:pt x="49" y="20"/>
                    </a:lnTo>
                    <a:lnTo>
                      <a:pt x="0" y="69"/>
                    </a:lnTo>
                    <a:close/>
                  </a:path>
                </a:pathLst>
              </a:custGeom>
              <a:solidFill>
                <a:srgbClr val="FFDF00"/>
              </a:solidFill>
              <a:ln w="15875" cap="sq">
                <a:solidFill>
                  <a:srgbClr val="FFDF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121" name="Line 337">
                <a:extLst>
                  <a:ext uri="{FF2B5EF4-FFF2-40B4-BE49-F238E27FC236}">
                    <a16:creationId xmlns:a16="http://schemas.microsoft.com/office/drawing/2014/main" id="{D16B882A-239A-22A6-0D4F-67B2675826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46" y="1862"/>
                <a:ext cx="1" cy="20"/>
              </a:xfrm>
              <a:prstGeom prst="line">
                <a:avLst/>
              </a:prstGeom>
              <a:noFill/>
              <a:ln w="15875" cap="sq">
                <a:solidFill>
                  <a:srgbClr val="FFDF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9173" name="Group 389">
              <a:extLst>
                <a:ext uri="{FF2B5EF4-FFF2-40B4-BE49-F238E27FC236}">
                  <a16:creationId xmlns:a16="http://schemas.microsoft.com/office/drawing/2014/main" id="{50FEC16C-E3EE-BCCF-473F-CB193B4B97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11800" y="2320925"/>
              <a:ext cx="1687513" cy="1863725"/>
              <a:chOff x="4895" y="2518"/>
              <a:chExt cx="1083" cy="1214"/>
            </a:xfrm>
          </p:grpSpPr>
          <p:sp>
            <p:nvSpPr>
              <p:cNvPr id="119032" name="Oval 248">
                <a:extLst>
                  <a:ext uri="{FF2B5EF4-FFF2-40B4-BE49-F238E27FC236}">
                    <a16:creationId xmlns:a16="http://schemas.microsoft.com/office/drawing/2014/main" id="{212572B6-62BE-F983-1019-DC53A977D8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36" y="2637"/>
                <a:ext cx="246" cy="246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33" name="Oval 249">
                <a:extLst>
                  <a:ext uri="{FF2B5EF4-FFF2-40B4-BE49-F238E27FC236}">
                    <a16:creationId xmlns:a16="http://schemas.microsoft.com/office/drawing/2014/main" id="{9C241DE8-48B8-7EC3-AAE7-8D98059C59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28" y="2528"/>
                <a:ext cx="236" cy="247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34" name="Oval 250">
                <a:extLst>
                  <a:ext uri="{FF2B5EF4-FFF2-40B4-BE49-F238E27FC236}">
                    <a16:creationId xmlns:a16="http://schemas.microsoft.com/office/drawing/2014/main" id="{FE304FB2-2998-C4D0-CEF3-845CE26EBF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9" y="2656"/>
                <a:ext cx="236" cy="237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35" name="Oval 251">
                <a:extLst>
                  <a:ext uri="{FF2B5EF4-FFF2-40B4-BE49-F238E27FC236}">
                    <a16:creationId xmlns:a16="http://schemas.microsoft.com/office/drawing/2014/main" id="{BB9BF9DB-785F-44EF-F82E-85A72E2851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51" y="2568"/>
                <a:ext cx="236" cy="246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36" name="Oval 252">
                <a:extLst>
                  <a:ext uri="{FF2B5EF4-FFF2-40B4-BE49-F238E27FC236}">
                    <a16:creationId xmlns:a16="http://schemas.microsoft.com/office/drawing/2014/main" id="{ED528ED5-406D-62F1-A5E5-C3FF9ED68C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70" y="2765"/>
                <a:ext cx="246" cy="247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37" name="Oval 253">
                <a:extLst>
                  <a:ext uri="{FF2B5EF4-FFF2-40B4-BE49-F238E27FC236}">
                    <a16:creationId xmlns:a16="http://schemas.microsoft.com/office/drawing/2014/main" id="{54327211-A161-3315-4DD0-98EAC8A85C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18" y="2824"/>
                <a:ext cx="236" cy="237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38" name="Oval 254">
                <a:extLst>
                  <a:ext uri="{FF2B5EF4-FFF2-40B4-BE49-F238E27FC236}">
                    <a16:creationId xmlns:a16="http://schemas.microsoft.com/office/drawing/2014/main" id="{64262007-7750-6EBA-518D-736FE970D6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03" y="2686"/>
                <a:ext cx="246" cy="237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39" name="Oval 255">
                <a:extLst>
                  <a:ext uri="{FF2B5EF4-FFF2-40B4-BE49-F238E27FC236}">
                    <a16:creationId xmlns:a16="http://schemas.microsoft.com/office/drawing/2014/main" id="{79E0AA26-FA73-F9FB-96A0-E4683E7FD0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3" y="2824"/>
                <a:ext cx="237" cy="237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40" name="Oval 256">
                <a:extLst>
                  <a:ext uri="{FF2B5EF4-FFF2-40B4-BE49-F238E27FC236}">
                    <a16:creationId xmlns:a16="http://schemas.microsoft.com/office/drawing/2014/main" id="{2E36994B-57FB-6C40-4BFA-B43CAC81B0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92" y="2933"/>
                <a:ext cx="236" cy="246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41" name="Oval 257">
                <a:extLst>
                  <a:ext uri="{FF2B5EF4-FFF2-40B4-BE49-F238E27FC236}">
                    <a16:creationId xmlns:a16="http://schemas.microsoft.com/office/drawing/2014/main" id="{166BC6BF-DAA6-3E5D-C4F3-6595F8583E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3" y="3022"/>
                <a:ext cx="246" cy="236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42" name="Oval 258">
                <a:extLst>
                  <a:ext uri="{FF2B5EF4-FFF2-40B4-BE49-F238E27FC236}">
                    <a16:creationId xmlns:a16="http://schemas.microsoft.com/office/drawing/2014/main" id="{30AE3FB7-2184-D94A-FF23-298A2C2F8F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00" y="3071"/>
                <a:ext cx="246" cy="247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43" name="Oval 259">
                <a:extLst>
                  <a:ext uri="{FF2B5EF4-FFF2-40B4-BE49-F238E27FC236}">
                    <a16:creationId xmlns:a16="http://schemas.microsoft.com/office/drawing/2014/main" id="{20EE638A-50F0-6A3F-7944-21CEF3548C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03" y="3189"/>
                <a:ext cx="246" cy="237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44" name="Oval 260">
                <a:extLst>
                  <a:ext uri="{FF2B5EF4-FFF2-40B4-BE49-F238E27FC236}">
                    <a16:creationId xmlns:a16="http://schemas.microsoft.com/office/drawing/2014/main" id="{B55BD371-98A0-32B8-0C77-112A22370A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70" y="3239"/>
                <a:ext cx="246" cy="246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45" name="Oval 261">
                <a:extLst>
                  <a:ext uri="{FF2B5EF4-FFF2-40B4-BE49-F238E27FC236}">
                    <a16:creationId xmlns:a16="http://schemas.microsoft.com/office/drawing/2014/main" id="{885C5F6C-1715-EA99-0554-961E397AA7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38" y="3239"/>
                <a:ext cx="246" cy="246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46" name="Oval 262">
                <a:extLst>
                  <a:ext uri="{FF2B5EF4-FFF2-40B4-BE49-F238E27FC236}">
                    <a16:creationId xmlns:a16="http://schemas.microsoft.com/office/drawing/2014/main" id="{93BD6B80-1344-F0DC-6A2C-E71085E38F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59" y="3377"/>
                <a:ext cx="236" cy="247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47" name="Oval 263">
                <a:extLst>
                  <a:ext uri="{FF2B5EF4-FFF2-40B4-BE49-F238E27FC236}">
                    <a16:creationId xmlns:a16="http://schemas.microsoft.com/office/drawing/2014/main" id="{3D2D1FC1-79C4-25DF-0E01-ABFB7B094A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3" y="3357"/>
                <a:ext cx="246" cy="237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48" name="Oval 264">
                <a:extLst>
                  <a:ext uri="{FF2B5EF4-FFF2-40B4-BE49-F238E27FC236}">
                    <a16:creationId xmlns:a16="http://schemas.microsoft.com/office/drawing/2014/main" id="{452D88FE-85D2-F6BA-9B0C-B618079D45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38" y="3436"/>
                <a:ext cx="246" cy="247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49" name="Oval 265">
                <a:extLst>
                  <a:ext uri="{FF2B5EF4-FFF2-40B4-BE49-F238E27FC236}">
                    <a16:creationId xmlns:a16="http://schemas.microsoft.com/office/drawing/2014/main" id="{C4FB6385-E51A-88FE-3034-354319EFCA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05" y="3298"/>
                <a:ext cx="246" cy="237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50" name="Oval 266">
                <a:extLst>
                  <a:ext uri="{FF2B5EF4-FFF2-40B4-BE49-F238E27FC236}">
                    <a16:creationId xmlns:a16="http://schemas.microsoft.com/office/drawing/2014/main" id="{A9FF62A2-A46C-D7B6-5D16-710DA356FD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86" y="3495"/>
                <a:ext cx="236" cy="237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51" name="Oval 267">
                <a:extLst>
                  <a:ext uri="{FF2B5EF4-FFF2-40B4-BE49-F238E27FC236}">
                    <a16:creationId xmlns:a16="http://schemas.microsoft.com/office/drawing/2014/main" id="{B0FDA323-37B9-EA57-165C-CC2B2A3898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95" y="3041"/>
                <a:ext cx="246" cy="247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52" name="Oval 268">
                <a:extLst>
                  <a:ext uri="{FF2B5EF4-FFF2-40B4-BE49-F238E27FC236}">
                    <a16:creationId xmlns:a16="http://schemas.microsoft.com/office/drawing/2014/main" id="{B469CFBE-D5CB-72AB-9E30-F00025B100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05" y="2735"/>
                <a:ext cx="246" cy="247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53" name="Oval 269">
                <a:extLst>
                  <a:ext uri="{FF2B5EF4-FFF2-40B4-BE49-F238E27FC236}">
                    <a16:creationId xmlns:a16="http://schemas.microsoft.com/office/drawing/2014/main" id="{E31CC38C-76F9-9E9D-39AC-CD460031B4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05" y="2518"/>
                <a:ext cx="246" cy="237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54" name="Oval 270">
                <a:extLst>
                  <a:ext uri="{FF2B5EF4-FFF2-40B4-BE49-F238E27FC236}">
                    <a16:creationId xmlns:a16="http://schemas.microsoft.com/office/drawing/2014/main" id="{8711E8C7-3BE1-7635-35CA-6C262BC095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23" y="2627"/>
                <a:ext cx="237" cy="237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55" name="Oval 271">
                <a:extLst>
                  <a:ext uri="{FF2B5EF4-FFF2-40B4-BE49-F238E27FC236}">
                    <a16:creationId xmlns:a16="http://schemas.microsoft.com/office/drawing/2014/main" id="{DEA06BB6-D223-A4DE-8BF0-FE68506092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32" y="2597"/>
                <a:ext cx="246" cy="247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56" name="Oval 272">
                <a:extLst>
                  <a:ext uri="{FF2B5EF4-FFF2-40B4-BE49-F238E27FC236}">
                    <a16:creationId xmlns:a16="http://schemas.microsoft.com/office/drawing/2014/main" id="{E86C7761-12C9-18DE-FC25-0D0F71299C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73" y="2795"/>
                <a:ext cx="246" cy="236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57" name="Oval 273">
                <a:extLst>
                  <a:ext uri="{FF2B5EF4-FFF2-40B4-BE49-F238E27FC236}">
                    <a16:creationId xmlns:a16="http://schemas.microsoft.com/office/drawing/2014/main" id="{F641BFC2-3491-40ED-5A24-6F733C54F7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26" y="2824"/>
                <a:ext cx="237" cy="237"/>
              </a:xfrm>
              <a:prstGeom prst="ellipse">
                <a:avLst/>
              </a:prstGeom>
              <a:solidFill>
                <a:srgbClr val="FF0000"/>
              </a:solidFill>
              <a:ln w="15875" cap="sq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58" name="Line 274">
                <a:extLst>
                  <a:ext uri="{FF2B5EF4-FFF2-40B4-BE49-F238E27FC236}">
                    <a16:creationId xmlns:a16="http://schemas.microsoft.com/office/drawing/2014/main" id="{9C0AAC23-8F56-0241-A5A6-5B66009221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09" y="3145"/>
                <a:ext cx="59" cy="1"/>
              </a:xfrm>
              <a:prstGeom prst="line">
                <a:avLst/>
              </a:prstGeom>
              <a:noFill/>
              <a:ln w="15875" cap="sq">
                <a:solidFill>
                  <a:srgbClr val="FF4C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65" name="Arc 281">
                <a:extLst>
                  <a:ext uri="{FF2B5EF4-FFF2-40B4-BE49-F238E27FC236}">
                    <a16:creationId xmlns:a16="http://schemas.microsoft.com/office/drawing/2014/main" id="{7C4EAABA-237E-704D-40AB-B6FEA34301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4" y="2992"/>
                <a:ext cx="168" cy="26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109 h 21599"/>
                  <a:gd name="T2" fmla="*/ 175 w 21600"/>
                  <a:gd name="T3" fmla="*/ 21599 h 21599"/>
                  <a:gd name="T4" fmla="*/ 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599" y="108"/>
                    </a:moveTo>
                    <a:cubicBezTo>
                      <a:pt x="21540" y="11927"/>
                      <a:pt x="11993" y="21503"/>
                      <a:pt x="175" y="21599"/>
                    </a:cubicBezTo>
                  </a:path>
                  <a:path w="21600" h="21599" stroke="0" extrusionOk="0">
                    <a:moveTo>
                      <a:pt x="21599" y="108"/>
                    </a:moveTo>
                    <a:cubicBezTo>
                      <a:pt x="21540" y="11927"/>
                      <a:pt x="11993" y="21503"/>
                      <a:pt x="175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15875" cap="sq">
                <a:solidFill>
                  <a:srgbClr val="FFDF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66" name="Freeform 282">
                <a:extLst>
                  <a:ext uri="{FF2B5EF4-FFF2-40B4-BE49-F238E27FC236}">
                    <a16:creationId xmlns:a16="http://schemas.microsoft.com/office/drawing/2014/main" id="{5F159BA1-A9A5-9DA9-1923-CF512BE649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9" y="3135"/>
                <a:ext cx="69" cy="40"/>
              </a:xfrm>
              <a:custGeom>
                <a:avLst/>
                <a:gdLst>
                  <a:gd name="T0" fmla="*/ 0 w 69"/>
                  <a:gd name="T1" fmla="*/ 20 h 40"/>
                  <a:gd name="T2" fmla="*/ 69 w 69"/>
                  <a:gd name="T3" fmla="*/ 0 h 40"/>
                  <a:gd name="T4" fmla="*/ 69 w 69"/>
                  <a:gd name="T5" fmla="*/ 20 h 40"/>
                  <a:gd name="T6" fmla="*/ 69 w 69"/>
                  <a:gd name="T7" fmla="*/ 40 h 40"/>
                  <a:gd name="T8" fmla="*/ 0 w 69"/>
                  <a:gd name="T9" fmla="*/ 2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40">
                    <a:moveTo>
                      <a:pt x="0" y="20"/>
                    </a:moveTo>
                    <a:lnTo>
                      <a:pt x="69" y="0"/>
                    </a:lnTo>
                    <a:lnTo>
                      <a:pt x="69" y="20"/>
                    </a:lnTo>
                    <a:lnTo>
                      <a:pt x="69" y="40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00FF00"/>
              </a:solidFill>
              <a:ln w="15875" cap="sq">
                <a:solidFill>
                  <a:srgbClr val="00FF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67" name="Freeform 283">
                <a:extLst>
                  <a:ext uri="{FF2B5EF4-FFF2-40B4-BE49-F238E27FC236}">
                    <a16:creationId xmlns:a16="http://schemas.microsoft.com/office/drawing/2014/main" id="{E7BDC660-C53F-DE01-D662-9A512EE5A5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5" y="3135"/>
                <a:ext cx="69" cy="40"/>
              </a:xfrm>
              <a:custGeom>
                <a:avLst/>
                <a:gdLst>
                  <a:gd name="T0" fmla="*/ 69 w 69"/>
                  <a:gd name="T1" fmla="*/ 20 h 40"/>
                  <a:gd name="T2" fmla="*/ 0 w 69"/>
                  <a:gd name="T3" fmla="*/ 40 h 40"/>
                  <a:gd name="T4" fmla="*/ 0 w 69"/>
                  <a:gd name="T5" fmla="*/ 20 h 40"/>
                  <a:gd name="T6" fmla="*/ 0 w 69"/>
                  <a:gd name="T7" fmla="*/ 0 h 40"/>
                  <a:gd name="T8" fmla="*/ 69 w 69"/>
                  <a:gd name="T9" fmla="*/ 2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40">
                    <a:moveTo>
                      <a:pt x="69" y="20"/>
                    </a:moveTo>
                    <a:lnTo>
                      <a:pt x="0" y="40"/>
                    </a:lnTo>
                    <a:lnTo>
                      <a:pt x="0" y="20"/>
                    </a:lnTo>
                    <a:lnTo>
                      <a:pt x="0" y="0"/>
                    </a:lnTo>
                    <a:lnTo>
                      <a:pt x="69" y="20"/>
                    </a:lnTo>
                    <a:close/>
                  </a:path>
                </a:pathLst>
              </a:custGeom>
              <a:solidFill>
                <a:srgbClr val="00FF00"/>
              </a:solidFill>
              <a:ln w="15875" cap="sq">
                <a:solidFill>
                  <a:srgbClr val="00FF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68" name="Line 284">
                <a:extLst>
                  <a:ext uri="{FF2B5EF4-FFF2-40B4-BE49-F238E27FC236}">
                    <a16:creationId xmlns:a16="http://schemas.microsoft.com/office/drawing/2014/main" id="{14931AF6-5A9F-B911-DBF4-847DA51211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18" y="3155"/>
                <a:ext cx="207" cy="1"/>
              </a:xfrm>
              <a:prstGeom prst="line">
                <a:avLst/>
              </a:prstGeom>
              <a:noFill/>
              <a:ln w="15875" cap="sq">
                <a:solidFill>
                  <a:srgbClr val="00FF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69" name="Freeform 285">
                <a:extLst>
                  <a:ext uri="{FF2B5EF4-FFF2-40B4-BE49-F238E27FC236}">
                    <a16:creationId xmlns:a16="http://schemas.microsoft.com/office/drawing/2014/main" id="{935D9CDC-A68B-D3B4-12A1-478840B14D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7" y="3254"/>
                <a:ext cx="39" cy="69"/>
              </a:xfrm>
              <a:custGeom>
                <a:avLst/>
                <a:gdLst>
                  <a:gd name="T0" fmla="*/ 20 w 39"/>
                  <a:gd name="T1" fmla="*/ 69 h 69"/>
                  <a:gd name="T2" fmla="*/ 0 w 39"/>
                  <a:gd name="T3" fmla="*/ 0 h 69"/>
                  <a:gd name="T4" fmla="*/ 20 w 39"/>
                  <a:gd name="T5" fmla="*/ 0 h 69"/>
                  <a:gd name="T6" fmla="*/ 39 w 39"/>
                  <a:gd name="T7" fmla="*/ 0 h 69"/>
                  <a:gd name="T8" fmla="*/ 20 w 39"/>
                  <a:gd name="T9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69">
                    <a:moveTo>
                      <a:pt x="20" y="69"/>
                    </a:moveTo>
                    <a:lnTo>
                      <a:pt x="0" y="0"/>
                    </a:lnTo>
                    <a:lnTo>
                      <a:pt x="20" y="0"/>
                    </a:lnTo>
                    <a:lnTo>
                      <a:pt x="39" y="0"/>
                    </a:lnTo>
                    <a:lnTo>
                      <a:pt x="20" y="69"/>
                    </a:lnTo>
                    <a:close/>
                  </a:path>
                </a:pathLst>
              </a:custGeom>
              <a:solidFill>
                <a:srgbClr val="00FF00"/>
              </a:solidFill>
              <a:ln w="15875" cap="sq">
                <a:solidFill>
                  <a:srgbClr val="00FF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70" name="Freeform 286">
                <a:extLst>
                  <a:ext uri="{FF2B5EF4-FFF2-40B4-BE49-F238E27FC236}">
                    <a16:creationId xmlns:a16="http://schemas.microsoft.com/office/drawing/2014/main" id="{278F9B63-6402-24A5-A9EC-FC579FDA61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7" y="2977"/>
                <a:ext cx="39" cy="69"/>
              </a:xfrm>
              <a:custGeom>
                <a:avLst/>
                <a:gdLst>
                  <a:gd name="T0" fmla="*/ 20 w 39"/>
                  <a:gd name="T1" fmla="*/ 0 h 69"/>
                  <a:gd name="T2" fmla="*/ 39 w 39"/>
                  <a:gd name="T3" fmla="*/ 69 h 69"/>
                  <a:gd name="T4" fmla="*/ 20 w 39"/>
                  <a:gd name="T5" fmla="*/ 69 h 69"/>
                  <a:gd name="T6" fmla="*/ 0 w 39"/>
                  <a:gd name="T7" fmla="*/ 69 h 69"/>
                  <a:gd name="T8" fmla="*/ 20 w 39"/>
                  <a:gd name="T9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69">
                    <a:moveTo>
                      <a:pt x="20" y="0"/>
                    </a:moveTo>
                    <a:lnTo>
                      <a:pt x="39" y="69"/>
                    </a:lnTo>
                    <a:lnTo>
                      <a:pt x="20" y="69"/>
                    </a:lnTo>
                    <a:lnTo>
                      <a:pt x="0" y="69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FF00"/>
              </a:solidFill>
              <a:ln w="15875" cap="sq">
                <a:solidFill>
                  <a:srgbClr val="00FF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71" name="Line 287">
                <a:extLst>
                  <a:ext uri="{FF2B5EF4-FFF2-40B4-BE49-F238E27FC236}">
                    <a16:creationId xmlns:a16="http://schemas.microsoft.com/office/drawing/2014/main" id="{3F67C219-5256-828D-2A94-70D5FFDE5F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727" y="3046"/>
                <a:ext cx="1" cy="208"/>
              </a:xfrm>
              <a:prstGeom prst="line">
                <a:avLst/>
              </a:prstGeom>
              <a:noFill/>
              <a:ln w="15875" cap="sq">
                <a:solidFill>
                  <a:srgbClr val="00FF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72" name="Freeform 288">
                <a:extLst>
                  <a:ext uri="{FF2B5EF4-FFF2-40B4-BE49-F238E27FC236}">
                    <a16:creationId xmlns:a16="http://schemas.microsoft.com/office/drawing/2014/main" id="{019BC5CB-DD95-B4E8-BC22-A6B17F618E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6" y="2987"/>
                <a:ext cx="40" cy="69"/>
              </a:xfrm>
              <a:custGeom>
                <a:avLst/>
                <a:gdLst>
                  <a:gd name="T0" fmla="*/ 20 w 40"/>
                  <a:gd name="T1" fmla="*/ 0 h 69"/>
                  <a:gd name="T2" fmla="*/ 40 w 40"/>
                  <a:gd name="T3" fmla="*/ 69 h 69"/>
                  <a:gd name="T4" fmla="*/ 20 w 40"/>
                  <a:gd name="T5" fmla="*/ 69 h 69"/>
                  <a:gd name="T6" fmla="*/ 0 w 40"/>
                  <a:gd name="T7" fmla="*/ 69 h 69"/>
                  <a:gd name="T8" fmla="*/ 20 w 40"/>
                  <a:gd name="T9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69">
                    <a:moveTo>
                      <a:pt x="20" y="0"/>
                    </a:moveTo>
                    <a:lnTo>
                      <a:pt x="40" y="69"/>
                    </a:lnTo>
                    <a:lnTo>
                      <a:pt x="20" y="69"/>
                    </a:lnTo>
                    <a:lnTo>
                      <a:pt x="0" y="69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FFDF00"/>
              </a:solidFill>
              <a:ln w="15875" cap="sq">
                <a:solidFill>
                  <a:srgbClr val="FFDF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73" name="Line 289">
                <a:extLst>
                  <a:ext uri="{FF2B5EF4-FFF2-40B4-BE49-F238E27FC236}">
                    <a16:creationId xmlns:a16="http://schemas.microsoft.com/office/drawing/2014/main" id="{2DA73887-D804-CE76-69D0-D52B2368C8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66" y="3036"/>
                <a:ext cx="1" cy="20"/>
              </a:xfrm>
              <a:prstGeom prst="line">
                <a:avLst/>
              </a:prstGeom>
              <a:noFill/>
              <a:ln w="15875" cap="sq">
                <a:solidFill>
                  <a:srgbClr val="FFDF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74" name="Freeform 290">
                <a:extLst>
                  <a:ext uri="{FF2B5EF4-FFF2-40B4-BE49-F238E27FC236}">
                    <a16:creationId xmlns:a16="http://schemas.microsoft.com/office/drawing/2014/main" id="{EFD684D6-FEEF-66D7-97AF-44FD9278E4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9" y="3234"/>
                <a:ext cx="69" cy="39"/>
              </a:xfrm>
              <a:custGeom>
                <a:avLst/>
                <a:gdLst>
                  <a:gd name="T0" fmla="*/ 0 w 69"/>
                  <a:gd name="T1" fmla="*/ 39 h 39"/>
                  <a:gd name="T2" fmla="*/ 59 w 69"/>
                  <a:gd name="T3" fmla="*/ 0 h 39"/>
                  <a:gd name="T4" fmla="*/ 69 w 69"/>
                  <a:gd name="T5" fmla="*/ 20 h 39"/>
                  <a:gd name="T6" fmla="*/ 69 w 69"/>
                  <a:gd name="T7" fmla="*/ 39 h 39"/>
                  <a:gd name="T8" fmla="*/ 0 w 69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39">
                    <a:moveTo>
                      <a:pt x="0" y="39"/>
                    </a:moveTo>
                    <a:lnTo>
                      <a:pt x="59" y="0"/>
                    </a:lnTo>
                    <a:lnTo>
                      <a:pt x="69" y="20"/>
                    </a:lnTo>
                    <a:lnTo>
                      <a:pt x="69" y="39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rgbClr val="FFDF00"/>
              </a:solidFill>
              <a:ln w="15875" cap="sq">
                <a:solidFill>
                  <a:srgbClr val="FFDF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75" name="Line 291">
                <a:extLst>
                  <a:ext uri="{FF2B5EF4-FFF2-40B4-BE49-F238E27FC236}">
                    <a16:creationId xmlns:a16="http://schemas.microsoft.com/office/drawing/2014/main" id="{0CC54452-275C-102A-7C07-C673A2B275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648" y="3254"/>
                <a:ext cx="10" cy="1"/>
              </a:xfrm>
              <a:prstGeom prst="line">
                <a:avLst/>
              </a:prstGeom>
              <a:noFill/>
              <a:ln w="15875" cap="sq">
                <a:solidFill>
                  <a:srgbClr val="FFDF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19156" name="Group 372">
                <a:extLst>
                  <a:ext uri="{FF2B5EF4-FFF2-40B4-BE49-F238E27FC236}">
                    <a16:creationId xmlns:a16="http://schemas.microsoft.com/office/drawing/2014/main" id="{E9118DB0-9E5F-C032-DB99-2319641ADE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461" y="3014"/>
                <a:ext cx="482" cy="322"/>
                <a:chOff x="4161" y="2786"/>
                <a:chExt cx="482" cy="322"/>
              </a:xfrm>
            </p:grpSpPr>
            <p:sp>
              <p:nvSpPr>
                <p:cNvPr id="119141" name="Line 357">
                  <a:extLst>
                    <a:ext uri="{FF2B5EF4-FFF2-40B4-BE49-F238E27FC236}">
                      <a16:creationId xmlns:a16="http://schemas.microsoft.com/office/drawing/2014/main" id="{4BEA553E-E160-C07A-E616-20D617ED4BD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61" y="2930"/>
                  <a:ext cx="56" cy="79"/>
                </a:xfrm>
                <a:prstGeom prst="line">
                  <a:avLst/>
                </a:prstGeom>
                <a:noFill/>
                <a:ln w="12700" cap="sq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142" name="Line 358">
                  <a:extLst>
                    <a:ext uri="{FF2B5EF4-FFF2-40B4-BE49-F238E27FC236}">
                      <a16:creationId xmlns:a16="http://schemas.microsoft.com/office/drawing/2014/main" id="{FB742BF6-14FC-5E77-5CDA-8C4C282A2F8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61" y="2930"/>
                  <a:ext cx="95" cy="8"/>
                </a:xfrm>
                <a:prstGeom prst="line">
                  <a:avLst/>
                </a:prstGeom>
                <a:noFill/>
                <a:ln w="12700" cap="sq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143" name="Line 359">
                  <a:extLst>
                    <a:ext uri="{FF2B5EF4-FFF2-40B4-BE49-F238E27FC236}">
                      <a16:creationId xmlns:a16="http://schemas.microsoft.com/office/drawing/2014/main" id="{D355F2BE-A488-E2A8-56F5-89244CBB456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256" y="2898"/>
                  <a:ext cx="80" cy="40"/>
                </a:xfrm>
                <a:prstGeom prst="line">
                  <a:avLst/>
                </a:prstGeom>
                <a:noFill/>
                <a:ln w="12700" cap="sq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144" name="Line 360">
                  <a:extLst>
                    <a:ext uri="{FF2B5EF4-FFF2-40B4-BE49-F238E27FC236}">
                      <a16:creationId xmlns:a16="http://schemas.microsoft.com/office/drawing/2014/main" id="{3A5C1CAF-2294-0614-B3F5-4DC2DB2D7D8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36" y="2898"/>
                  <a:ext cx="56" cy="79"/>
                </a:xfrm>
                <a:prstGeom prst="line">
                  <a:avLst/>
                </a:prstGeom>
                <a:noFill/>
                <a:ln w="12700" cap="sq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145" name="Line 361">
                  <a:extLst>
                    <a:ext uri="{FF2B5EF4-FFF2-40B4-BE49-F238E27FC236}">
                      <a16:creationId xmlns:a16="http://schemas.microsoft.com/office/drawing/2014/main" id="{4909180C-468F-B424-748A-4E9983F949C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04" y="2961"/>
                  <a:ext cx="88" cy="16"/>
                </a:xfrm>
                <a:prstGeom prst="line">
                  <a:avLst/>
                </a:prstGeom>
                <a:noFill/>
                <a:ln w="12700" cap="sq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146" name="Line 362">
                  <a:extLst>
                    <a:ext uri="{FF2B5EF4-FFF2-40B4-BE49-F238E27FC236}">
                      <a16:creationId xmlns:a16="http://schemas.microsoft.com/office/drawing/2014/main" id="{4F931B04-2C48-014B-5C0E-78D7DC05E3C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217" y="2961"/>
                  <a:ext cx="87" cy="48"/>
                </a:xfrm>
                <a:prstGeom prst="line">
                  <a:avLst/>
                </a:prstGeom>
                <a:noFill/>
                <a:ln w="12700" cap="sq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147" name="Line 363">
                  <a:extLst>
                    <a:ext uri="{FF2B5EF4-FFF2-40B4-BE49-F238E27FC236}">
                      <a16:creationId xmlns:a16="http://schemas.microsoft.com/office/drawing/2014/main" id="{B63407C9-D2B9-796B-13CC-968E38C61F3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392" y="2922"/>
                  <a:ext cx="64" cy="55"/>
                </a:xfrm>
                <a:prstGeom prst="line">
                  <a:avLst/>
                </a:prstGeom>
                <a:noFill/>
                <a:ln w="12700" cap="sq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148" name="Line 364">
                  <a:extLst>
                    <a:ext uri="{FF2B5EF4-FFF2-40B4-BE49-F238E27FC236}">
                      <a16:creationId xmlns:a16="http://schemas.microsoft.com/office/drawing/2014/main" id="{4B1E6C64-FF59-6C48-63E7-33217B56C27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88" y="2922"/>
                  <a:ext cx="64" cy="24"/>
                </a:xfrm>
                <a:prstGeom prst="line">
                  <a:avLst/>
                </a:prstGeom>
                <a:noFill/>
                <a:ln w="12700" cap="sq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149" name="Line 365">
                  <a:extLst>
                    <a:ext uri="{FF2B5EF4-FFF2-40B4-BE49-F238E27FC236}">
                      <a16:creationId xmlns:a16="http://schemas.microsoft.com/office/drawing/2014/main" id="{F2F80D8D-29F8-8A25-B458-198F3363076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552" y="2882"/>
                  <a:ext cx="80" cy="64"/>
                </a:xfrm>
                <a:prstGeom prst="line">
                  <a:avLst/>
                </a:prstGeom>
                <a:noFill/>
                <a:ln w="12700" cap="sq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150" name="Line 366">
                  <a:extLst>
                    <a:ext uri="{FF2B5EF4-FFF2-40B4-BE49-F238E27FC236}">
                      <a16:creationId xmlns:a16="http://schemas.microsoft.com/office/drawing/2014/main" id="{B9B434AD-9903-40EF-F5BB-C3E38E55701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2" y="3044"/>
                  <a:ext cx="71" cy="24"/>
                </a:xfrm>
                <a:prstGeom prst="line">
                  <a:avLst/>
                </a:prstGeom>
                <a:noFill/>
                <a:ln w="12700" cap="sq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151" name="Line 367">
                  <a:extLst>
                    <a:ext uri="{FF2B5EF4-FFF2-40B4-BE49-F238E27FC236}">
                      <a16:creationId xmlns:a16="http://schemas.microsoft.com/office/drawing/2014/main" id="{89B00622-2E39-20F2-A8C9-CD0B95B16E0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502" y="3044"/>
                  <a:ext cx="72" cy="64"/>
                </a:xfrm>
                <a:prstGeom prst="line">
                  <a:avLst/>
                </a:prstGeom>
                <a:noFill/>
                <a:ln w="12700" cap="sq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152" name="Line 368">
                  <a:extLst>
                    <a:ext uri="{FF2B5EF4-FFF2-40B4-BE49-F238E27FC236}">
                      <a16:creationId xmlns:a16="http://schemas.microsoft.com/office/drawing/2014/main" id="{44BD2985-64A4-7164-2E09-F80034692FF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16" y="2786"/>
                  <a:ext cx="16" cy="96"/>
                </a:xfrm>
                <a:prstGeom prst="line">
                  <a:avLst/>
                </a:prstGeom>
                <a:noFill/>
                <a:ln w="12700" cap="sq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153" name="Line 369">
                  <a:extLst>
                    <a:ext uri="{FF2B5EF4-FFF2-40B4-BE49-F238E27FC236}">
                      <a16:creationId xmlns:a16="http://schemas.microsoft.com/office/drawing/2014/main" id="{1ECB7895-5E99-E6E0-91A9-529EE3411B8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52" y="2946"/>
                  <a:ext cx="16" cy="95"/>
                </a:xfrm>
                <a:prstGeom prst="line">
                  <a:avLst/>
                </a:prstGeom>
                <a:noFill/>
                <a:ln w="12700" cap="sq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154" name="Freeform 370">
                  <a:extLst>
                    <a:ext uri="{FF2B5EF4-FFF2-40B4-BE49-F238E27FC236}">
                      <a16:creationId xmlns:a16="http://schemas.microsoft.com/office/drawing/2014/main" id="{EDC807A6-11DD-1E5E-8E97-B3F60990AB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60" y="2954"/>
                  <a:ext cx="24" cy="103"/>
                </a:xfrm>
                <a:custGeom>
                  <a:avLst/>
                  <a:gdLst>
                    <a:gd name="T0" fmla="*/ 8 w 24"/>
                    <a:gd name="T1" fmla="*/ 103 h 103"/>
                    <a:gd name="T2" fmla="*/ 24 w 24"/>
                    <a:gd name="T3" fmla="*/ 87 h 103"/>
                    <a:gd name="T4" fmla="*/ 0 w 24"/>
                    <a:gd name="T5" fmla="*/ 0 h 103"/>
                    <a:gd name="T6" fmla="*/ 8 w 24"/>
                    <a:gd name="T7" fmla="*/ 103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" h="103">
                      <a:moveTo>
                        <a:pt x="8" y="103"/>
                      </a:moveTo>
                      <a:lnTo>
                        <a:pt x="24" y="87"/>
                      </a:lnTo>
                      <a:lnTo>
                        <a:pt x="0" y="0"/>
                      </a:lnTo>
                      <a:lnTo>
                        <a:pt x="8" y="103"/>
                      </a:lnTo>
                      <a:close/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0000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155" name="Rectangle 371">
                  <a:extLst>
                    <a:ext uri="{FF2B5EF4-FFF2-40B4-BE49-F238E27FC236}">
                      <a16:creationId xmlns:a16="http://schemas.microsoft.com/office/drawing/2014/main" id="{1A893F98-F05C-978E-7076-B45DBD8A82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220000">
                  <a:off x="4447" y="2888"/>
                  <a:ext cx="37" cy="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fr-FR" sz="600">
                      <a:solidFill>
                        <a:srgbClr val="000000"/>
                      </a:solidFill>
                      <a:latin typeface="Helvetica" pitchFamily="34" charset="0"/>
                    </a:rPr>
                    <a:t>O</a:t>
                  </a:r>
                  <a:endParaRPr lang="fr-FR"/>
                </a:p>
              </p:txBody>
            </p:sp>
          </p:grpSp>
          <p:grpSp>
            <p:nvGrpSpPr>
              <p:cNvPr id="119172" name="Group 388">
                <a:extLst>
                  <a:ext uri="{FF2B5EF4-FFF2-40B4-BE49-F238E27FC236}">
                    <a16:creationId xmlns:a16="http://schemas.microsoft.com/office/drawing/2014/main" id="{C89FFA10-9212-CD5B-CB61-9FB21B2735F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256141">
                <a:off x="5451" y="3016"/>
                <a:ext cx="482" cy="322"/>
                <a:chOff x="4321" y="1308"/>
                <a:chExt cx="482" cy="322"/>
              </a:xfrm>
            </p:grpSpPr>
            <p:sp>
              <p:nvSpPr>
                <p:cNvPr id="119157" name="Line 373">
                  <a:extLst>
                    <a:ext uri="{FF2B5EF4-FFF2-40B4-BE49-F238E27FC236}">
                      <a16:creationId xmlns:a16="http://schemas.microsoft.com/office/drawing/2014/main" id="{2D641AD2-93B2-55DB-F684-7CE6553DF2B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21" y="1452"/>
                  <a:ext cx="56" cy="79"/>
                </a:xfrm>
                <a:prstGeom prst="line">
                  <a:avLst/>
                </a:prstGeom>
                <a:noFill/>
                <a:ln w="12700" cap="sq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158" name="Line 374">
                  <a:extLst>
                    <a:ext uri="{FF2B5EF4-FFF2-40B4-BE49-F238E27FC236}">
                      <a16:creationId xmlns:a16="http://schemas.microsoft.com/office/drawing/2014/main" id="{A960F3CB-4F51-06EF-DD47-669725AB94F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21" y="1452"/>
                  <a:ext cx="95" cy="8"/>
                </a:xfrm>
                <a:prstGeom prst="line">
                  <a:avLst/>
                </a:prstGeom>
                <a:noFill/>
                <a:ln w="12700" cap="sq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159" name="Line 375">
                  <a:extLst>
                    <a:ext uri="{FF2B5EF4-FFF2-40B4-BE49-F238E27FC236}">
                      <a16:creationId xmlns:a16="http://schemas.microsoft.com/office/drawing/2014/main" id="{06305708-1687-9E3D-B567-54A7C32DEA0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416" y="1420"/>
                  <a:ext cx="80" cy="40"/>
                </a:xfrm>
                <a:prstGeom prst="line">
                  <a:avLst/>
                </a:prstGeom>
                <a:noFill/>
                <a:ln w="12700" cap="sq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160" name="Line 376">
                  <a:extLst>
                    <a:ext uri="{FF2B5EF4-FFF2-40B4-BE49-F238E27FC236}">
                      <a16:creationId xmlns:a16="http://schemas.microsoft.com/office/drawing/2014/main" id="{2BD343D1-EF00-7FFC-8E8A-906BDDA33F0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96" y="1420"/>
                  <a:ext cx="56" cy="79"/>
                </a:xfrm>
                <a:prstGeom prst="line">
                  <a:avLst/>
                </a:prstGeom>
                <a:noFill/>
                <a:ln w="12700" cap="sq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161" name="Line 377">
                  <a:extLst>
                    <a:ext uri="{FF2B5EF4-FFF2-40B4-BE49-F238E27FC236}">
                      <a16:creationId xmlns:a16="http://schemas.microsoft.com/office/drawing/2014/main" id="{E890C6E1-E9DE-A7FD-DB27-220037284E8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64" y="1483"/>
                  <a:ext cx="88" cy="16"/>
                </a:xfrm>
                <a:prstGeom prst="line">
                  <a:avLst/>
                </a:prstGeom>
                <a:noFill/>
                <a:ln w="12700" cap="sq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162" name="Line 378">
                  <a:extLst>
                    <a:ext uri="{FF2B5EF4-FFF2-40B4-BE49-F238E27FC236}">
                      <a16:creationId xmlns:a16="http://schemas.microsoft.com/office/drawing/2014/main" id="{EA62FAA6-E751-B1C2-B19E-E82CF055AC2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377" y="1483"/>
                  <a:ext cx="87" cy="48"/>
                </a:xfrm>
                <a:prstGeom prst="line">
                  <a:avLst/>
                </a:prstGeom>
                <a:noFill/>
                <a:ln w="12700" cap="sq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163" name="Line 379">
                  <a:extLst>
                    <a:ext uri="{FF2B5EF4-FFF2-40B4-BE49-F238E27FC236}">
                      <a16:creationId xmlns:a16="http://schemas.microsoft.com/office/drawing/2014/main" id="{9A1CCED6-8521-54CD-EABA-4BF364B4F5A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552" y="1444"/>
                  <a:ext cx="64" cy="55"/>
                </a:xfrm>
                <a:prstGeom prst="line">
                  <a:avLst/>
                </a:prstGeom>
                <a:noFill/>
                <a:ln w="12700" cap="sq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164" name="Line 380">
                  <a:extLst>
                    <a:ext uri="{FF2B5EF4-FFF2-40B4-BE49-F238E27FC236}">
                      <a16:creationId xmlns:a16="http://schemas.microsoft.com/office/drawing/2014/main" id="{D803FFA8-0D47-F666-6BB0-2162E619883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48" y="1444"/>
                  <a:ext cx="64" cy="24"/>
                </a:xfrm>
                <a:prstGeom prst="line">
                  <a:avLst/>
                </a:prstGeom>
                <a:noFill/>
                <a:ln w="12700" cap="sq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165" name="Line 381">
                  <a:extLst>
                    <a:ext uri="{FF2B5EF4-FFF2-40B4-BE49-F238E27FC236}">
                      <a16:creationId xmlns:a16="http://schemas.microsoft.com/office/drawing/2014/main" id="{3554DD9E-EE66-BE30-2015-64C67AEEBC5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712" y="1404"/>
                  <a:ext cx="80" cy="64"/>
                </a:xfrm>
                <a:prstGeom prst="line">
                  <a:avLst/>
                </a:prstGeom>
                <a:noFill/>
                <a:ln w="12700" cap="sq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166" name="Line 382">
                  <a:extLst>
                    <a:ext uri="{FF2B5EF4-FFF2-40B4-BE49-F238E27FC236}">
                      <a16:creationId xmlns:a16="http://schemas.microsoft.com/office/drawing/2014/main" id="{C6CCAC4A-8610-4F19-8229-675BADB1876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32" y="1566"/>
                  <a:ext cx="71" cy="24"/>
                </a:xfrm>
                <a:prstGeom prst="line">
                  <a:avLst/>
                </a:prstGeom>
                <a:noFill/>
                <a:ln w="12700" cap="sq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167" name="Line 383">
                  <a:extLst>
                    <a:ext uri="{FF2B5EF4-FFF2-40B4-BE49-F238E27FC236}">
                      <a16:creationId xmlns:a16="http://schemas.microsoft.com/office/drawing/2014/main" id="{8B75AF0C-7467-4B76-5CF8-D3AB51825D2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662" y="1566"/>
                  <a:ext cx="72" cy="64"/>
                </a:xfrm>
                <a:prstGeom prst="line">
                  <a:avLst/>
                </a:prstGeom>
                <a:noFill/>
                <a:ln w="12700" cap="sq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168" name="Line 384">
                  <a:extLst>
                    <a:ext uri="{FF2B5EF4-FFF2-40B4-BE49-F238E27FC236}">
                      <a16:creationId xmlns:a16="http://schemas.microsoft.com/office/drawing/2014/main" id="{B0EF0430-63C6-C501-945A-066BA3EE95B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76" y="1308"/>
                  <a:ext cx="16" cy="96"/>
                </a:xfrm>
                <a:prstGeom prst="line">
                  <a:avLst/>
                </a:prstGeom>
                <a:noFill/>
                <a:ln w="12700" cap="sq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169" name="Line 385">
                  <a:extLst>
                    <a:ext uri="{FF2B5EF4-FFF2-40B4-BE49-F238E27FC236}">
                      <a16:creationId xmlns:a16="http://schemas.microsoft.com/office/drawing/2014/main" id="{860A0185-F242-0111-3A33-53B2F528637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12" y="1468"/>
                  <a:ext cx="16" cy="95"/>
                </a:xfrm>
                <a:prstGeom prst="line">
                  <a:avLst/>
                </a:prstGeom>
                <a:noFill/>
                <a:ln w="12700" cap="sq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170" name="Freeform 386">
                  <a:extLst>
                    <a:ext uri="{FF2B5EF4-FFF2-40B4-BE49-F238E27FC236}">
                      <a16:creationId xmlns:a16="http://schemas.microsoft.com/office/drawing/2014/main" id="{7044999B-F7E8-E5F0-8869-35C04FC0BB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20" y="1476"/>
                  <a:ext cx="24" cy="103"/>
                </a:xfrm>
                <a:custGeom>
                  <a:avLst/>
                  <a:gdLst>
                    <a:gd name="T0" fmla="*/ 8 w 24"/>
                    <a:gd name="T1" fmla="*/ 103 h 103"/>
                    <a:gd name="T2" fmla="*/ 24 w 24"/>
                    <a:gd name="T3" fmla="*/ 87 h 103"/>
                    <a:gd name="T4" fmla="*/ 0 w 24"/>
                    <a:gd name="T5" fmla="*/ 0 h 103"/>
                    <a:gd name="T6" fmla="*/ 8 w 24"/>
                    <a:gd name="T7" fmla="*/ 103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" h="103">
                      <a:moveTo>
                        <a:pt x="8" y="103"/>
                      </a:moveTo>
                      <a:lnTo>
                        <a:pt x="24" y="87"/>
                      </a:lnTo>
                      <a:lnTo>
                        <a:pt x="0" y="0"/>
                      </a:lnTo>
                      <a:lnTo>
                        <a:pt x="8" y="10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171" name="Rectangle 387">
                  <a:extLst>
                    <a:ext uri="{FF2B5EF4-FFF2-40B4-BE49-F238E27FC236}">
                      <a16:creationId xmlns:a16="http://schemas.microsoft.com/office/drawing/2014/main" id="{D0F6D86E-A6AD-8505-6756-7F82BFF301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220000">
                  <a:off x="4605" y="1410"/>
                  <a:ext cx="38" cy="6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fr-FR" sz="600">
                      <a:solidFill>
                        <a:srgbClr val="000000"/>
                      </a:solidFill>
                      <a:latin typeface="Helvetica" pitchFamily="34" charset="0"/>
                    </a:rPr>
                    <a:t>O</a:t>
                  </a:r>
                  <a:endParaRPr lang="fr-FR"/>
                </a:p>
              </p:txBody>
            </p:sp>
          </p:grpSp>
        </p:grpSp>
        <p:sp>
          <p:nvSpPr>
            <p:cNvPr id="266" name="Rectangle 17">
              <a:extLst>
                <a:ext uri="{FF2B5EF4-FFF2-40B4-BE49-F238E27FC236}">
                  <a16:creationId xmlns:a16="http://schemas.microsoft.com/office/drawing/2014/main" id="{7A751325-6430-8A1F-3DCA-3D1DD5C3FB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0810" y="2430427"/>
              <a:ext cx="2146421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400" dirty="0">
                  <a:solidFill>
                    <a:schemeClr val="tx1"/>
                  </a:solidFill>
                  <a:latin typeface="Arial" charset="0"/>
                </a:rPr>
                <a:t>stable </a:t>
              </a:r>
              <a:r>
                <a:rPr lang="fr-FR" sz="1400" dirty="0" err="1">
                  <a:solidFill>
                    <a:schemeClr val="tx1"/>
                  </a:solidFill>
                  <a:latin typeface="Arial" charset="0"/>
                </a:rPr>
                <a:t>bound</a:t>
              </a:r>
              <a:r>
                <a:rPr lang="fr-FR" sz="1400" dirty="0">
                  <a:solidFill>
                    <a:schemeClr val="tx1"/>
                  </a:solidFill>
                  <a:latin typeface="Arial" charset="0"/>
                </a:rPr>
                <a:t> </a:t>
              </a:r>
              <a:r>
                <a:rPr lang="fr-FR" sz="1400" dirty="0" err="1">
                  <a:solidFill>
                    <a:schemeClr val="tx1"/>
                  </a:solidFill>
                  <a:latin typeface="Arial" charset="0"/>
                </a:rPr>
                <a:t>conformers</a:t>
              </a:r>
              <a:endParaRPr lang="fr-FR" sz="1400" dirty="0">
                <a:solidFill>
                  <a:schemeClr val="tx1"/>
                </a:solidFill>
                <a:latin typeface="Arial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8D8171E6-BB05-176C-9E0E-6C8DC6E264D5}"/>
              </a:ext>
            </a:extLst>
          </p:cNvPr>
          <p:cNvGrpSpPr/>
          <p:nvPr/>
        </p:nvGrpSpPr>
        <p:grpSpPr>
          <a:xfrm>
            <a:off x="5945188" y="5561095"/>
            <a:ext cx="317500" cy="406236"/>
            <a:chOff x="5945188" y="4396585"/>
            <a:chExt cx="317500" cy="406236"/>
          </a:xfrm>
        </p:grpSpPr>
        <p:sp>
          <p:nvSpPr>
            <p:cNvPr id="119012" name="Line 228">
              <a:extLst>
                <a:ext uri="{FF2B5EF4-FFF2-40B4-BE49-F238E27FC236}">
                  <a16:creationId xmlns:a16="http://schemas.microsoft.com/office/drawing/2014/main" id="{F2324160-0C2B-0BC2-60B9-4ACFEF7BCC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45188" y="4801233"/>
              <a:ext cx="317500" cy="1588"/>
            </a:xfrm>
            <a:prstGeom prst="line">
              <a:avLst/>
            </a:prstGeom>
            <a:noFill/>
            <a:ln w="23813" cap="sq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905" name="Line 121">
              <a:extLst>
                <a:ext uri="{FF2B5EF4-FFF2-40B4-BE49-F238E27FC236}">
                  <a16:creationId xmlns:a16="http://schemas.microsoft.com/office/drawing/2014/main" id="{07DB8A82-8EBC-94CC-3B24-16F23AE4AD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45188" y="4575175"/>
              <a:ext cx="317500" cy="1588"/>
            </a:xfrm>
            <a:prstGeom prst="line">
              <a:avLst/>
            </a:prstGeom>
            <a:noFill/>
            <a:ln w="23813" cap="sq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7" name="Line 121">
              <a:extLst>
                <a:ext uri="{FF2B5EF4-FFF2-40B4-BE49-F238E27FC236}">
                  <a16:creationId xmlns:a16="http://schemas.microsoft.com/office/drawing/2014/main" id="{C1378D00-F459-D8F7-8DA1-9FDE0638E6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45188" y="4727575"/>
              <a:ext cx="317500" cy="1588"/>
            </a:xfrm>
            <a:prstGeom prst="line">
              <a:avLst/>
            </a:prstGeom>
            <a:noFill/>
            <a:ln w="23813" cap="sq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8" name="Line 121">
              <a:extLst>
                <a:ext uri="{FF2B5EF4-FFF2-40B4-BE49-F238E27FC236}">
                  <a16:creationId xmlns:a16="http://schemas.microsoft.com/office/drawing/2014/main" id="{097C51C7-DF46-ADCC-12B4-E7B6061748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45188" y="4682695"/>
              <a:ext cx="317500" cy="1588"/>
            </a:xfrm>
            <a:prstGeom prst="line">
              <a:avLst/>
            </a:prstGeom>
            <a:noFill/>
            <a:ln w="23813" cap="sq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9" name="Line 121">
              <a:extLst>
                <a:ext uri="{FF2B5EF4-FFF2-40B4-BE49-F238E27FC236}">
                  <a16:creationId xmlns:a16="http://schemas.microsoft.com/office/drawing/2014/main" id="{E33267AA-DA07-2050-27EF-826856094E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45188" y="4643425"/>
              <a:ext cx="317500" cy="1588"/>
            </a:xfrm>
            <a:prstGeom prst="line">
              <a:avLst/>
            </a:prstGeom>
            <a:noFill/>
            <a:ln w="23813" cap="sq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0" name="Line 121">
              <a:extLst>
                <a:ext uri="{FF2B5EF4-FFF2-40B4-BE49-F238E27FC236}">
                  <a16:creationId xmlns:a16="http://schemas.microsoft.com/office/drawing/2014/main" id="{0949D10E-E586-6281-D339-1451946E40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45188" y="4766845"/>
              <a:ext cx="317500" cy="1588"/>
            </a:xfrm>
            <a:prstGeom prst="line">
              <a:avLst/>
            </a:prstGeom>
            <a:noFill/>
            <a:ln w="23813" cap="sq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1" name="Line 121">
              <a:extLst>
                <a:ext uri="{FF2B5EF4-FFF2-40B4-BE49-F238E27FC236}">
                  <a16:creationId xmlns:a16="http://schemas.microsoft.com/office/drawing/2014/main" id="{1F7F016F-581D-F46E-27E8-6108735316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45188" y="4520005"/>
              <a:ext cx="317500" cy="1588"/>
            </a:xfrm>
            <a:prstGeom prst="line">
              <a:avLst/>
            </a:prstGeom>
            <a:noFill/>
            <a:ln w="23813" cap="sq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2" name="Line 121">
              <a:extLst>
                <a:ext uri="{FF2B5EF4-FFF2-40B4-BE49-F238E27FC236}">
                  <a16:creationId xmlns:a16="http://schemas.microsoft.com/office/drawing/2014/main" id="{9B36F4DE-0BC2-B660-C842-79791DA5DA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45188" y="4396585"/>
              <a:ext cx="317500" cy="1588"/>
            </a:xfrm>
            <a:prstGeom prst="line">
              <a:avLst/>
            </a:prstGeom>
            <a:noFill/>
            <a:ln w="23813" cap="sq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03D80000-2E59-5054-3926-6E92FDCEAA1D}"/>
              </a:ext>
            </a:extLst>
          </p:cNvPr>
          <p:cNvGrpSpPr/>
          <p:nvPr/>
        </p:nvGrpSpPr>
        <p:grpSpPr>
          <a:xfrm>
            <a:off x="2601793" y="5489670"/>
            <a:ext cx="315912" cy="254038"/>
            <a:chOff x="2601793" y="4325160"/>
            <a:chExt cx="315912" cy="254038"/>
          </a:xfrm>
        </p:grpSpPr>
        <p:sp>
          <p:nvSpPr>
            <p:cNvPr id="118903" name="Line 119">
              <a:extLst>
                <a:ext uri="{FF2B5EF4-FFF2-40B4-BE49-F238E27FC236}">
                  <a16:creationId xmlns:a16="http://schemas.microsoft.com/office/drawing/2014/main" id="{BDC90FA4-9CC9-43DD-2E3C-A0E8950D85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1793" y="4419600"/>
              <a:ext cx="315912" cy="1588"/>
            </a:xfrm>
            <a:prstGeom prst="line">
              <a:avLst/>
            </a:prstGeom>
            <a:noFill/>
            <a:ln w="23813" cap="sq">
              <a:solidFill>
                <a:srgbClr val="66CC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3" name="Line 119">
              <a:extLst>
                <a:ext uri="{FF2B5EF4-FFF2-40B4-BE49-F238E27FC236}">
                  <a16:creationId xmlns:a16="http://schemas.microsoft.com/office/drawing/2014/main" id="{3716E722-B9E4-A5AF-806F-4F6655C984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1793" y="4577610"/>
              <a:ext cx="315912" cy="1588"/>
            </a:xfrm>
            <a:prstGeom prst="line">
              <a:avLst/>
            </a:prstGeom>
            <a:noFill/>
            <a:ln w="23813" cap="sq">
              <a:solidFill>
                <a:srgbClr val="66CC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4" name="Line 119">
              <a:extLst>
                <a:ext uri="{FF2B5EF4-FFF2-40B4-BE49-F238E27FC236}">
                  <a16:creationId xmlns:a16="http://schemas.microsoft.com/office/drawing/2014/main" id="{805E743F-A051-76D1-93DE-F03B9D94F5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1793" y="4515900"/>
              <a:ext cx="315912" cy="1588"/>
            </a:xfrm>
            <a:prstGeom prst="line">
              <a:avLst/>
            </a:prstGeom>
            <a:noFill/>
            <a:ln w="23813" cap="sq">
              <a:solidFill>
                <a:srgbClr val="66CC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" name="Line 119">
              <a:extLst>
                <a:ext uri="{FF2B5EF4-FFF2-40B4-BE49-F238E27FC236}">
                  <a16:creationId xmlns:a16="http://schemas.microsoft.com/office/drawing/2014/main" id="{A8113503-413F-68DC-8E63-99A69E3628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1793" y="4325160"/>
              <a:ext cx="315912" cy="1588"/>
            </a:xfrm>
            <a:prstGeom prst="line">
              <a:avLst/>
            </a:prstGeom>
            <a:noFill/>
            <a:ln w="23813" cap="sq">
              <a:solidFill>
                <a:srgbClr val="66CC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8" name="Line 119">
              <a:extLst>
                <a:ext uri="{FF2B5EF4-FFF2-40B4-BE49-F238E27FC236}">
                  <a16:creationId xmlns:a16="http://schemas.microsoft.com/office/drawing/2014/main" id="{FF7AF709-3239-EAFA-5AB0-3E11CC55F9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1793" y="4471020"/>
              <a:ext cx="315912" cy="1588"/>
            </a:xfrm>
            <a:prstGeom prst="line">
              <a:avLst/>
            </a:prstGeom>
            <a:noFill/>
            <a:ln w="23813" cap="sq">
              <a:solidFill>
                <a:srgbClr val="66CC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1" name="Line 119">
              <a:extLst>
                <a:ext uri="{FF2B5EF4-FFF2-40B4-BE49-F238E27FC236}">
                  <a16:creationId xmlns:a16="http://schemas.microsoft.com/office/drawing/2014/main" id="{70653796-BD17-AC3E-C766-786D4A1BB8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1793" y="4381260"/>
              <a:ext cx="315912" cy="1588"/>
            </a:xfrm>
            <a:prstGeom prst="line">
              <a:avLst/>
            </a:prstGeom>
            <a:noFill/>
            <a:ln w="23813" cap="sq">
              <a:solidFill>
                <a:srgbClr val="66CC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A4F4C606-A19B-50FD-5FEE-60B9BBB693BB}"/>
              </a:ext>
            </a:extLst>
          </p:cNvPr>
          <p:cNvCxnSpPr>
            <a:stCxn id="275" idx="1"/>
            <a:endCxn id="119012" idx="0"/>
          </p:cNvCxnSpPr>
          <p:nvPr/>
        </p:nvCxnSpPr>
        <p:spPr bwMode="auto">
          <a:xfrm>
            <a:off x="2917705" y="5816638"/>
            <a:ext cx="3027483" cy="1491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17F0B31E-B4E4-FB1F-21F8-AAA37838B095}"/>
              </a:ext>
            </a:extLst>
          </p:cNvPr>
          <p:cNvSpPr txBox="1"/>
          <p:nvPr/>
        </p:nvSpPr>
        <p:spPr>
          <a:xfrm>
            <a:off x="4102100" y="5548945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ymbol" pitchFamily="18" charset="2"/>
              </a:rPr>
              <a:t>D</a:t>
            </a:r>
            <a:r>
              <a:rPr lang="en-US" dirty="0"/>
              <a:t>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FD5E7BC-DD73-F4FD-52A8-87FCFE432F00}"/>
              </a:ext>
            </a:extLst>
          </p:cNvPr>
          <p:cNvSpPr txBox="1"/>
          <p:nvPr/>
        </p:nvSpPr>
        <p:spPr>
          <a:xfrm>
            <a:off x="4413935" y="5384847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?</a:t>
            </a:r>
          </a:p>
        </p:txBody>
      </p:sp>
      <p:pic>
        <p:nvPicPr>
          <p:cNvPr id="51202" name="Picture 2">
            <a:extLst>
              <a:ext uri="{FF2B5EF4-FFF2-40B4-BE49-F238E27FC236}">
                <a16:creationId xmlns:a16="http://schemas.microsoft.com/office/drawing/2014/main" id="{387ECC22-90D3-3759-2B24-053C2DA3DA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34" y="1167319"/>
            <a:ext cx="4177188" cy="5658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Bulle ronde 10">
            <a:extLst>
              <a:ext uri="{FF2B5EF4-FFF2-40B4-BE49-F238E27FC236}">
                <a16:creationId xmlns:a16="http://schemas.microsoft.com/office/drawing/2014/main" id="{3CEECC04-6C61-6F5F-203D-FE31EBC108C5}"/>
              </a:ext>
            </a:extLst>
          </p:cNvPr>
          <p:cNvSpPr/>
          <p:nvPr/>
        </p:nvSpPr>
        <p:spPr bwMode="auto">
          <a:xfrm>
            <a:off x="3897138" y="942774"/>
            <a:ext cx="5140743" cy="4360536"/>
          </a:xfrm>
          <a:prstGeom prst="wedgeEllipseCallout">
            <a:avLst>
              <a:gd name="adj1" fmla="val -76712"/>
              <a:gd name="adj2" fmla="val 2629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</a:rPr>
              <a:t>¡Viva la </a:t>
            </a:r>
            <a:r>
              <a:rPr kumimoji="0" lang="en-US" sz="24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</a:rPr>
              <a:t>Energia</a:t>
            </a: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</a:rPr>
              <a:t> </a:t>
            </a:r>
            <a:r>
              <a:rPr kumimoji="0" lang="en-US" sz="2400" b="1" i="1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</a:rPr>
              <a:t>Libre</a:t>
            </a: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</a:rPr>
              <a:t>, </a:t>
            </a:r>
            <a:r>
              <a:rPr kumimoji="0" lang="en-US" sz="24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</a:rPr>
              <a:t>camaradas</a:t>
            </a: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</a:rPr>
              <a:t>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F1FC139-F0D3-6ED4-1624-EBC4532AD1E7}"/>
                  </a:ext>
                </a:extLst>
              </p:cNvPr>
              <p:cNvSpPr txBox="1"/>
              <p:nvPr/>
            </p:nvSpPr>
            <p:spPr>
              <a:xfrm>
                <a:off x="4508366" y="2476287"/>
                <a:ext cx="4028795" cy="7818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fr-FR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b="1" i="1" smtClean="0">
                              <a:latin typeface="Cambria Math"/>
                            </a:rPr>
                            <m:t>𝑭</m:t>
                          </m:r>
                        </m:e>
                        <m:sub>
                          <m:r>
                            <a:rPr lang="fr-FR" b="1" i="1" smtClean="0">
                              <a:latin typeface="Cambria Math"/>
                            </a:rPr>
                            <m:t>𝒅𝒐𝒄𝒌</m:t>
                          </m:r>
                        </m:sub>
                      </m:sSub>
                      <m:r>
                        <a:rPr lang="fr-FR" b="1" i="1" smtClean="0">
                          <a:latin typeface="Cambria Math"/>
                        </a:rPr>
                        <m:t>=−</m:t>
                      </m:r>
                      <m:sSub>
                        <m:sSubPr>
                          <m:ctrlPr>
                            <a:rPr lang="fr-FR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b="1" i="1" smtClean="0">
                              <a:latin typeface="Cambria Math"/>
                            </a:rPr>
                            <m:t>𝒌</m:t>
                          </m:r>
                        </m:e>
                        <m:sub>
                          <m:r>
                            <a:rPr lang="fr-FR" b="1" i="1" smtClean="0">
                              <a:latin typeface="Cambria Math"/>
                            </a:rPr>
                            <m:t>𝑩</m:t>
                          </m:r>
                        </m:sub>
                      </m:sSub>
                      <m:r>
                        <a:rPr lang="fr-FR" b="1" i="1" smtClean="0">
                          <a:latin typeface="Cambria Math"/>
                        </a:rPr>
                        <m:t>𝑻</m:t>
                      </m:r>
                      <m:r>
                        <a:rPr lang="fr-FR" b="1" i="1" smtClean="0">
                          <a:latin typeface="Cambria Math"/>
                        </a:rPr>
                        <m:t> </m:t>
                      </m:r>
                      <m:r>
                        <a:rPr lang="fr-FR" b="1" i="1" smtClean="0">
                          <a:latin typeface="Cambria Math"/>
                        </a:rPr>
                        <m:t>𝒍𝒏</m:t>
                      </m:r>
                      <m:r>
                        <a:rPr lang="fr-FR" b="1" i="1" smtClean="0">
                          <a:latin typeface="Cambria Math"/>
                        </a:rPr>
                        <m:t> </m:t>
                      </m:r>
                      <m:nary>
                        <m:naryPr>
                          <m:chr m:val="∑"/>
                          <m:supHide m:val="on"/>
                          <m:ctrlPr>
                            <a:rPr lang="fr-FR" b="1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fr-FR" b="1" i="1" smtClean="0">
                              <a:latin typeface="Cambria Math"/>
                            </a:rPr>
                            <m:t>𝒅</m:t>
                          </m:r>
                          <m:r>
                            <a:rPr lang="fr-FR" b="1" i="1" smtClean="0">
                              <a:latin typeface="Cambria Math"/>
                            </a:rPr>
                            <m:t>𝒐𝒄𝒌𝒆𝒅</m:t>
                          </m:r>
                        </m:sub>
                        <m:sup/>
                        <m:e>
                          <m:r>
                            <a:rPr lang="fr-FR" b="1" i="1" smtClean="0">
                              <a:latin typeface="Cambria Math"/>
                            </a:rPr>
                            <m:t>𝒆𝒙𝒑</m:t>
                          </m:r>
                          <m:d>
                            <m:dPr>
                              <m:ctrlPr>
                                <a:rPr lang="fr-FR" b="1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b="1" i="1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fr-FR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fr-FR" b="1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b="1" i="1" smtClean="0">
                                          <a:latin typeface="Cambria Math"/>
                                        </a:rPr>
                                        <m:t>𝑬</m:t>
                                      </m:r>
                                    </m:e>
                                    <m:sub>
                                      <m:r>
                                        <a:rPr lang="fr-FR" b="1" i="1" smtClean="0">
                                          <a:latin typeface="Cambria Math"/>
                                        </a:rPr>
                                        <m:t>𝒊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fr-FR" b="1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b="1" i="1" smtClean="0">
                                          <a:latin typeface="Cambria Math"/>
                                        </a:rPr>
                                        <m:t>𝒌</m:t>
                                      </m:r>
                                    </m:e>
                                    <m:sub>
                                      <m:r>
                                        <a:rPr lang="fr-FR" b="1" i="1" smtClean="0">
                                          <a:latin typeface="Cambria Math"/>
                                        </a:rPr>
                                        <m:t>𝑩</m:t>
                                      </m:r>
                                    </m:sub>
                                  </m:sSub>
                                  <m:r>
                                    <a:rPr lang="fr-FR" b="1" i="1" smtClean="0">
                                      <a:latin typeface="Cambria Math"/>
                                    </a:rPr>
                                    <m:t>𝑻</m:t>
                                  </m:r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F1FC139-F0D3-6ED4-1624-EBC4532AD1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8366" y="2476287"/>
                <a:ext cx="4028795" cy="781881"/>
              </a:xfrm>
              <a:prstGeom prst="rect">
                <a:avLst/>
              </a:prstGeom>
              <a:blipFill>
                <a:blip r:embed="rId4"/>
                <a:stretch>
                  <a:fillRect t="-117460" b="-1634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5" name="ZoneTexte 294">
                <a:extLst>
                  <a:ext uri="{FF2B5EF4-FFF2-40B4-BE49-F238E27FC236}">
                    <a16:creationId xmlns:a16="http://schemas.microsoft.com/office/drawing/2014/main" id="{6DAC337E-E7AB-910B-6438-68A9005DD1FA}"/>
                  </a:ext>
                </a:extLst>
              </p:cNvPr>
              <p:cNvSpPr txBox="1"/>
              <p:nvPr/>
            </p:nvSpPr>
            <p:spPr>
              <a:xfrm>
                <a:off x="4258297" y="3372134"/>
                <a:ext cx="4528932" cy="7818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fr-FR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b="1" i="1" smtClean="0">
                              <a:latin typeface="Cambria Math"/>
                            </a:rPr>
                            <m:t>𝑭</m:t>
                          </m:r>
                        </m:e>
                        <m:sub>
                          <m:r>
                            <a:rPr lang="fr-FR" b="1" i="1" smtClean="0">
                              <a:latin typeface="Cambria Math"/>
                            </a:rPr>
                            <m:t>𝒖𝒏𝒃𝒐𝒖𝒏𝒅</m:t>
                          </m:r>
                        </m:sub>
                      </m:sSub>
                      <m:r>
                        <a:rPr lang="fr-FR" b="1" i="1" smtClean="0">
                          <a:latin typeface="Cambria Math"/>
                        </a:rPr>
                        <m:t>=−</m:t>
                      </m:r>
                      <m:sSub>
                        <m:sSubPr>
                          <m:ctrlPr>
                            <a:rPr lang="fr-FR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b="1" i="1" smtClean="0">
                              <a:latin typeface="Cambria Math"/>
                            </a:rPr>
                            <m:t>𝒌</m:t>
                          </m:r>
                        </m:e>
                        <m:sub>
                          <m:r>
                            <a:rPr lang="fr-FR" b="1" i="1" smtClean="0">
                              <a:latin typeface="Cambria Math"/>
                            </a:rPr>
                            <m:t>𝑩</m:t>
                          </m:r>
                        </m:sub>
                      </m:sSub>
                      <m:r>
                        <a:rPr lang="fr-FR" b="1" i="1" smtClean="0">
                          <a:latin typeface="Cambria Math"/>
                        </a:rPr>
                        <m:t>𝑻</m:t>
                      </m:r>
                      <m:r>
                        <a:rPr lang="fr-FR" b="1" i="1" smtClean="0">
                          <a:latin typeface="Cambria Math"/>
                        </a:rPr>
                        <m:t> </m:t>
                      </m:r>
                      <m:r>
                        <a:rPr lang="fr-FR" b="1" i="1" smtClean="0">
                          <a:latin typeface="Cambria Math"/>
                        </a:rPr>
                        <m:t>𝒍𝒏</m:t>
                      </m:r>
                      <m:r>
                        <a:rPr lang="fr-FR" b="1" i="1" smtClean="0">
                          <a:latin typeface="Cambria Math"/>
                        </a:rPr>
                        <m:t> </m:t>
                      </m:r>
                      <m:nary>
                        <m:naryPr>
                          <m:chr m:val="∑"/>
                          <m:supHide m:val="on"/>
                          <m:ctrlPr>
                            <a:rPr lang="fr-FR" b="1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fr-FR" b="1" i="1" smtClean="0">
                              <a:latin typeface="Cambria Math"/>
                            </a:rPr>
                            <m:t>𝒖</m:t>
                          </m:r>
                          <m:r>
                            <a:rPr lang="fr-FR" b="1" i="1" smtClean="0">
                              <a:latin typeface="Cambria Math"/>
                            </a:rPr>
                            <m:t>𝒏𝒃𝒐𝒖𝒏𝒅</m:t>
                          </m:r>
                        </m:sub>
                        <m:sup/>
                        <m:e>
                          <m:r>
                            <a:rPr lang="fr-FR" b="1" i="1" smtClean="0">
                              <a:latin typeface="Cambria Math"/>
                            </a:rPr>
                            <m:t>𝒆𝒙𝒑</m:t>
                          </m:r>
                          <m:d>
                            <m:dPr>
                              <m:ctrlPr>
                                <a:rPr lang="fr-FR" b="1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b="1" i="1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fr-FR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fr-FR" b="1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b="1" i="1" smtClean="0">
                                          <a:latin typeface="Cambria Math"/>
                                        </a:rPr>
                                        <m:t>𝑬</m:t>
                                      </m:r>
                                    </m:e>
                                    <m:sub>
                                      <m:r>
                                        <a:rPr lang="fr-FR" b="1" i="1" smtClean="0">
                                          <a:latin typeface="Cambria Math"/>
                                        </a:rPr>
                                        <m:t>𝒊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fr-FR" b="1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b="1" i="1" smtClean="0">
                                          <a:latin typeface="Cambria Math"/>
                                        </a:rPr>
                                        <m:t>𝒌</m:t>
                                      </m:r>
                                    </m:e>
                                    <m:sub>
                                      <m:r>
                                        <a:rPr lang="fr-FR" b="1" i="1" smtClean="0">
                                          <a:latin typeface="Cambria Math"/>
                                        </a:rPr>
                                        <m:t>𝑩</m:t>
                                      </m:r>
                                    </m:sub>
                                  </m:sSub>
                                  <m:r>
                                    <a:rPr lang="fr-FR" b="1" i="1" smtClean="0">
                                      <a:latin typeface="Cambria Math"/>
                                    </a:rPr>
                                    <m:t>𝑻</m:t>
                                  </m:r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5" name="ZoneTexte 294">
                <a:extLst>
                  <a:ext uri="{FF2B5EF4-FFF2-40B4-BE49-F238E27FC236}">
                    <a16:creationId xmlns:a16="http://schemas.microsoft.com/office/drawing/2014/main" id="{6DAC337E-E7AB-910B-6438-68A9005DD1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8297" y="3372134"/>
                <a:ext cx="4528932" cy="781881"/>
              </a:xfrm>
              <a:prstGeom prst="rect">
                <a:avLst/>
              </a:prstGeom>
              <a:blipFill>
                <a:blip r:embed="rId5"/>
                <a:stretch>
                  <a:fillRect t="-119355" b="-166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F2599B9-966F-A709-B95C-7148EA1B3110}"/>
                  </a:ext>
                </a:extLst>
              </p:cNvPr>
              <p:cNvSpPr txBox="1"/>
              <p:nvPr/>
            </p:nvSpPr>
            <p:spPr>
              <a:xfrm>
                <a:off x="5142481" y="4267981"/>
                <a:ext cx="27605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fr-FR" b="1" i="1" smtClean="0">
                          <a:latin typeface="Cambria Math"/>
                          <a:ea typeface="Cambria Math"/>
                        </a:rPr>
                        <m:t>𝑭</m:t>
                      </m:r>
                      <m:r>
                        <a:rPr lang="fr-FR" b="1" i="1" smtClean="0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fr-FR" b="1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fr-FR" b="1" i="1" smtClean="0">
                              <a:latin typeface="Cambria Math"/>
                              <a:ea typeface="Cambria Math"/>
                            </a:rPr>
                            <m:t>𝑭</m:t>
                          </m:r>
                        </m:e>
                        <m:sub>
                          <m:r>
                            <a:rPr lang="fr-FR" b="1" i="1" smtClean="0">
                              <a:latin typeface="Cambria Math"/>
                              <a:ea typeface="Cambria Math"/>
                            </a:rPr>
                            <m:t>𝒅𝒐𝒄𝒌𝒆𝒅</m:t>
                          </m:r>
                        </m:sub>
                      </m:sSub>
                      <m:r>
                        <a:rPr lang="fr-FR" b="1" i="1" smtClean="0">
                          <a:latin typeface="Cambria Math"/>
                          <a:ea typeface="Cambria Math"/>
                        </a:rPr>
                        <m:t>−</m:t>
                      </m:r>
                      <m:sSub>
                        <m:sSubPr>
                          <m:ctrlPr>
                            <a:rPr lang="fr-FR" b="1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fr-FR" b="1" i="1" smtClean="0">
                              <a:latin typeface="Cambria Math"/>
                              <a:ea typeface="Cambria Math"/>
                            </a:rPr>
                            <m:t>𝑭</m:t>
                          </m:r>
                        </m:e>
                        <m:sub>
                          <m:r>
                            <a:rPr lang="fr-FR" b="1" i="1" smtClean="0">
                              <a:latin typeface="Cambria Math"/>
                              <a:ea typeface="Cambria Math"/>
                            </a:rPr>
                            <m:t>𝒖𝒏𝒃𝒐𝒖𝒏𝒅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F2599B9-966F-A709-B95C-7148EA1B31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2481" y="4267981"/>
                <a:ext cx="2760564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823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1" grpId="0" animBg="1"/>
      <p:bldP spid="12" grpId="0"/>
      <p:bldP spid="295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re 1"/>
          <p:cNvSpPr>
            <a:spLocks noGrp="1"/>
          </p:cNvSpPr>
          <p:nvPr>
            <p:ph type="title"/>
          </p:nvPr>
        </p:nvSpPr>
        <p:spPr>
          <a:xfrm>
            <a:off x="457200" y="2448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2800" kern="1200" dirty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Arial" charset="0"/>
              </a:rPr>
              <a:t>Scoring Functions: The Revenge of Empiricism over Boltzmann’s Ensemble Physics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71438" y="1182306"/>
            <a:ext cx="8963025" cy="4450751"/>
          </a:xfrm>
        </p:spPr>
        <p:txBody>
          <a:bodyPr/>
          <a:lstStyle/>
          <a:p>
            <a:pPr algn="just"/>
            <a:r>
              <a:rPr lang="en-US" sz="2800" dirty="0"/>
              <a:t>We can </a:t>
            </a:r>
            <a:r>
              <a:rPr lang="en-US" sz="2800" b="1" dirty="0"/>
              <a:t>not</a:t>
            </a:r>
            <a:r>
              <a:rPr lang="en-US" sz="2800" dirty="0"/>
              <a:t> apply rigorous statistical physics</a:t>
            </a:r>
            <a:r>
              <a:rPr lang="en-US" sz="2800" dirty="0">
                <a:solidFill>
                  <a:srgbClr val="FF0000"/>
                </a:solidFill>
              </a:rPr>
              <a:t>:</a:t>
            </a:r>
          </a:p>
          <a:p>
            <a:pPr lvl="1" algn="just"/>
            <a:r>
              <a:rPr lang="en-US" sz="2400" dirty="0">
                <a:solidFill>
                  <a:srgbClr val="FF0000"/>
                </a:solidFill>
              </a:rPr>
              <a:t>We cannot – </a:t>
            </a:r>
            <a:r>
              <a:rPr lang="en-US" sz="2400" i="1" dirty="0">
                <a:solidFill>
                  <a:srgbClr val="FF0000"/>
                </a:solidFill>
              </a:rPr>
              <a:t>at least not without using large-scale computing facilities</a:t>
            </a:r>
            <a:r>
              <a:rPr lang="en-US" sz="2400" dirty="0">
                <a:solidFill>
                  <a:srgbClr val="FF0000"/>
                </a:solidFill>
              </a:rPr>
              <a:t> – enumerate all the relevant states of the Ensemble.</a:t>
            </a:r>
          </a:p>
          <a:p>
            <a:pPr lvl="1" algn="just"/>
            <a:r>
              <a:rPr lang="en-US" sz="2400" dirty="0"/>
              <a:t>The inaccuracy of force field energies goes way beyond k</a:t>
            </a:r>
            <a:r>
              <a:rPr lang="en-US" sz="2400" baseline="-25000" dirty="0"/>
              <a:t>B</a:t>
            </a:r>
            <a:r>
              <a:rPr lang="en-US" sz="2400" dirty="0"/>
              <a:t>T</a:t>
            </a:r>
            <a:r>
              <a:rPr lang="en-US" sz="2400" dirty="0">
                <a:sym typeface="Symbol"/>
              </a:rPr>
              <a:t>0.6 kcal/</a:t>
            </a:r>
            <a:r>
              <a:rPr lang="en-US" sz="2400" dirty="0" err="1">
                <a:sym typeface="Symbol"/>
              </a:rPr>
              <a:t>mol</a:t>
            </a:r>
            <a:r>
              <a:rPr lang="en-US" sz="2400" dirty="0">
                <a:sym typeface="Symbol"/>
              </a:rPr>
              <a:t> – so much for </a:t>
            </a:r>
            <a:r>
              <a:rPr lang="en-US" sz="2400" i="1" dirty="0" err="1">
                <a:sym typeface="Symbol"/>
              </a:rPr>
              <a:t>exp</a:t>
            </a:r>
            <a:r>
              <a:rPr lang="en-US" sz="2400" i="1" dirty="0">
                <a:sym typeface="Symbol"/>
              </a:rPr>
              <a:t>(-E/</a:t>
            </a:r>
            <a:r>
              <a:rPr lang="en-US" sz="2400" i="1" dirty="0" err="1"/>
              <a:t>k</a:t>
            </a:r>
            <a:r>
              <a:rPr lang="en-US" sz="2400" i="1" baseline="-25000" dirty="0" err="1"/>
              <a:t>B</a:t>
            </a:r>
            <a:r>
              <a:rPr lang="en-US" sz="2400" i="1" dirty="0" err="1"/>
              <a:t>T</a:t>
            </a:r>
            <a:r>
              <a:rPr lang="en-US" sz="2400" i="1" dirty="0"/>
              <a:t>)</a:t>
            </a:r>
          </a:p>
          <a:p>
            <a:pPr algn="just"/>
            <a:r>
              <a:rPr lang="en-US" sz="2800" dirty="0">
                <a:solidFill>
                  <a:srgbClr val="FF0000"/>
                </a:solidFill>
              </a:rPr>
              <a:t>The state-of-the-art response was to </a:t>
            </a:r>
            <a:r>
              <a:rPr lang="en-US" sz="2800" i="1" dirty="0">
                <a:solidFill>
                  <a:srgbClr val="FF0000"/>
                </a:solidFill>
              </a:rPr>
              <a:t>fit</a:t>
            </a:r>
            <a:r>
              <a:rPr lang="en-US" sz="2800" dirty="0">
                <a:solidFill>
                  <a:srgbClr val="FF0000"/>
                </a:solidFill>
              </a:rPr>
              <a:t> a QSPR equation, aiming to predict the binding </a:t>
            </a:r>
            <a:r>
              <a:rPr lang="en-US" sz="2800" i="1" dirty="0">
                <a:solidFill>
                  <a:srgbClr val="FF0000"/>
                </a:solidFill>
                <a:latin typeface="Symbol" panose="05050102010706020507" pitchFamily="18" charset="2"/>
              </a:rPr>
              <a:t>D</a:t>
            </a:r>
            <a:r>
              <a:rPr lang="en-US" sz="2800" i="1" dirty="0">
                <a:solidFill>
                  <a:srgbClr val="FF0000"/>
                </a:solidFill>
              </a:rPr>
              <a:t>F</a:t>
            </a:r>
            <a:r>
              <a:rPr lang="en-US" sz="2800" dirty="0">
                <a:solidFill>
                  <a:srgbClr val="FF0000"/>
                </a:solidFill>
              </a:rPr>
              <a:t> from contacts seen in the most stable pose returned by docking, or in crystal structures...</a:t>
            </a:r>
          </a:p>
          <a:p>
            <a:pPr lvl="1" algn="just"/>
            <a:r>
              <a:rPr lang="en-US" sz="2400" dirty="0"/>
              <a:t>Such a construct is called a </a:t>
            </a:r>
            <a:r>
              <a:rPr lang="en-US" sz="2400" b="1" i="1" dirty="0"/>
              <a:t>scoring function</a:t>
            </a:r>
            <a:r>
              <a:rPr lang="en-US" sz="2400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4390" y="5660047"/>
                <a:ext cx="8989620" cy="10471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FR" sz="24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∆</m:t>
                      </m:r>
                      <m:r>
                        <a:rPr lang="fr-FR" sz="24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𝑭</m:t>
                      </m:r>
                      <m:r>
                        <a:rPr lang="fr-FR" sz="24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fr-FR" sz="24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𝛼</m:t>
                      </m:r>
                      <m:r>
                        <a:rPr lang="fr-FR" sz="24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×</m:t>
                      </m:r>
                      <m:sSubSup>
                        <m:sSubSupPr>
                          <m:ctrlPr>
                            <a:rPr lang="fr-FR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fr-FR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𝐶𝑜𝑛𝑡</m:t>
                          </m:r>
                          <m:r>
                            <a:rPr lang="fr-FR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𝑎𝑐𝑡</m:t>
                          </m:r>
                          <m:r>
                            <a:rPr lang="fr-FR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𝐶𝑜𝑢𝑛𝑡</m:t>
                          </m:r>
                        </m:e>
                        <m:sub>
                          <m:r>
                            <a:rPr lang="fr-FR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𝐻𝐵𝑜𝑛𝑑</m:t>
                          </m:r>
                        </m:sub>
                        <m:sup>
                          <m:r>
                            <a:rPr lang="fr-FR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𝑠𝑖𝑡𝑒</m:t>
                          </m:r>
                          <m:r>
                            <a:rPr lang="fr-FR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fr-FR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𝑙𝑖𝑔</m:t>
                          </m:r>
                        </m:sup>
                      </m:sSubSup>
                      <m:r>
                        <a:rPr lang="fr-FR" sz="2400" i="1">
                          <a:solidFill>
                            <a:srgbClr val="FF0000"/>
                          </a:solidFill>
                          <a:latin typeface="Cambria Math"/>
                        </a:rPr>
                        <m:t>+ </m:t>
                      </m:r>
                      <m:r>
                        <a:rPr lang="fr-FR" sz="2400" i="1">
                          <a:solidFill>
                            <a:srgbClr val="FF0000"/>
                          </a:solidFill>
                          <a:latin typeface="Cambria Math"/>
                        </a:rPr>
                        <m:t>𝛽</m:t>
                      </m:r>
                      <m:r>
                        <a:rPr lang="fr-FR" sz="2400" i="1">
                          <a:solidFill>
                            <a:srgbClr val="FF0000"/>
                          </a:solidFill>
                          <a:latin typeface="Cambria Math"/>
                        </a:rPr>
                        <m:t>×</m:t>
                      </m:r>
                      <m:sSubSup>
                        <m:sSubSupPr>
                          <m:ctrlPr>
                            <a:rPr lang="fr-FR" sz="24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fr-FR" sz="24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𝐶𝑜𝑛𝑡</m:t>
                          </m:r>
                          <m:r>
                            <a:rPr lang="fr-FR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𝑎𝑐𝑡</m:t>
                          </m:r>
                          <m:r>
                            <a:rPr lang="fr-FR" sz="24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𝐶𝑜𝑢𝑛𝑡</m:t>
                          </m:r>
                        </m:e>
                        <m:sub>
                          <m:r>
                            <a:rPr lang="fr-FR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𝐻𝑝ℎ𝑜𝑏𝑖𝑐</m:t>
                          </m:r>
                        </m:sub>
                        <m:sup>
                          <m:r>
                            <a:rPr lang="fr-FR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𝑠𝑖𝑡𝑒</m:t>
                          </m:r>
                          <m:r>
                            <a:rPr lang="fr-FR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fr-FR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𝑙𝑖𝑔</m:t>
                          </m:r>
                        </m:sup>
                      </m:sSubSup>
                      <m:r>
                        <a:rPr lang="fr-FR" sz="2400" i="1">
                          <a:solidFill>
                            <a:srgbClr val="FF0000"/>
                          </a:solidFill>
                          <a:latin typeface="Cambria Math"/>
                        </a:rPr>
                        <m:t> +</m:t>
                      </m:r>
                    </m:oMath>
                  </m:oMathPara>
                </a14:m>
                <a:endParaRPr lang="fr-FR" sz="2400" i="1" dirty="0">
                  <a:solidFill>
                    <a:srgbClr val="FF0000"/>
                  </a:solidFill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fr-FR" sz="2400" i="1">
                          <a:solidFill>
                            <a:srgbClr val="FF0000"/>
                          </a:solidFill>
                          <a:latin typeface="Cambria Math"/>
                        </a:rPr>
                        <m:t> </m:t>
                      </m:r>
                      <m:r>
                        <a:rPr lang="fr-FR" sz="2400" i="1">
                          <a:solidFill>
                            <a:srgbClr val="FF0000"/>
                          </a:solidFill>
                          <a:latin typeface="Cambria Math"/>
                        </a:rPr>
                        <m:t>𝛾</m:t>
                      </m:r>
                      <m:r>
                        <a:rPr lang="fr-FR" sz="2400" i="1">
                          <a:solidFill>
                            <a:srgbClr val="FF0000"/>
                          </a:solidFill>
                          <a:latin typeface="Cambria Math"/>
                        </a:rPr>
                        <m:t>×</m:t>
                      </m:r>
                      <m:sSubSup>
                        <m:sSubSupPr>
                          <m:ctrlPr>
                            <a:rPr lang="fr-FR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fr-FR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fr-FR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𝑣𝑑𝑊</m:t>
                          </m:r>
                        </m:sub>
                        <m:sup>
                          <m:r>
                            <a:rPr lang="fr-FR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𝑠𝑖𝑡𝑒</m:t>
                          </m:r>
                          <m:r>
                            <a:rPr lang="fr-FR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fr-FR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𝑙𝑖𝑔</m:t>
                          </m:r>
                        </m:sup>
                      </m:sSubSup>
                      <m:r>
                        <a:rPr lang="fr-FR" sz="2400" i="1">
                          <a:solidFill>
                            <a:srgbClr val="FF0000"/>
                          </a:solidFill>
                          <a:latin typeface="Cambria Math"/>
                        </a:rPr>
                        <m:t>+</m:t>
                      </m:r>
                      <m:r>
                        <a:rPr lang="fr-FR" sz="24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𝛿</m:t>
                      </m:r>
                      <m:r>
                        <a:rPr lang="fr-FR" sz="2400" i="1">
                          <a:solidFill>
                            <a:srgbClr val="FF0000"/>
                          </a:solidFill>
                          <a:latin typeface="Cambria Math"/>
                        </a:rPr>
                        <m:t>×</m:t>
                      </m:r>
                      <m:r>
                        <a:rPr lang="fr-FR" sz="2400" i="1">
                          <a:solidFill>
                            <a:srgbClr val="FF0000"/>
                          </a:solidFill>
                          <a:latin typeface="Cambria Math"/>
                        </a:rPr>
                        <m:t>𝐵𝑙𝑜𝑐𝑘𝑒𝑑𝑇𝑜𝑟𝑠𝑖𝑜𝑛𝐶𝑜𝑢𝑛𝑡</m:t>
                      </m:r>
                      <m:r>
                        <a:rPr lang="fr-FR" sz="2400" b="1" i="0" smtClean="0">
                          <a:solidFill>
                            <a:srgbClr val="FF0000"/>
                          </a:solidFill>
                          <a:latin typeface="Cambria Math"/>
                        </a:rPr>
                        <m:t>+ …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90" y="5660047"/>
                <a:ext cx="8989620" cy="104714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083240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75BAFA-97D2-4B52-986A-C7E9FD3C7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321830"/>
            <a:ext cx="8229600" cy="914400"/>
          </a:xfrm>
        </p:spPr>
        <p:txBody>
          <a:bodyPr>
            <a:normAutofit/>
          </a:bodyPr>
          <a:lstStyle/>
          <a:p>
            <a:r>
              <a:rPr lang="fr-FR" dirty="0" err="1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Arial" charset="0"/>
              </a:rPr>
              <a:t>Anatomy</a:t>
            </a:r>
            <a:r>
              <a:rPr lang="fr-FR" dirty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Arial" charset="0"/>
              </a:rPr>
              <a:t> of a </a:t>
            </a:r>
            <a:r>
              <a:rPr lang="fr-FR" dirty="0" err="1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Arial" charset="0"/>
              </a:rPr>
              <a:t>Scoring</a:t>
            </a:r>
            <a:r>
              <a:rPr lang="fr-FR" dirty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Arial" charset="0"/>
              </a:rPr>
              <a:t> </a:t>
            </a:r>
            <a:r>
              <a:rPr lang="fr-FR" dirty="0" err="1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Arial" charset="0"/>
              </a:rPr>
              <a:t>Function</a:t>
            </a:r>
            <a:endParaRPr lang="fr-FR" dirty="0">
              <a:effectLst>
                <a:outerShdw blurRad="38100" dist="38100" dir="2700000" algn="tl">
                  <a:srgbClr val="000000"/>
                </a:outerShdw>
              </a:effectLst>
              <a:ea typeface="+mn-ea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6563D50-481F-413B-905E-8E6F43599554}"/>
                  </a:ext>
                </a:extLst>
              </p:cNvPr>
              <p:cNvSpPr/>
              <p:nvPr/>
            </p:nvSpPr>
            <p:spPr>
              <a:xfrm>
                <a:off x="62146" y="741807"/>
                <a:ext cx="5477520" cy="51848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FR" sz="28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∆</m:t>
                      </m:r>
                      <m:r>
                        <a:rPr lang="fr-FR" sz="28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𝑭</m:t>
                      </m:r>
                      <m:r>
                        <a:rPr lang="fr-FR" sz="28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fr-FR" sz="2800" i="1" dirty="0">
                  <a:solidFill>
                    <a:srgbClr val="FF0000"/>
                  </a:solidFill>
                  <a:latin typeface="Cambria Math"/>
                </a:endParaRPr>
              </a:p>
              <a:p>
                <a:endParaRPr lang="fr-FR" sz="2800" i="1" dirty="0">
                  <a:solidFill>
                    <a:srgbClr val="FF0000"/>
                  </a:solidFill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fr-FR" sz="28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𝛼</m:t>
                      </m:r>
                      <m:r>
                        <a:rPr lang="fr-FR" sz="28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×</m:t>
                      </m:r>
                      <m:sSubSup>
                        <m:sSubSupPr>
                          <m:ctrlPr>
                            <a:rPr lang="fr-FR" sz="28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fr-FR" sz="28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𝐶𝑜𝑛𝑡</m:t>
                          </m:r>
                          <m:r>
                            <a:rPr lang="fr-FR" sz="28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𝑎𝑐𝑡</m:t>
                          </m:r>
                          <m:r>
                            <a:rPr lang="fr-FR" sz="28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𝐶𝑜𝑢𝑛𝑡</m:t>
                          </m:r>
                        </m:e>
                        <m:sub>
                          <m:r>
                            <a:rPr lang="fr-FR" sz="28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𝐻𝐵𝑜𝑛𝑑</m:t>
                          </m:r>
                        </m:sub>
                        <m:sup>
                          <m:r>
                            <a:rPr lang="fr-FR" sz="28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𝑠𝑖𝑡𝑒</m:t>
                          </m:r>
                          <m:r>
                            <a:rPr lang="fr-FR" sz="28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fr-FR" sz="28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𝑙𝑖𝑔</m:t>
                          </m:r>
                        </m:sup>
                      </m:sSubSup>
                      <m:r>
                        <a:rPr lang="fr-FR" sz="2800" i="1">
                          <a:solidFill>
                            <a:srgbClr val="FF0000"/>
                          </a:solidFill>
                          <a:latin typeface="Cambria Math"/>
                        </a:rPr>
                        <m:t>+</m:t>
                      </m:r>
                    </m:oMath>
                  </m:oMathPara>
                </a14:m>
                <a:endParaRPr lang="fr-FR" sz="2800" i="1" dirty="0">
                  <a:solidFill>
                    <a:srgbClr val="FF0000"/>
                  </a:solidFill>
                  <a:latin typeface="Cambria Math"/>
                </a:endParaRPr>
              </a:p>
              <a:p>
                <a:endParaRPr lang="fr-FR" sz="2800" i="1" dirty="0">
                  <a:solidFill>
                    <a:srgbClr val="FF0000"/>
                  </a:solidFill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fr-FR" sz="2800" i="1">
                          <a:solidFill>
                            <a:srgbClr val="FF0000"/>
                          </a:solidFill>
                          <a:latin typeface="Cambria Math"/>
                        </a:rPr>
                        <m:t> </m:t>
                      </m:r>
                      <m:r>
                        <a:rPr lang="fr-FR" sz="2800" i="1">
                          <a:solidFill>
                            <a:srgbClr val="FF0000"/>
                          </a:solidFill>
                          <a:latin typeface="Cambria Math"/>
                        </a:rPr>
                        <m:t>𝛽</m:t>
                      </m:r>
                      <m:r>
                        <a:rPr lang="fr-FR" sz="2800" i="1">
                          <a:solidFill>
                            <a:srgbClr val="FF0000"/>
                          </a:solidFill>
                          <a:latin typeface="Cambria Math"/>
                        </a:rPr>
                        <m:t>×</m:t>
                      </m:r>
                      <m:sSubSup>
                        <m:sSubSupPr>
                          <m:ctrlPr>
                            <a:rPr lang="fr-FR" sz="28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fr-FR" sz="28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𝐶𝑜𝑛𝑡</m:t>
                          </m:r>
                          <m:r>
                            <a:rPr lang="fr-FR" sz="28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𝑎𝑐𝑡</m:t>
                          </m:r>
                          <m:r>
                            <a:rPr lang="fr-FR" sz="28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𝐶𝑜𝑢𝑛𝑡</m:t>
                          </m:r>
                        </m:e>
                        <m:sub>
                          <m:r>
                            <a:rPr lang="fr-FR" sz="28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𝐻𝑝ℎ𝑜𝑏𝑖𝑐</m:t>
                          </m:r>
                        </m:sub>
                        <m:sup>
                          <m:r>
                            <a:rPr lang="fr-FR" sz="28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𝑠𝑖𝑡𝑒</m:t>
                          </m:r>
                          <m:r>
                            <a:rPr lang="fr-FR" sz="28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fr-FR" sz="28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𝑙𝑖𝑔</m:t>
                          </m:r>
                        </m:sup>
                      </m:sSubSup>
                      <m:r>
                        <a:rPr lang="fr-FR" sz="2800" i="1">
                          <a:solidFill>
                            <a:srgbClr val="FF0000"/>
                          </a:solidFill>
                          <a:latin typeface="Cambria Math"/>
                        </a:rPr>
                        <m:t> +</m:t>
                      </m:r>
                    </m:oMath>
                  </m:oMathPara>
                </a14:m>
                <a:endParaRPr lang="fr-FR" sz="2800" i="1" dirty="0">
                  <a:solidFill>
                    <a:srgbClr val="FF0000"/>
                  </a:solidFill>
                  <a:latin typeface="Cambria Math"/>
                </a:endParaRPr>
              </a:p>
              <a:p>
                <a:endParaRPr lang="fr-FR" sz="2800" i="1" dirty="0">
                  <a:solidFill>
                    <a:srgbClr val="FF0000"/>
                  </a:solidFill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fr-FR" sz="2800" i="1">
                          <a:solidFill>
                            <a:srgbClr val="FF0000"/>
                          </a:solidFill>
                          <a:latin typeface="Cambria Math"/>
                        </a:rPr>
                        <m:t> </m:t>
                      </m:r>
                      <m:r>
                        <a:rPr lang="fr-FR" sz="2800" i="1">
                          <a:solidFill>
                            <a:srgbClr val="FF0000"/>
                          </a:solidFill>
                          <a:latin typeface="Cambria Math"/>
                        </a:rPr>
                        <m:t>𝛾</m:t>
                      </m:r>
                      <m:r>
                        <a:rPr lang="fr-FR" sz="2800" i="1">
                          <a:solidFill>
                            <a:srgbClr val="FF0000"/>
                          </a:solidFill>
                          <a:latin typeface="Cambria Math"/>
                        </a:rPr>
                        <m:t>×</m:t>
                      </m:r>
                      <m:sSubSup>
                        <m:sSubSupPr>
                          <m:ctrlPr>
                            <a:rPr lang="fr-FR" sz="28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fr-FR" sz="28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fr-FR" sz="28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𝑣𝑑𝑊</m:t>
                          </m:r>
                        </m:sub>
                        <m:sup>
                          <m:r>
                            <a:rPr lang="fr-FR" sz="28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𝑠𝑖𝑡𝑒</m:t>
                          </m:r>
                          <m:r>
                            <a:rPr lang="fr-FR" sz="28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fr-FR" sz="28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𝑙𝑖𝑔</m:t>
                          </m:r>
                        </m:sup>
                      </m:sSubSup>
                      <m:r>
                        <a:rPr lang="fr-FR" sz="2800" i="1">
                          <a:solidFill>
                            <a:srgbClr val="FF0000"/>
                          </a:solidFill>
                          <a:latin typeface="Cambria Math"/>
                        </a:rPr>
                        <m:t>+</m:t>
                      </m:r>
                    </m:oMath>
                  </m:oMathPara>
                </a14:m>
                <a:endParaRPr lang="fr-FR" sz="2800" i="1" dirty="0">
                  <a:solidFill>
                    <a:srgbClr val="FF0000"/>
                  </a:solidFill>
                  <a:latin typeface="Cambria Math"/>
                </a:endParaRPr>
              </a:p>
              <a:p>
                <a:endParaRPr lang="fr-FR" sz="2800" i="1" dirty="0">
                  <a:solidFill>
                    <a:srgbClr val="FF0000"/>
                  </a:solidFill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fr-FR" sz="28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𝛿</m:t>
                      </m:r>
                      <m:r>
                        <a:rPr lang="fr-FR" sz="2800" i="1">
                          <a:solidFill>
                            <a:srgbClr val="FF0000"/>
                          </a:solidFill>
                          <a:latin typeface="Cambria Math"/>
                        </a:rPr>
                        <m:t>×</m:t>
                      </m:r>
                      <m:r>
                        <a:rPr lang="fr-FR" sz="2800" i="1">
                          <a:solidFill>
                            <a:srgbClr val="FF0000"/>
                          </a:solidFill>
                          <a:latin typeface="Cambria Math"/>
                        </a:rPr>
                        <m:t>𝐵𝑙𝑜𝑐𝑘𝑒𝑑𝑇𝑜𝑟𝑠𝑖𝑜𝑛𝐶𝑜𝑢𝑛𝑡</m:t>
                      </m:r>
                      <m:r>
                        <a:rPr lang="fr-FR" sz="2800" b="1" i="0" smtClean="0">
                          <a:solidFill>
                            <a:srgbClr val="FF0000"/>
                          </a:solidFill>
                          <a:latin typeface="Cambria Math"/>
                        </a:rPr>
                        <m:t>+</m:t>
                      </m:r>
                    </m:oMath>
                  </m:oMathPara>
                </a14:m>
                <a:endParaRPr lang="fr-FR" sz="2800" b="1" i="0" dirty="0">
                  <a:solidFill>
                    <a:srgbClr val="FF0000"/>
                  </a:solidFill>
                  <a:latin typeface="Cambria Math"/>
                </a:endParaRPr>
              </a:p>
              <a:p>
                <a:endParaRPr lang="fr-FR" sz="2800" b="1" i="0" dirty="0">
                  <a:solidFill>
                    <a:srgbClr val="FF0000"/>
                  </a:solidFill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fr-FR" sz="2800" b="1" i="0" smtClean="0">
                          <a:solidFill>
                            <a:srgbClr val="FF0000"/>
                          </a:solidFill>
                          <a:latin typeface="Cambria Math"/>
                        </a:rPr>
                        <m:t> …</m:t>
                      </m:r>
                    </m:oMath>
                  </m:oMathPara>
                </a14:m>
                <a:endParaRPr 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6563D50-481F-413B-905E-8E6F435995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46" y="741807"/>
                <a:ext cx="5477520" cy="518488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lèche : droite 3">
            <a:extLst>
              <a:ext uri="{FF2B5EF4-FFF2-40B4-BE49-F238E27FC236}">
                <a16:creationId xmlns:a16="http://schemas.microsoft.com/office/drawing/2014/main" id="{9FA54E82-A470-459F-9F94-59C35021C214}"/>
              </a:ext>
            </a:extLst>
          </p:cNvPr>
          <p:cNvSpPr/>
          <p:nvPr/>
        </p:nvSpPr>
        <p:spPr>
          <a:xfrm flipH="1">
            <a:off x="4989253" y="1464807"/>
            <a:ext cx="2237173" cy="9765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Bonus for </a:t>
            </a:r>
            <a:r>
              <a:rPr lang="fr-FR" dirty="0" err="1"/>
              <a:t>specific</a:t>
            </a:r>
            <a:r>
              <a:rPr lang="fr-FR" dirty="0"/>
              <a:t> interactions</a:t>
            </a:r>
          </a:p>
        </p:txBody>
      </p:sp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E382CD27-5312-42F0-A042-885710D31D20}"/>
              </a:ext>
            </a:extLst>
          </p:cNvPr>
          <p:cNvSpPr/>
          <p:nvPr/>
        </p:nvSpPr>
        <p:spPr>
          <a:xfrm flipH="1">
            <a:off x="5095773" y="2408062"/>
            <a:ext cx="2237173" cy="9765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/>
              <a:t>Implicit</a:t>
            </a:r>
            <a:r>
              <a:rPr lang="fr-FR" dirty="0"/>
              <a:t> </a:t>
            </a:r>
            <a:r>
              <a:rPr lang="fr-FR" dirty="0" err="1"/>
              <a:t>Accounting</a:t>
            </a:r>
            <a:r>
              <a:rPr lang="fr-FR" dirty="0"/>
              <a:t> for Solvent </a:t>
            </a:r>
            <a:r>
              <a:rPr lang="fr-FR" dirty="0" err="1"/>
              <a:t>Effects</a:t>
            </a:r>
            <a:endParaRPr lang="fr-FR" dirty="0"/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83A3D669-AF6A-4211-9833-CE7D941939AF}"/>
              </a:ext>
            </a:extLst>
          </p:cNvPr>
          <p:cNvSpPr/>
          <p:nvPr/>
        </p:nvSpPr>
        <p:spPr>
          <a:xfrm flipH="1">
            <a:off x="4085200" y="3439355"/>
            <a:ext cx="2919282" cy="9765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/>
              <a:t>Scaled</a:t>
            </a:r>
            <a:r>
              <a:rPr lang="fr-FR" dirty="0"/>
              <a:t>-down (</a:t>
            </a:r>
            <a:r>
              <a:rPr lang="fr-FR" dirty="0">
                <a:latin typeface="Symbol" panose="05050102010706020507" pitchFamily="18" charset="2"/>
              </a:rPr>
              <a:t>g</a:t>
            </a:r>
            <a:r>
              <a:rPr lang="fr-FR" dirty="0"/>
              <a:t>&lt;&lt;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fr-FR" dirty="0"/>
              <a:t>) FF interaction </a:t>
            </a:r>
            <a:r>
              <a:rPr lang="fr-FR" dirty="0" err="1"/>
              <a:t>energy</a:t>
            </a:r>
            <a:r>
              <a:rPr lang="fr-FR" dirty="0"/>
              <a:t> </a:t>
            </a:r>
            <a:r>
              <a:rPr lang="fr-FR" dirty="0" err="1"/>
              <a:t>terms</a:t>
            </a:r>
            <a:endParaRPr lang="fr-FR" dirty="0"/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FF3F5DDC-E0B6-4E5E-8EDF-C7758902BE21}"/>
              </a:ext>
            </a:extLst>
          </p:cNvPr>
          <p:cNvSpPr/>
          <p:nvPr/>
        </p:nvSpPr>
        <p:spPr>
          <a:xfrm flipH="1">
            <a:off x="5097261" y="4304927"/>
            <a:ext cx="2237173" cy="9765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/>
              <a:t>Entropic</a:t>
            </a:r>
            <a:r>
              <a:rPr lang="fr-FR" dirty="0"/>
              <a:t> Penalty </a:t>
            </a:r>
            <a:r>
              <a:rPr lang="fr-FR" dirty="0" err="1"/>
              <a:t>Terms</a:t>
            </a:r>
            <a:endParaRPr lang="fr-FR" dirty="0"/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C61345B5-78FE-4D2A-9409-C89D864DF681}"/>
              </a:ext>
            </a:extLst>
          </p:cNvPr>
          <p:cNvSpPr/>
          <p:nvPr/>
        </p:nvSpPr>
        <p:spPr>
          <a:xfrm flipH="1">
            <a:off x="3116794" y="5225248"/>
            <a:ext cx="3434932" cy="976544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err="1">
                <a:solidFill>
                  <a:srgbClr val="FF0000"/>
                </a:solidFill>
              </a:rPr>
              <a:t>Strain</a:t>
            </a:r>
            <a:r>
              <a:rPr lang="fr-FR" sz="2000" b="1" dirty="0">
                <a:solidFill>
                  <a:srgbClr val="FF0000"/>
                </a:solidFill>
              </a:rPr>
              <a:t> </a:t>
            </a:r>
            <a:r>
              <a:rPr lang="fr-FR" sz="2000" b="1" dirty="0" err="1">
                <a:solidFill>
                  <a:srgbClr val="FF0000"/>
                </a:solidFill>
              </a:rPr>
              <a:t>energy</a:t>
            </a:r>
            <a:r>
              <a:rPr lang="fr-FR" sz="2000" b="1" dirty="0">
                <a:solidFill>
                  <a:srgbClr val="FF0000"/>
                </a:solidFill>
              </a:rPr>
              <a:t> in ligand ??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DC28F4B-7F6B-44C6-9E3C-8C68B4EAD85C}"/>
              </a:ext>
            </a:extLst>
          </p:cNvPr>
          <p:cNvSpPr txBox="1"/>
          <p:nvPr/>
        </p:nvSpPr>
        <p:spPr>
          <a:xfrm>
            <a:off x="577043" y="6240997"/>
            <a:ext cx="83272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Pason</a:t>
            </a:r>
            <a:r>
              <a:rPr lang="fr-FR" dirty="0"/>
              <a:t>, L. P.; </a:t>
            </a:r>
            <a:r>
              <a:rPr lang="fr-FR" dirty="0" err="1"/>
              <a:t>Sotriffer</a:t>
            </a:r>
            <a:r>
              <a:rPr lang="fr-FR" dirty="0"/>
              <a:t>, C. A., </a:t>
            </a:r>
            <a:r>
              <a:rPr lang="fr-FR" dirty="0" err="1"/>
              <a:t>Empirical</a:t>
            </a:r>
            <a:r>
              <a:rPr lang="fr-FR" dirty="0"/>
              <a:t> </a:t>
            </a:r>
            <a:r>
              <a:rPr lang="fr-FR" dirty="0" err="1"/>
              <a:t>Scoring</a:t>
            </a:r>
            <a:r>
              <a:rPr lang="fr-FR" dirty="0"/>
              <a:t> </a:t>
            </a:r>
            <a:r>
              <a:rPr lang="fr-FR" dirty="0" err="1"/>
              <a:t>Functions</a:t>
            </a:r>
            <a:r>
              <a:rPr lang="fr-FR" dirty="0"/>
              <a:t> for </a:t>
            </a:r>
            <a:r>
              <a:rPr lang="fr-FR" dirty="0" err="1"/>
              <a:t>Affinity</a:t>
            </a:r>
            <a:r>
              <a:rPr lang="fr-FR" dirty="0"/>
              <a:t> </a:t>
            </a:r>
            <a:r>
              <a:rPr lang="fr-FR" dirty="0" err="1"/>
              <a:t>Prediction</a:t>
            </a:r>
            <a:r>
              <a:rPr lang="fr-FR" dirty="0"/>
              <a:t> of </a:t>
            </a:r>
            <a:r>
              <a:rPr lang="fr-FR" dirty="0" err="1"/>
              <a:t>Protein</a:t>
            </a:r>
            <a:r>
              <a:rPr lang="fr-FR" dirty="0"/>
              <a:t>-ligand Complexes. </a:t>
            </a:r>
            <a:r>
              <a:rPr lang="fr-FR" i="1" dirty="0" err="1"/>
              <a:t>Molecular</a:t>
            </a:r>
            <a:r>
              <a:rPr lang="fr-FR" i="1" dirty="0"/>
              <a:t> </a:t>
            </a:r>
            <a:r>
              <a:rPr lang="fr-FR" i="1" dirty="0" err="1"/>
              <a:t>Informatics</a:t>
            </a:r>
            <a:r>
              <a:rPr lang="fr-FR" i="1" dirty="0"/>
              <a:t> </a:t>
            </a:r>
            <a:r>
              <a:rPr lang="fr-FR" b="1" dirty="0"/>
              <a:t>2016,</a:t>
            </a:r>
            <a:r>
              <a:rPr lang="fr-FR" dirty="0"/>
              <a:t> </a:t>
            </a:r>
            <a:r>
              <a:rPr lang="fr-FR" i="1" dirty="0"/>
              <a:t>35</a:t>
            </a:r>
            <a:r>
              <a:rPr lang="fr-FR" dirty="0"/>
              <a:t> (11-12), 541-548</a:t>
            </a:r>
          </a:p>
        </p:txBody>
      </p:sp>
    </p:spTree>
    <p:extLst>
      <p:ext uri="{BB962C8B-B14F-4D97-AF65-F5344CB8AC3E}">
        <p14:creationId xmlns:p14="http://schemas.microsoft.com/office/powerpoint/2010/main" val="1693052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80316" y="969234"/>
            <a:ext cx="8963025" cy="5564723"/>
          </a:xfrm>
        </p:spPr>
        <p:txBody>
          <a:bodyPr>
            <a:normAutofit lnSpcReduction="10000"/>
          </a:bodyPr>
          <a:lstStyle/>
          <a:p>
            <a:pPr algn="just"/>
            <a:r>
              <a:rPr lang="fr-FR" sz="2800" dirty="0"/>
              <a:t>This </a:t>
            </a:r>
            <a:r>
              <a:rPr lang="fr-FR" sz="2800" dirty="0" err="1"/>
              <a:t>was</a:t>
            </a:r>
            <a:r>
              <a:rPr lang="fr-FR" sz="2800" dirty="0"/>
              <a:t> an </a:t>
            </a:r>
            <a:r>
              <a:rPr lang="fr-FR" sz="2800" dirty="0" err="1"/>
              <a:t>example</a:t>
            </a:r>
            <a:r>
              <a:rPr lang="fr-FR" sz="2800" dirty="0"/>
              <a:t> of an « Force Field-</a:t>
            </a:r>
            <a:r>
              <a:rPr lang="fr-FR" sz="2800" dirty="0" err="1"/>
              <a:t>based</a:t>
            </a:r>
            <a:r>
              <a:rPr lang="fr-FR" sz="2800" dirty="0"/>
              <a:t>, </a:t>
            </a:r>
            <a:r>
              <a:rPr lang="fr-FR" sz="2800" dirty="0" err="1"/>
              <a:t>linear-regression-driven</a:t>
            </a:r>
            <a:r>
              <a:rPr lang="fr-FR" sz="2800" dirty="0"/>
              <a:t> » </a:t>
            </a:r>
            <a:r>
              <a:rPr lang="fr-FR" sz="2800" dirty="0" err="1"/>
              <a:t>scoring</a:t>
            </a:r>
            <a:r>
              <a:rPr lang="fr-FR" sz="2800" dirty="0"/>
              <a:t> </a:t>
            </a:r>
            <a:r>
              <a:rPr lang="fr-FR" sz="2800" dirty="0" err="1"/>
              <a:t>function</a:t>
            </a:r>
            <a:r>
              <a:rPr lang="fr-FR" sz="2800" dirty="0"/>
              <a:t>, the </a:t>
            </a:r>
            <a:r>
              <a:rPr lang="fr-FR" sz="2800" dirty="0" err="1"/>
              <a:t>most</a:t>
            </a:r>
            <a:r>
              <a:rPr lang="fr-FR" sz="2800" dirty="0"/>
              <a:t> </a:t>
            </a:r>
            <a:r>
              <a:rPr lang="fr-FR" sz="2800" dirty="0" err="1"/>
              <a:t>typical</a:t>
            </a:r>
            <a:r>
              <a:rPr lang="fr-FR" sz="2800" dirty="0"/>
              <a:t>. Alternatives </a:t>
            </a:r>
            <a:r>
              <a:rPr lang="fr-FR" sz="2800" dirty="0" err="1"/>
              <a:t>include</a:t>
            </a:r>
            <a:r>
              <a:rPr lang="fr-FR" sz="2800" dirty="0"/>
              <a:t>:</a:t>
            </a:r>
          </a:p>
          <a:p>
            <a:pPr algn="just"/>
            <a:r>
              <a:rPr lang="fr-FR" sz="2800" dirty="0" err="1">
                <a:solidFill>
                  <a:srgbClr val="FF0000"/>
                </a:solidFill>
              </a:rPr>
              <a:t>Knowledge-based</a:t>
            </a:r>
            <a:r>
              <a:rPr lang="fr-FR" sz="2800" dirty="0">
                <a:solidFill>
                  <a:srgbClr val="FF0000"/>
                </a:solidFill>
              </a:rPr>
              <a:t> </a:t>
            </a:r>
            <a:r>
              <a:rPr lang="fr-FR" sz="2800" dirty="0" err="1">
                <a:solidFill>
                  <a:srgbClr val="FF0000"/>
                </a:solidFill>
              </a:rPr>
              <a:t>potentials</a:t>
            </a:r>
            <a:r>
              <a:rPr lang="fr-FR" sz="2800" dirty="0">
                <a:solidFill>
                  <a:srgbClr val="FF0000"/>
                </a:solidFill>
              </a:rPr>
              <a:t> </a:t>
            </a:r>
          </a:p>
          <a:p>
            <a:pPr lvl="1" algn="just"/>
            <a:r>
              <a:rPr lang="fr-FR" sz="2500" dirty="0" err="1">
                <a:solidFill>
                  <a:srgbClr val="FF0000"/>
                </a:solidFill>
              </a:rPr>
              <a:t>scoring</a:t>
            </a:r>
            <a:r>
              <a:rPr lang="fr-FR" sz="2500" dirty="0">
                <a:solidFill>
                  <a:srgbClr val="FF0000"/>
                </a:solidFill>
              </a:rPr>
              <a:t> contacts </a:t>
            </a:r>
            <a:r>
              <a:rPr lang="fr-FR" sz="2500" dirty="0" err="1">
                <a:solidFill>
                  <a:srgbClr val="FF0000"/>
                </a:solidFill>
              </a:rPr>
              <a:t>according</a:t>
            </a:r>
            <a:r>
              <a:rPr lang="fr-FR" sz="2500" dirty="0">
                <a:solidFill>
                  <a:srgbClr val="FF0000"/>
                </a:solidFill>
              </a:rPr>
              <a:t> to the </a:t>
            </a:r>
            <a:r>
              <a:rPr lang="fr-FR" sz="2500" dirty="0" err="1">
                <a:solidFill>
                  <a:srgbClr val="FF0000"/>
                </a:solidFill>
              </a:rPr>
              <a:t>likelihood</a:t>
            </a:r>
            <a:r>
              <a:rPr lang="fr-FR" sz="2500" dirty="0">
                <a:solidFill>
                  <a:srgbClr val="FF0000"/>
                </a:solidFill>
              </a:rPr>
              <a:t> to </a:t>
            </a:r>
            <a:r>
              <a:rPr lang="fr-FR" sz="2500" dirty="0" err="1">
                <a:solidFill>
                  <a:srgbClr val="FF0000"/>
                </a:solidFill>
              </a:rPr>
              <a:t>be</a:t>
            </a:r>
            <a:r>
              <a:rPr lang="fr-FR" sz="2500" dirty="0">
                <a:solidFill>
                  <a:srgbClr val="FF0000"/>
                </a:solidFill>
              </a:rPr>
              <a:t> </a:t>
            </a:r>
            <a:r>
              <a:rPr lang="fr-FR" sz="2500" dirty="0" err="1">
                <a:solidFill>
                  <a:srgbClr val="FF0000"/>
                </a:solidFill>
              </a:rPr>
              <a:t>encountered</a:t>
            </a:r>
            <a:r>
              <a:rPr lang="fr-FR" sz="2500" dirty="0">
                <a:solidFill>
                  <a:srgbClr val="FF0000"/>
                </a:solidFill>
              </a:rPr>
              <a:t> in </a:t>
            </a:r>
            <a:r>
              <a:rPr lang="fr-FR" sz="2500" dirty="0" err="1">
                <a:solidFill>
                  <a:srgbClr val="FF0000"/>
                </a:solidFill>
              </a:rPr>
              <a:t>experimentally</a:t>
            </a:r>
            <a:r>
              <a:rPr lang="fr-FR" sz="2500" dirty="0">
                <a:solidFill>
                  <a:srgbClr val="FF0000"/>
                </a:solidFill>
              </a:rPr>
              <a:t> </a:t>
            </a:r>
            <a:r>
              <a:rPr lang="fr-FR" sz="2500" dirty="0" err="1">
                <a:solidFill>
                  <a:srgbClr val="FF0000"/>
                </a:solidFill>
              </a:rPr>
              <a:t>determined</a:t>
            </a:r>
            <a:r>
              <a:rPr lang="fr-FR" sz="2500" dirty="0">
                <a:solidFill>
                  <a:srgbClr val="FF0000"/>
                </a:solidFill>
              </a:rPr>
              <a:t> site-ligand structures</a:t>
            </a:r>
          </a:p>
          <a:p>
            <a:pPr algn="just"/>
            <a:r>
              <a:rPr lang="fr-FR" sz="2800" dirty="0"/>
              <a:t>Non-</a:t>
            </a:r>
            <a:r>
              <a:rPr lang="fr-FR" sz="2800" dirty="0" err="1"/>
              <a:t>linear</a:t>
            </a:r>
            <a:r>
              <a:rPr lang="fr-FR" sz="2800" dirty="0"/>
              <a:t> </a:t>
            </a:r>
            <a:r>
              <a:rPr lang="fr-FR" sz="2800" dirty="0" err="1"/>
              <a:t>scoring</a:t>
            </a:r>
            <a:r>
              <a:rPr lang="fr-FR" sz="2800" dirty="0"/>
              <a:t> </a:t>
            </a:r>
            <a:r>
              <a:rPr lang="fr-FR" sz="2800" dirty="0" err="1"/>
              <a:t>functions</a:t>
            </a:r>
            <a:r>
              <a:rPr lang="fr-FR" sz="2800" dirty="0"/>
              <a:t> </a:t>
            </a:r>
            <a:r>
              <a:rPr lang="fr-FR" sz="2800" dirty="0" err="1"/>
              <a:t>produced</a:t>
            </a:r>
            <a:r>
              <a:rPr lang="fr-FR" sz="2800" dirty="0"/>
              <a:t> by </a:t>
            </a:r>
            <a:r>
              <a:rPr lang="fr-FR" sz="2800" dirty="0" err="1"/>
              <a:t>advanced</a:t>
            </a:r>
            <a:r>
              <a:rPr lang="fr-FR" sz="2800" dirty="0"/>
              <a:t> machine </a:t>
            </a:r>
            <a:r>
              <a:rPr lang="fr-FR" sz="2800" dirty="0" err="1"/>
              <a:t>learning</a:t>
            </a:r>
            <a:r>
              <a:rPr lang="fr-FR" sz="2800" dirty="0"/>
              <a:t> (neural nets, </a:t>
            </a:r>
            <a:r>
              <a:rPr lang="fr-FR" sz="2800" i="1" dirty="0" err="1"/>
              <a:t>etc</a:t>
            </a:r>
            <a:r>
              <a:rPr lang="fr-FR" sz="2800" dirty="0"/>
              <a:t>).</a:t>
            </a:r>
          </a:p>
          <a:p>
            <a:pPr algn="just"/>
            <a:r>
              <a:rPr lang="fr-FR" sz="2800" dirty="0">
                <a:solidFill>
                  <a:srgbClr val="FF0000"/>
                </a:solidFill>
              </a:rPr>
              <a:t>Contact </a:t>
            </a:r>
            <a:r>
              <a:rPr lang="fr-FR" sz="2800" dirty="0" err="1">
                <a:solidFill>
                  <a:srgbClr val="FF0000"/>
                </a:solidFill>
              </a:rPr>
              <a:t>Fingerprint-based</a:t>
            </a:r>
            <a:r>
              <a:rPr lang="fr-FR" sz="2800" dirty="0">
                <a:solidFill>
                  <a:srgbClr val="FF0000"/>
                </a:solidFill>
              </a:rPr>
              <a:t> scores</a:t>
            </a:r>
          </a:p>
          <a:p>
            <a:pPr lvl="1" algn="just"/>
            <a:r>
              <a:rPr lang="fr-FR" sz="2500" dirty="0" err="1">
                <a:solidFill>
                  <a:srgbClr val="FF0000"/>
                </a:solidFill>
              </a:rPr>
              <a:t>specifically</a:t>
            </a:r>
            <a:r>
              <a:rPr lang="fr-FR" sz="2500" dirty="0">
                <a:solidFill>
                  <a:srgbClr val="FF0000"/>
                </a:solidFill>
              </a:rPr>
              <a:t> </a:t>
            </a:r>
            <a:r>
              <a:rPr lang="fr-FR" sz="2500" dirty="0" err="1">
                <a:solidFill>
                  <a:srgbClr val="FF0000"/>
                </a:solidFill>
              </a:rPr>
              <a:t>gratifying</a:t>
            </a:r>
            <a:r>
              <a:rPr lang="fr-FR" sz="2500" dirty="0">
                <a:solidFill>
                  <a:srgbClr val="FF0000"/>
                </a:solidFill>
              </a:rPr>
              <a:t> site-ligand contacts </a:t>
            </a:r>
            <a:r>
              <a:rPr lang="fr-FR" sz="2500" dirty="0" err="1">
                <a:solidFill>
                  <a:srgbClr val="FF0000"/>
                </a:solidFill>
              </a:rPr>
              <a:t>known</a:t>
            </a:r>
            <a:r>
              <a:rPr lang="fr-FR" sz="2500" dirty="0">
                <a:solidFill>
                  <a:srgbClr val="FF0000"/>
                </a:solidFill>
              </a:rPr>
              <a:t> to </a:t>
            </a:r>
            <a:r>
              <a:rPr lang="fr-FR" sz="2500" dirty="0" err="1">
                <a:solidFill>
                  <a:srgbClr val="FF0000"/>
                </a:solidFill>
              </a:rPr>
              <a:t>happen</a:t>
            </a:r>
            <a:r>
              <a:rPr lang="fr-FR" sz="2500" dirty="0">
                <a:solidFill>
                  <a:srgbClr val="FF0000"/>
                </a:solidFill>
              </a:rPr>
              <a:t> in </a:t>
            </a:r>
            <a:r>
              <a:rPr lang="fr-FR" sz="2500" dirty="0" err="1">
                <a:solidFill>
                  <a:srgbClr val="FF0000"/>
                </a:solidFill>
              </a:rPr>
              <a:t>reference</a:t>
            </a:r>
            <a:r>
              <a:rPr lang="fr-FR" sz="2500" dirty="0">
                <a:solidFill>
                  <a:srgbClr val="FF0000"/>
                </a:solidFill>
              </a:rPr>
              <a:t> ligands, over putative contacts </a:t>
            </a:r>
            <a:r>
              <a:rPr lang="fr-FR" sz="2500" dirty="0" err="1">
                <a:solidFill>
                  <a:srgbClr val="FF0000"/>
                </a:solidFill>
              </a:rPr>
              <a:t>that</a:t>
            </a:r>
            <a:r>
              <a:rPr lang="fr-FR" sz="2500" dirty="0">
                <a:solidFill>
                  <a:srgbClr val="FF0000"/>
                </a:solidFill>
              </a:rPr>
              <a:t> </a:t>
            </a:r>
            <a:r>
              <a:rPr lang="fr-FR" sz="2500" dirty="0" err="1">
                <a:solidFill>
                  <a:srgbClr val="FF0000"/>
                </a:solidFill>
              </a:rPr>
              <a:t>were</a:t>
            </a:r>
            <a:r>
              <a:rPr lang="fr-FR" sz="2500" dirty="0">
                <a:solidFill>
                  <a:srgbClr val="FF0000"/>
                </a:solidFill>
              </a:rPr>
              <a:t> not (</a:t>
            </a:r>
            <a:r>
              <a:rPr lang="fr-FR" sz="2500" dirty="0" err="1">
                <a:solidFill>
                  <a:srgbClr val="FF0000"/>
                </a:solidFill>
              </a:rPr>
              <a:t>yet</a:t>
            </a:r>
            <a:r>
              <a:rPr lang="fr-FR" sz="2500" dirty="0">
                <a:solidFill>
                  <a:srgbClr val="FF0000"/>
                </a:solidFill>
              </a:rPr>
              <a:t>) </a:t>
            </a:r>
            <a:r>
              <a:rPr lang="fr-FR" sz="2500" dirty="0" err="1">
                <a:solidFill>
                  <a:srgbClr val="FF0000"/>
                </a:solidFill>
              </a:rPr>
              <a:t>observed</a:t>
            </a:r>
            <a:r>
              <a:rPr lang="fr-FR" sz="2500" dirty="0">
                <a:solidFill>
                  <a:srgbClr val="FF0000"/>
                </a:solidFill>
              </a:rPr>
              <a:t> in X-ray structures…</a:t>
            </a:r>
          </a:p>
          <a:p>
            <a:pPr algn="just"/>
            <a:r>
              <a:rPr lang="fr-FR" sz="2800" dirty="0"/>
              <a:t>… but all of </a:t>
            </a:r>
            <a:r>
              <a:rPr lang="fr-FR" sz="2800" dirty="0" err="1"/>
              <a:t>them</a:t>
            </a:r>
            <a:r>
              <a:rPr lang="fr-FR" sz="2800" dirty="0"/>
              <a:t> are EMPIRICAL!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9E9469B6-990A-411C-BAB1-0BD7E67A1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321830"/>
            <a:ext cx="8229600" cy="914400"/>
          </a:xfrm>
        </p:spPr>
        <p:txBody>
          <a:bodyPr>
            <a:normAutofit/>
          </a:bodyPr>
          <a:lstStyle/>
          <a:p>
            <a:r>
              <a:rPr lang="fr-FR" dirty="0" err="1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Arial" charset="0"/>
              </a:rPr>
              <a:t>Anatomy</a:t>
            </a:r>
            <a:r>
              <a:rPr lang="fr-FR" dirty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Arial" charset="0"/>
              </a:rPr>
              <a:t> of a </a:t>
            </a:r>
            <a:r>
              <a:rPr lang="fr-FR" dirty="0" err="1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Arial" charset="0"/>
              </a:rPr>
              <a:t>Scoring</a:t>
            </a:r>
            <a:r>
              <a:rPr lang="fr-FR" dirty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Arial" charset="0"/>
              </a:rPr>
              <a:t> </a:t>
            </a:r>
            <a:r>
              <a:rPr lang="fr-FR" dirty="0" err="1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Arial" charset="0"/>
              </a:rPr>
              <a:t>Function</a:t>
            </a:r>
            <a:endParaRPr lang="fr-FR" dirty="0">
              <a:effectLst>
                <a:outerShdw blurRad="38100" dist="38100" dir="2700000" algn="tl">
                  <a:srgbClr val="000000"/>
                </a:outerShdw>
              </a:effectLst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649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E899CF-966C-4C93-9AE6-8C8829B44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BUT…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8C2743F-BF21-4AAB-AA49-D081B00002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… </a:t>
            </a:r>
            <a:r>
              <a:rPr lang="fr-FR" dirty="0" err="1"/>
              <a:t>let’s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back and </a:t>
            </a:r>
            <a:r>
              <a:rPr lang="fr-FR" dirty="0" err="1"/>
              <a:t>think</a:t>
            </a:r>
            <a:r>
              <a:rPr lang="fr-FR" dirty="0"/>
              <a:t> about </a:t>
            </a:r>
            <a:r>
              <a:rPr lang="fr-FR" dirty="0" err="1"/>
              <a:t>what</a:t>
            </a:r>
            <a:r>
              <a:rPr lang="fr-FR" dirty="0"/>
              <a:t> all </a:t>
            </a:r>
            <a:r>
              <a:rPr lang="fr-FR" dirty="0" err="1"/>
              <a:t>this</a:t>
            </a:r>
            <a:r>
              <a:rPr lang="fr-FR" dirty="0"/>
              <a:t> </a:t>
            </a:r>
            <a:r>
              <a:rPr lang="fr-FR" dirty="0" err="1"/>
              <a:t>implies</a:t>
            </a:r>
            <a:r>
              <a:rPr lang="fr-FR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8019512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79ACB8-2115-4372-910D-60F3A02C0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287" y="152400"/>
            <a:ext cx="8918713" cy="990600"/>
          </a:xfrm>
        </p:spPr>
        <p:txBody>
          <a:bodyPr>
            <a:noAutofit/>
          </a:bodyPr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Type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Mismatch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Error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3B23E6-FC72-4518-A688-B9D907BA0BC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338468"/>
            <a:ext cx="8229600" cy="5367132"/>
          </a:xfrm>
        </p:spPr>
        <p:txBody>
          <a:bodyPr>
            <a:normAutofit/>
          </a:bodyPr>
          <a:lstStyle/>
          <a:p>
            <a:r>
              <a:rPr lang="fr-FR" dirty="0"/>
              <a:t>The Free Energy </a:t>
            </a:r>
            <a:r>
              <a:rPr lang="fr-FR" dirty="0" err="1"/>
              <a:t>is</a:t>
            </a:r>
            <a:r>
              <a:rPr lang="fr-FR" dirty="0"/>
              <a:t> the </a:t>
            </a:r>
            <a:r>
              <a:rPr lang="fr-FR" dirty="0" err="1"/>
              <a:t>property</a:t>
            </a:r>
            <a:r>
              <a:rPr lang="fr-FR" dirty="0"/>
              <a:t> of an </a:t>
            </a:r>
            <a:r>
              <a:rPr lang="fr-FR" dirty="0" err="1"/>
              <a:t>entire</a:t>
            </a:r>
            <a:r>
              <a:rPr lang="fr-FR" dirty="0"/>
              <a:t> </a:t>
            </a:r>
            <a:r>
              <a:rPr lang="fr-FR" i="1" dirty="0" err="1"/>
              <a:t>conformational</a:t>
            </a:r>
            <a:r>
              <a:rPr lang="fr-FR" i="1" dirty="0"/>
              <a:t> </a:t>
            </a:r>
            <a:r>
              <a:rPr lang="fr-FR" i="1" dirty="0" err="1"/>
              <a:t>space</a:t>
            </a:r>
            <a:r>
              <a:rPr lang="fr-FR" i="1" dirty="0"/>
              <a:t> zone, </a:t>
            </a:r>
            <a:r>
              <a:rPr lang="fr-FR" dirty="0" err="1"/>
              <a:t>hosting</a:t>
            </a:r>
            <a:r>
              <a:rPr lang="fr-FR" dirty="0"/>
              <a:t> an </a:t>
            </a:r>
            <a:r>
              <a:rPr lang="fr-FR" i="1" dirty="0"/>
              <a:t>ensemble</a:t>
            </a:r>
            <a:r>
              <a:rPr lang="fr-FR" dirty="0"/>
              <a:t> of (</a:t>
            </a:r>
            <a:r>
              <a:rPr lang="fr-FR" dirty="0" err="1"/>
              <a:t>very</a:t>
            </a:r>
            <a:r>
              <a:rPr lang="fr-FR" dirty="0"/>
              <a:t>) </a:t>
            </a:r>
            <a:r>
              <a:rPr lang="fr-FR" dirty="0" err="1"/>
              <a:t>many</a:t>
            </a:r>
            <a:r>
              <a:rPr lang="fr-FR" dirty="0"/>
              <a:t> possible </a:t>
            </a:r>
            <a:r>
              <a:rPr lang="fr-FR" dirty="0" err="1"/>
              <a:t>geometries</a:t>
            </a:r>
            <a:r>
              <a:rPr lang="fr-FR" dirty="0"/>
              <a:t>…</a:t>
            </a:r>
          </a:p>
          <a:p>
            <a:pPr lvl="1">
              <a:spcBef>
                <a:spcPts val="1800"/>
              </a:spcBef>
            </a:pPr>
            <a:r>
              <a:rPr lang="fr-FR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Yet</a:t>
            </a:r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the </a:t>
            </a:r>
            <a:r>
              <a:rPr lang="fr-FR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scoring</a:t>
            </a:r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function</a:t>
            </a:r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approach</a:t>
            </a:r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claims to </a:t>
            </a:r>
            <a:r>
              <a:rPr lang="fr-FR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predict</a:t>
            </a:r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</a:t>
            </a:r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based</a:t>
            </a:r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on a </a:t>
            </a:r>
            <a:r>
              <a:rPr lang="fr-FR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single</a:t>
            </a:r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 </a:t>
            </a:r>
            <a:r>
              <a:rPr lang="fr-FR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representative</a:t>
            </a:r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» </a:t>
            </a:r>
            <a:r>
              <a:rPr lang="fr-FR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geometry</a:t>
            </a:r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lvl="1">
              <a:spcBef>
                <a:spcPts val="1800"/>
              </a:spcBef>
            </a:pPr>
            <a:r>
              <a:rPr lang="fr-FR" dirty="0">
                <a:solidFill>
                  <a:schemeClr val="tx1"/>
                </a:solidFill>
              </a:rPr>
              <a:t>… not to mention </a:t>
            </a:r>
            <a:r>
              <a:rPr lang="fr-FR" dirty="0" err="1">
                <a:solidFill>
                  <a:schemeClr val="tx1"/>
                </a:solidFill>
              </a:rPr>
              <a:t>that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>
                <a:solidFill>
                  <a:schemeClr val="tx1"/>
                </a:solidFill>
                <a:latin typeface="Symbol" panose="05050102010706020507" pitchFamily="18" charset="2"/>
              </a:rPr>
              <a:t>D</a:t>
            </a:r>
            <a:r>
              <a:rPr lang="fr-FR" dirty="0">
                <a:solidFill>
                  <a:schemeClr val="tx1"/>
                </a:solidFill>
              </a:rPr>
              <a:t>F </a:t>
            </a:r>
            <a:r>
              <a:rPr lang="fr-FR" dirty="0" err="1">
                <a:solidFill>
                  <a:schemeClr val="tx1"/>
                </a:solidFill>
              </a:rPr>
              <a:t>calculation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also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requires</a:t>
            </a:r>
            <a:r>
              <a:rPr lang="fr-FR" dirty="0">
                <a:solidFill>
                  <a:schemeClr val="tx1"/>
                </a:solidFill>
              </a:rPr>
              <a:t> a sampling of the ensemble of </a:t>
            </a:r>
            <a:r>
              <a:rPr lang="fr-FR" dirty="0" err="1">
                <a:solidFill>
                  <a:schemeClr val="tx1"/>
                </a:solidFill>
              </a:rPr>
              <a:t>unbound</a:t>
            </a:r>
            <a:r>
              <a:rPr lang="fr-FR" dirty="0">
                <a:solidFill>
                  <a:schemeClr val="tx1"/>
                </a:solidFill>
              </a:rPr>
              <a:t> ligand </a:t>
            </a:r>
            <a:r>
              <a:rPr lang="fr-FR" dirty="0" err="1">
                <a:solidFill>
                  <a:schemeClr val="tx1"/>
                </a:solidFill>
              </a:rPr>
              <a:t>conformers</a:t>
            </a:r>
            <a:r>
              <a:rPr lang="fr-FR" dirty="0">
                <a:solidFill>
                  <a:schemeClr val="tx1"/>
                </a:solidFill>
              </a:rPr>
              <a:t> – </a:t>
            </a:r>
            <a:r>
              <a:rPr lang="fr-FR" b="1" dirty="0" err="1">
                <a:solidFill>
                  <a:schemeClr val="tx1"/>
                </a:solidFill>
              </a:rPr>
              <a:t>almost</a:t>
            </a:r>
            <a:r>
              <a:rPr lang="fr-FR" b="1" dirty="0">
                <a:solidFill>
                  <a:schemeClr val="tx1"/>
                </a:solidFill>
              </a:rPr>
              <a:t> </a:t>
            </a:r>
            <a:r>
              <a:rPr lang="fr-FR" b="1" dirty="0" err="1">
                <a:solidFill>
                  <a:schemeClr val="tx1"/>
                </a:solidFill>
              </a:rPr>
              <a:t>always</a:t>
            </a:r>
            <a:r>
              <a:rPr lang="fr-FR" b="1" dirty="0">
                <a:solidFill>
                  <a:schemeClr val="tx1"/>
                </a:solidFill>
              </a:rPr>
              <a:t> </a:t>
            </a:r>
            <a:r>
              <a:rPr lang="fr-FR" b="1" dirty="0" err="1">
                <a:solidFill>
                  <a:schemeClr val="tx1"/>
                </a:solidFill>
              </a:rPr>
              <a:t>ignored</a:t>
            </a:r>
            <a:r>
              <a:rPr lang="fr-FR" b="1" dirty="0">
                <a:solidFill>
                  <a:schemeClr val="tx1"/>
                </a:solidFill>
              </a:rPr>
              <a:t> in commercial </a:t>
            </a:r>
            <a:r>
              <a:rPr lang="fr-FR" b="1" dirty="0" err="1">
                <a:solidFill>
                  <a:schemeClr val="tx1"/>
                </a:solidFill>
              </a:rPr>
              <a:t>docking</a:t>
            </a:r>
            <a:r>
              <a:rPr lang="fr-FR" b="1" dirty="0">
                <a:solidFill>
                  <a:schemeClr val="tx1"/>
                </a:solidFill>
              </a:rPr>
              <a:t> </a:t>
            </a:r>
            <a:r>
              <a:rPr lang="fr-FR" b="1" dirty="0" err="1">
                <a:solidFill>
                  <a:schemeClr val="tx1"/>
                </a:solidFill>
              </a:rPr>
              <a:t>tools</a:t>
            </a:r>
            <a:r>
              <a:rPr lang="fr-FR" dirty="0">
                <a:solidFill>
                  <a:schemeClr val="tx1"/>
                </a:solidFill>
              </a:rPr>
              <a:t>. </a:t>
            </a:r>
          </a:p>
          <a:p>
            <a:pPr lvl="1"/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312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B1942C-5E59-8A5F-B2E0-265DC35F91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AB0B44-BA6D-5AC5-A3B5-2B4F13F62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287" y="152400"/>
            <a:ext cx="8918713" cy="990600"/>
          </a:xfrm>
        </p:spPr>
        <p:txBody>
          <a:bodyPr>
            <a:noAutofit/>
          </a:bodyPr>
          <a:lstStyle/>
          <a:p>
            <a:pPr algn="ct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Fine, but…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which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 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representative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»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geometry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2FA8821-F633-101A-9E89-010A7AE7D24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338468"/>
            <a:ext cx="8229600" cy="5367132"/>
          </a:xfrm>
        </p:spPr>
        <p:txBody>
          <a:bodyPr>
            <a:normAutofit/>
          </a:bodyPr>
          <a:lstStyle/>
          <a:p>
            <a:r>
              <a:rPr lang="fr-FR" dirty="0"/>
              <a:t>Any </a:t>
            </a:r>
            <a:r>
              <a:rPr lang="fr-FR" dirty="0" err="1"/>
              <a:t>member</a:t>
            </a:r>
            <a:r>
              <a:rPr lang="fr-FR" dirty="0"/>
              <a:t> of the </a:t>
            </a:r>
            <a:r>
              <a:rPr lang="fr-FR" dirty="0" err="1"/>
              <a:t>populated</a:t>
            </a:r>
            <a:r>
              <a:rPr lang="fr-FR" dirty="0"/>
              <a:t> ensemble </a:t>
            </a:r>
            <a:r>
              <a:rPr lang="fr-FR" dirty="0" err="1"/>
              <a:t>may</a:t>
            </a:r>
            <a:r>
              <a:rPr lang="fr-FR" dirty="0"/>
              <a:t> </a:t>
            </a:r>
            <a:r>
              <a:rPr lang="fr-FR" dirty="0" err="1"/>
              <a:t>represent</a:t>
            </a:r>
            <a:r>
              <a:rPr lang="fr-FR" dirty="0"/>
              <a:t> the ensemble?</a:t>
            </a:r>
          </a:p>
          <a:p>
            <a:r>
              <a:rPr lang="fr-FR" dirty="0">
                <a:solidFill>
                  <a:srgbClr val="FF0000"/>
                </a:solidFill>
              </a:rPr>
              <a:t>The </a:t>
            </a:r>
            <a:r>
              <a:rPr lang="fr-FR" dirty="0" err="1">
                <a:solidFill>
                  <a:srgbClr val="FF0000"/>
                </a:solidFill>
              </a:rPr>
              <a:t>geometry</a:t>
            </a:r>
            <a:r>
              <a:rPr lang="fr-FR" dirty="0">
                <a:solidFill>
                  <a:srgbClr val="FF0000"/>
                </a:solidFill>
              </a:rPr>
              <a:t> of minimal </a:t>
            </a:r>
            <a:r>
              <a:rPr lang="fr-FR" dirty="0" err="1">
                <a:solidFill>
                  <a:srgbClr val="FF0000"/>
                </a:solidFill>
              </a:rPr>
              <a:t>energy</a:t>
            </a:r>
            <a:r>
              <a:rPr lang="fr-FR" dirty="0">
                <a:solidFill>
                  <a:srgbClr val="FF0000"/>
                </a:solidFill>
              </a:rPr>
              <a:t>?</a:t>
            </a:r>
          </a:p>
          <a:p>
            <a:r>
              <a:rPr lang="fr-FR" dirty="0">
                <a:solidFill>
                  <a:schemeClr val="tx1"/>
                </a:solidFill>
              </a:rPr>
              <a:t>The </a:t>
            </a:r>
            <a:r>
              <a:rPr lang="fr-FR" dirty="0" err="1">
                <a:solidFill>
                  <a:schemeClr val="tx1"/>
                </a:solidFill>
              </a:rPr>
              <a:t>geometry</a:t>
            </a:r>
            <a:r>
              <a:rPr lang="fr-FR" dirty="0">
                <a:solidFill>
                  <a:schemeClr val="tx1"/>
                </a:solidFill>
              </a:rPr>
              <a:t> of optimal </a:t>
            </a:r>
            <a:r>
              <a:rPr lang="fr-FR" dirty="0" err="1">
                <a:solidFill>
                  <a:schemeClr val="tx1"/>
                </a:solidFill>
              </a:rPr>
              <a:t>scoring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function</a:t>
            </a:r>
            <a:r>
              <a:rPr lang="fr-FR" dirty="0">
                <a:solidFill>
                  <a:schemeClr val="tx1"/>
                </a:solidFill>
              </a:rPr>
              <a:t> value?</a:t>
            </a:r>
          </a:p>
          <a:p>
            <a:r>
              <a:rPr lang="fr-FR" dirty="0">
                <a:solidFill>
                  <a:srgbClr val="FF0000"/>
                </a:solidFill>
              </a:rPr>
              <a:t>Docking and </a:t>
            </a:r>
            <a:r>
              <a:rPr lang="fr-FR" dirty="0" err="1">
                <a:solidFill>
                  <a:srgbClr val="FF0000"/>
                </a:solidFill>
              </a:rPr>
              <a:t>rescoring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protocols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should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be</a:t>
            </a:r>
            <a:r>
              <a:rPr lang="fr-FR" dirty="0">
                <a:solidFill>
                  <a:srgbClr val="FF0000"/>
                </a:solidFill>
              </a:rPr>
              <a:t> fine-</a:t>
            </a:r>
            <a:r>
              <a:rPr lang="fr-FR" dirty="0" err="1">
                <a:solidFill>
                  <a:srgbClr val="FF0000"/>
                </a:solidFill>
              </a:rPr>
              <a:t>tuned</a:t>
            </a:r>
            <a:r>
              <a:rPr lang="fr-FR" dirty="0">
                <a:solidFill>
                  <a:srgbClr val="FF0000"/>
                </a:solidFill>
              </a:rPr>
              <a:t> to </a:t>
            </a:r>
            <a:r>
              <a:rPr lang="fr-FR" dirty="0" err="1">
                <a:solidFill>
                  <a:srgbClr val="FF0000"/>
                </a:solidFill>
              </a:rPr>
              <a:t>work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with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each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other</a:t>
            </a:r>
            <a:r>
              <a:rPr lang="fr-FR" dirty="0">
                <a:solidFill>
                  <a:srgbClr val="FF0000"/>
                </a:solidFill>
              </a:rPr>
              <a:t>… </a:t>
            </a:r>
            <a:r>
              <a:rPr lang="fr-FR" dirty="0" err="1">
                <a:solidFill>
                  <a:srgbClr val="FF0000"/>
                </a:solidFill>
              </a:rPr>
              <a:t>yet</a:t>
            </a:r>
            <a:r>
              <a:rPr lang="fr-FR" dirty="0">
                <a:solidFill>
                  <a:srgbClr val="FF0000"/>
                </a:solidFill>
              </a:rPr>
              <a:t>, in practice, commercial </a:t>
            </a:r>
            <a:r>
              <a:rPr lang="fr-FR" dirty="0" err="1">
                <a:solidFill>
                  <a:srgbClr val="FF0000"/>
                </a:solidFill>
              </a:rPr>
              <a:t>docking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tools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offer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dozens</a:t>
            </a:r>
            <a:r>
              <a:rPr lang="fr-FR" dirty="0">
                <a:solidFill>
                  <a:srgbClr val="FF0000"/>
                </a:solidFill>
              </a:rPr>
              <a:t> of </a:t>
            </a:r>
            <a:r>
              <a:rPr lang="fr-FR" dirty="0" err="1">
                <a:solidFill>
                  <a:srgbClr val="FF0000"/>
                </a:solidFill>
              </a:rPr>
              <a:t>rescoring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schemes</a:t>
            </a:r>
            <a:r>
              <a:rPr lang="fr-FR" dirty="0">
                <a:solidFill>
                  <a:srgbClr val="FF0000"/>
                </a:solidFill>
              </a:rPr>
              <a:t>.</a:t>
            </a:r>
            <a:r>
              <a:rPr lang="fr-FR" dirty="0"/>
              <a:t> 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EFAB173-2029-435C-30F9-DD0C26D366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8512"/>
            <a:ext cx="9144000" cy="580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945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500" dirty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Arial" charset="0"/>
              </a:rPr>
              <a:t>Outline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276045" y="1219199"/>
            <a:ext cx="8798944" cy="508670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The Docking</a:t>
            </a:r>
            <a:r>
              <a:rPr lang="en-US" i="1" dirty="0"/>
              <a:t>/</a:t>
            </a:r>
            <a:r>
              <a:rPr lang="en-US" dirty="0"/>
              <a:t>Scoring Problem…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Ugly things behind the scenes… it’s hard to be rigorous!</a:t>
            </a:r>
          </a:p>
          <a:p>
            <a:pPr>
              <a:lnSpc>
                <a:spcPct val="150000"/>
              </a:lnSpc>
            </a:pPr>
            <a:r>
              <a:rPr lang="en-US" dirty="0"/>
              <a:t>What is a docking benchmark worth?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Sometimes it “works” – but what does that mean?</a:t>
            </a:r>
          </a:p>
          <a:p>
            <a:pPr>
              <a:lnSpc>
                <a:spcPct val="150000"/>
              </a:lnSpc>
            </a:pPr>
            <a:r>
              <a:rPr lang="en-US" dirty="0"/>
              <a:t>All models are wrong, but some are useful!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564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79ACB8-2115-4372-910D-60F3A02C0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337928"/>
            <a:ext cx="8229600" cy="990600"/>
          </a:xfrm>
        </p:spPr>
        <p:txBody>
          <a:bodyPr>
            <a:normAutofit/>
          </a:bodyPr>
          <a:lstStyle/>
          <a:p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Classes of Docking Benchmarks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3B23E6-FC72-4518-A688-B9D907BA0BC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49382" y="848140"/>
            <a:ext cx="8738754" cy="6009860"/>
          </a:xfrm>
        </p:spPr>
        <p:txBody>
          <a:bodyPr>
            <a:normAutofit/>
          </a:bodyPr>
          <a:lstStyle/>
          <a:p>
            <a:r>
              <a:rPr lang="en-US" b="1" dirty="0"/>
              <a:t>Pose Benchmarking (</a:t>
            </a:r>
            <a:r>
              <a:rPr lang="en-US" b="1" u="sng" dirty="0"/>
              <a:t>Pbench</a:t>
            </a:r>
            <a:r>
              <a:rPr lang="en-US" b="1" dirty="0"/>
              <a:t>)</a:t>
            </a:r>
            <a:r>
              <a:rPr lang="en-US" dirty="0"/>
              <a:t>: is the tool able to predict the X-ray pose of known ligands?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… starting with the protein site geometry as seen in that actual X-ray structure, in presence of the concerned ligand (“Redocking”)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… starting with a protein site geometry X-rayed in presence of a </a:t>
            </a:r>
            <a:r>
              <a:rPr lang="en-US" i="1" dirty="0">
                <a:solidFill>
                  <a:schemeClr val="tx1"/>
                </a:solidFill>
              </a:rPr>
              <a:t>different</a:t>
            </a:r>
            <a:r>
              <a:rPr lang="en-US" dirty="0">
                <a:solidFill>
                  <a:schemeClr val="tx1"/>
                </a:solidFill>
              </a:rPr>
              <a:t> ligand (“Cross-docking”)</a:t>
            </a:r>
          </a:p>
          <a:p>
            <a:r>
              <a:rPr lang="en-US" b="1" dirty="0">
                <a:solidFill>
                  <a:srgbClr val="FF0000"/>
                </a:solidFill>
              </a:rPr>
              <a:t>Affinity Benchmarking (</a:t>
            </a:r>
            <a:r>
              <a:rPr lang="en-US" b="1" u="sng" dirty="0">
                <a:solidFill>
                  <a:srgbClr val="FF0000"/>
                </a:solidFill>
              </a:rPr>
              <a:t>Abench</a:t>
            </a:r>
            <a:r>
              <a:rPr lang="en-US" b="1" dirty="0">
                <a:solidFill>
                  <a:srgbClr val="FF0000"/>
                </a:solidFill>
              </a:rPr>
              <a:t>)</a:t>
            </a:r>
            <a:r>
              <a:rPr lang="en-US" dirty="0">
                <a:solidFill>
                  <a:srgbClr val="FF0000"/>
                </a:solidFill>
              </a:rPr>
              <a:t>: dock and score a series of known ligands, then check whether the ranking by docking score of </a:t>
            </a:r>
            <a:r>
              <a:rPr lang="en-US" b="1" dirty="0">
                <a:solidFill>
                  <a:srgbClr val="FF0000"/>
                </a:solidFill>
              </a:rPr>
              <a:t>best</a:t>
            </a:r>
            <a:r>
              <a:rPr lang="en-US" dirty="0">
                <a:solidFill>
                  <a:srgbClr val="FF0000"/>
                </a:solidFill>
              </a:rPr>
              <a:t> pose matches actual ranking by affinity</a:t>
            </a:r>
          </a:p>
          <a:p>
            <a:pPr lvl="1"/>
            <a:r>
              <a:rPr lang="en-US" dirty="0"/>
              <a:t>Subtility: if the best pose is not the native one, one should ignore that ligand in Abench… 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but in practice that pose is in many cases not even known! So what if we get great Abench performance... based on wrong poses?</a:t>
            </a:r>
          </a:p>
        </p:txBody>
      </p:sp>
    </p:spTree>
    <p:extLst>
      <p:ext uri="{BB962C8B-B14F-4D97-AF65-F5344CB8AC3E}">
        <p14:creationId xmlns:p14="http://schemas.microsoft.com/office/powerpoint/2010/main" val="1420212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79ACB8-2115-4372-910D-60F3A02C0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37928"/>
            <a:ext cx="91440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Pose Benchmarking (Pbench)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most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popular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343B23E6-FC72-4518-A688-B9D907BA0BC8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0" y="848140"/>
                <a:ext cx="9069572" cy="600986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Requires, for each ligand-target complex </a:t>
                </a:r>
                <a:r>
                  <a:rPr lang="en-US" i="1" dirty="0">
                    <a:solidFill>
                      <a:srgbClr val="FF0000"/>
                    </a:solidFill>
                  </a:rPr>
                  <a:t>LT</a:t>
                </a:r>
                <a:r>
                  <a:rPr lang="en-US" dirty="0">
                    <a:solidFill>
                      <a:srgbClr val="FF0000"/>
                    </a:solidFill>
                  </a:rPr>
                  <a:t>, the computed poses </a:t>
                </a:r>
                <a:r>
                  <a:rPr lang="en-US" i="1" dirty="0" err="1">
                    <a:solidFill>
                      <a:srgbClr val="FF0000"/>
                    </a:solidFill>
                  </a:rPr>
                  <a:t>LT</a:t>
                </a:r>
                <a:r>
                  <a:rPr lang="en-US" i="1" baseline="30000" dirty="0" err="1">
                    <a:solidFill>
                      <a:srgbClr val="FF0000"/>
                    </a:solidFill>
                  </a:rPr>
                  <a:t>p</a:t>
                </a:r>
                <a:r>
                  <a:rPr lang="en-US" dirty="0">
                    <a:solidFill>
                      <a:srgbClr val="FF0000"/>
                    </a:solidFill>
                  </a:rPr>
                  <a:t>, to be </a:t>
                </a:r>
                <a:r>
                  <a:rPr lang="en-US" b="1" dirty="0">
                    <a:solidFill>
                      <a:srgbClr val="FF0000"/>
                    </a:solidFill>
                  </a:rPr>
                  <a:t>ranked</a:t>
                </a:r>
                <a:r>
                  <a:rPr lang="en-US" dirty="0">
                    <a:solidFill>
                      <a:srgbClr val="FF0000"/>
                    </a:solidFill>
                  </a:rPr>
                  <a:t> by their stability/score, and compared to the </a:t>
                </a:r>
                <a:r>
                  <a:rPr lang="en-US" b="1" dirty="0">
                    <a:solidFill>
                      <a:srgbClr val="FF0000"/>
                    </a:solidFill>
                  </a:rPr>
                  <a:t>native</a:t>
                </a:r>
                <a:r>
                  <a:rPr lang="en-US" dirty="0">
                    <a:solidFill>
                      <a:srgbClr val="FF0000"/>
                    </a:solidFill>
                  </a:rPr>
                  <a:t> geometry </a:t>
                </a:r>
                <a:r>
                  <a:rPr lang="en-US" i="1" dirty="0">
                    <a:solidFill>
                      <a:srgbClr val="FF0000"/>
                    </a:solidFill>
                  </a:rPr>
                  <a:t>LT</a:t>
                </a:r>
                <a:r>
                  <a:rPr lang="en-US" i="1" baseline="30000" dirty="0">
                    <a:solidFill>
                      <a:srgbClr val="FF0000"/>
                    </a:solidFill>
                  </a:rPr>
                  <a:t>0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d>
                      <m:dPr>
                        <m:ctrlP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</m:d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𝐿𝑇</m:t>
                            </m:r>
                          </m:sub>
                        </m:sSub>
                      </m:den>
                    </m:f>
                    <m:nary>
                      <m:naryPr>
                        <m:chr m:val="∑"/>
                        <m:ctrlP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sSub>
                          <m:sSubPr>
                            <m:ctrlP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𝐿𝑇</m:t>
                            </m:r>
                          </m:sub>
                        </m:sSub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∃</m:t>
                            </m:r>
                            <m: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𝜖</m:t>
                            </m:r>
                            <m: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1,</m:t>
                                </m:r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</m:d>
                            <m: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𝑠𝑜</m:t>
                            </m:r>
                            <m: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𝑡ℎ𝑎𝑡</m:t>
                            </m:r>
                            <m: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∆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fr-F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𝐿𝑇</m:t>
                                    </m:r>
                                  </m:e>
                                  <m:sup>
                                    <m:r>
                                      <a:rPr lang="fr-F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𝑝</m:t>
                                    </m:r>
                                  </m:sup>
                                </m:sSup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sSup>
                                  <m:sSupPr>
                                    <m:ctrlPr>
                                      <a:rPr lang="fr-FR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𝐿𝑇</m:t>
                                    </m:r>
                                  </m:e>
                                  <m:sup>
                                    <m:r>
                                      <a:rPr lang="fr-F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</m:t>
                                    </m:r>
                                  </m:sup>
                                </m:sSup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≤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</m:d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Checks, for each complex, if amongst the best </a:t>
                </a:r>
                <a:r>
                  <a:rPr lang="en-US" i="1" dirty="0">
                    <a:solidFill>
                      <a:srgbClr val="FF0000"/>
                    </a:solidFill>
                  </a:rPr>
                  <a:t>k</a:t>
                </a:r>
                <a:r>
                  <a:rPr lang="en-US" dirty="0">
                    <a:solidFill>
                      <a:srgbClr val="FF0000"/>
                    </a:solidFill>
                  </a:rPr>
                  <a:t> poses, there are some less dissimilar to the native (according to some metric </a:t>
                </a:r>
                <a:r>
                  <a:rPr lang="en-US" dirty="0">
                    <a:solidFill>
                      <a:srgbClr val="FF0000"/>
                    </a:solidFill>
                    <a:latin typeface="Symbol" pitchFamily="2" charset="2"/>
                  </a:rPr>
                  <a:t>D</a:t>
                </a:r>
                <a:r>
                  <a:rPr lang="en-US" dirty="0">
                    <a:solidFill>
                      <a:srgbClr val="FF0000"/>
                    </a:solidFill>
                  </a:rPr>
                  <a:t> – typically RMSD) than threshold </a:t>
                </a:r>
                <a:r>
                  <a:rPr lang="en-US" dirty="0">
                    <a:solidFill>
                      <a:srgbClr val="FF0000"/>
                    </a:solidFill>
                    <a:latin typeface="Symbol" pitchFamily="2" charset="2"/>
                  </a:rPr>
                  <a:t>t</a:t>
                </a:r>
                <a:r>
                  <a:rPr lang="en-US" dirty="0">
                    <a:solidFill>
                      <a:srgbClr val="FF0000"/>
                    </a:solidFill>
                  </a:rPr>
                  <a:t> (typically 2 </a:t>
                </a:r>
                <a:r>
                  <a:rPr lang="en-US" dirty="0" err="1">
                    <a:solidFill>
                      <a:srgbClr val="FF0000"/>
                    </a:solidFill>
                  </a:rPr>
                  <a:t>Å</a:t>
                </a:r>
                <a:r>
                  <a:rPr lang="en-US" dirty="0">
                    <a:solidFill>
                      <a:srgbClr val="FF0000"/>
                    </a:solidFill>
                  </a:rPr>
                  <a:t>), where </a:t>
                </a:r>
                <a:r>
                  <a:rPr lang="en-US" i="1" dirty="0">
                    <a:solidFill>
                      <a:srgbClr val="FF0000"/>
                    </a:solidFill>
                    <a:latin typeface="Symbol" pitchFamily="2" charset="2"/>
                  </a:rPr>
                  <a:t>d</a:t>
                </a:r>
                <a:r>
                  <a:rPr lang="en-US" i="1" dirty="0">
                    <a:solidFill>
                      <a:srgbClr val="FF0000"/>
                    </a:solidFill>
                  </a:rPr>
                  <a:t>(statement) </a:t>
                </a:r>
                <a:r>
                  <a:rPr lang="en-US" dirty="0">
                    <a:solidFill>
                      <a:srgbClr val="FF0000"/>
                    </a:solidFill>
                  </a:rPr>
                  <a:t>is a Boolean-to-Bit convertor.</a:t>
                </a:r>
              </a:p>
              <a:p>
                <a:r>
                  <a:rPr lang="en-US" dirty="0"/>
                  <a:t>Strict Pbench at </a:t>
                </a:r>
                <a:r>
                  <a:rPr lang="en-US" i="1" dirty="0"/>
                  <a:t>k=1</a:t>
                </a:r>
                <a:r>
                  <a:rPr lang="en-US" dirty="0"/>
                  <a:t> is the most “honest” one – because in docking one rarely looks at poses other than the best-ranked.</a:t>
                </a:r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Other metrics – like contact FP dissimilarity – may be more meaningful than RMSD… but are almost never used!</a:t>
                </a:r>
              </a:p>
              <a:p>
                <a:r>
                  <a:rPr lang="en-US" dirty="0"/>
                  <a:t>May concern a diverse panel of protein targets… or only the protein of interest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343B23E6-FC72-4518-A688-B9D907BA0BC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0" y="848140"/>
                <a:ext cx="9069572" cy="6009860"/>
              </a:xfrm>
              <a:blipFill>
                <a:blip r:embed="rId2"/>
                <a:stretch>
                  <a:fillRect l="-699" t="-1477" r="-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7697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3CAEAD-2A81-E4EF-FC58-40967585E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F8B7A6-6E4C-9FBE-B67C-A126CFD87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87" y="-8969"/>
            <a:ext cx="8918713" cy="990600"/>
          </a:xfrm>
        </p:spPr>
        <p:txBody>
          <a:bodyPr>
            <a:noAutofit/>
          </a:bodyPr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using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Astex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Diverse Set of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protein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-ligand complexes…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17C2D0D-88DB-0382-5964-E4A7D711CEB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-10510" y="1503828"/>
            <a:ext cx="4825106" cy="4475631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Docking </a:t>
            </a:r>
            <a:r>
              <a:rPr lang="fr-FR" dirty="0" err="1">
                <a:solidFill>
                  <a:srgbClr val="FF0000"/>
                </a:solidFill>
              </a:rPr>
              <a:t>works</a:t>
            </a:r>
            <a:r>
              <a:rPr lang="fr-FR" dirty="0">
                <a:solidFill>
                  <a:srgbClr val="FF0000"/>
                </a:solidFill>
              </a:rPr>
              <a:t>! </a:t>
            </a:r>
          </a:p>
          <a:p>
            <a:pPr lvl="1"/>
            <a:r>
              <a:rPr lang="fr-FR" dirty="0">
                <a:solidFill>
                  <a:schemeClr val="tx1"/>
                </a:solidFill>
              </a:rPr>
              <a:t>At least </a:t>
            </a:r>
            <a:r>
              <a:rPr lang="fr-FR" dirty="0" err="1">
                <a:solidFill>
                  <a:schemeClr val="tx1"/>
                </a:solidFill>
              </a:rPr>
              <a:t>when</a:t>
            </a:r>
            <a:r>
              <a:rPr lang="fr-FR" dirty="0">
                <a:solidFill>
                  <a:schemeClr val="tx1"/>
                </a:solidFill>
              </a:rPr>
              <a:t> the benchmarking </a:t>
            </a:r>
            <a:r>
              <a:rPr lang="fr-FR" dirty="0" err="1">
                <a:solidFill>
                  <a:schemeClr val="tx1"/>
                </a:solidFill>
              </a:rPr>
              <a:t>is</a:t>
            </a:r>
            <a:r>
              <a:rPr lang="fr-FR" dirty="0">
                <a:solidFill>
                  <a:schemeClr val="tx1"/>
                </a:solidFill>
              </a:rPr>
              <a:t> conciliant! Most </a:t>
            </a:r>
            <a:r>
              <a:rPr lang="fr-FR" dirty="0" err="1">
                <a:solidFill>
                  <a:schemeClr val="tx1"/>
                </a:solidFill>
              </a:rPr>
              <a:t>docking</a:t>
            </a:r>
            <a:r>
              <a:rPr lang="fr-FR" dirty="0">
                <a:solidFill>
                  <a:schemeClr val="tx1"/>
                </a:solidFill>
              </a:rPr>
              <a:t> programs manage to </a:t>
            </a:r>
            <a:r>
              <a:rPr lang="fr-FR" dirty="0" err="1">
                <a:solidFill>
                  <a:schemeClr val="tx1"/>
                </a:solidFill>
              </a:rPr>
              <a:t>generate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some</a:t>
            </a:r>
            <a:r>
              <a:rPr lang="fr-FR" dirty="0">
                <a:solidFill>
                  <a:schemeClr val="tx1"/>
                </a:solidFill>
              </a:rPr>
              <a:t> native-like pose </a:t>
            </a:r>
            <a:r>
              <a:rPr lang="fr-FR" dirty="0" err="1">
                <a:solidFill>
                  <a:schemeClr val="tx1"/>
                </a:solidFill>
              </a:rPr>
              <a:t>within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their</a:t>
            </a:r>
            <a:r>
              <a:rPr lang="fr-FR" dirty="0">
                <a:solidFill>
                  <a:schemeClr val="tx1"/>
                </a:solidFill>
              </a:rPr>
              <a:t> outputs…</a:t>
            </a:r>
          </a:p>
          <a:p>
            <a:pPr lvl="1"/>
            <a:r>
              <a:rPr lang="fr-FR" dirty="0" err="1">
                <a:solidFill>
                  <a:srgbClr val="FF0000"/>
                </a:solidFill>
              </a:rPr>
              <a:t>However</a:t>
            </a:r>
            <a:r>
              <a:rPr lang="fr-FR" dirty="0">
                <a:solidFill>
                  <a:srgbClr val="FF0000"/>
                </a:solidFill>
              </a:rPr>
              <a:t>… </a:t>
            </a:r>
            <a:r>
              <a:rPr lang="fr-FR" dirty="0" err="1">
                <a:solidFill>
                  <a:srgbClr val="FF0000"/>
                </a:solidFill>
              </a:rPr>
              <a:t>many</a:t>
            </a:r>
            <a:r>
              <a:rPr lang="fr-FR" dirty="0">
                <a:solidFill>
                  <a:srgbClr val="FF0000"/>
                </a:solidFill>
              </a:rPr>
              <a:t> of </a:t>
            </a:r>
            <a:r>
              <a:rPr lang="fr-FR" dirty="0" err="1">
                <a:solidFill>
                  <a:srgbClr val="FF0000"/>
                </a:solidFill>
              </a:rPr>
              <a:t>those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examples</a:t>
            </a:r>
            <a:r>
              <a:rPr lang="fr-FR" dirty="0">
                <a:solidFill>
                  <a:srgbClr val="FF0000"/>
                </a:solidFill>
              </a:rPr>
              <a:t> are </a:t>
            </a:r>
            <a:r>
              <a:rPr lang="fr-FR" dirty="0" err="1">
                <a:solidFill>
                  <a:srgbClr val="FF0000"/>
                </a:solidFill>
              </a:rPr>
              <a:t>way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too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obvious</a:t>
            </a:r>
            <a:r>
              <a:rPr lang="fr-FR" dirty="0">
                <a:solidFill>
                  <a:srgbClr val="FF0000"/>
                </a:solidFill>
              </a:rPr>
              <a:t> (</a:t>
            </a:r>
            <a:r>
              <a:rPr lang="fr-FR" dirty="0" err="1">
                <a:solidFill>
                  <a:srgbClr val="FF0000"/>
                </a:solidFill>
              </a:rPr>
              <a:t>will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be</a:t>
            </a:r>
            <a:r>
              <a:rPr lang="fr-FR" dirty="0">
                <a:solidFill>
                  <a:srgbClr val="FF0000"/>
                </a:solidFill>
              </a:rPr>
              <a:t> correct </a:t>
            </a:r>
            <a:r>
              <a:rPr lang="fr-FR" dirty="0" err="1">
                <a:solidFill>
                  <a:srgbClr val="FF0000"/>
                </a:solidFill>
              </a:rPr>
              <a:t>whatever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you</a:t>
            </a:r>
            <a:r>
              <a:rPr lang="fr-FR" dirty="0">
                <a:solidFill>
                  <a:srgbClr val="FF0000"/>
                </a:solidFill>
              </a:rPr>
              <a:t> do!)</a:t>
            </a:r>
          </a:p>
          <a:p>
            <a:pPr lvl="1"/>
            <a:r>
              <a:rPr lang="fr-FR" dirty="0">
                <a:solidFill>
                  <a:schemeClr val="tx1"/>
                </a:solidFill>
              </a:rPr>
              <a:t>… </a:t>
            </a:r>
            <a:r>
              <a:rPr lang="fr-FR" dirty="0" err="1">
                <a:solidFill>
                  <a:schemeClr val="tx1"/>
                </a:solidFill>
              </a:rPr>
              <a:t>while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others</a:t>
            </a:r>
            <a:r>
              <a:rPr lang="fr-FR" dirty="0">
                <a:solidFill>
                  <a:schemeClr val="tx1"/>
                </a:solidFill>
              </a:rPr>
              <a:t> are </a:t>
            </a:r>
            <a:r>
              <a:rPr lang="fr-FR" dirty="0" err="1">
                <a:solidFill>
                  <a:schemeClr val="tx1"/>
                </a:solidFill>
              </a:rPr>
              <a:t>too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difficult</a:t>
            </a:r>
            <a:r>
              <a:rPr lang="fr-FR" dirty="0">
                <a:solidFill>
                  <a:schemeClr val="tx1"/>
                </a:solidFill>
              </a:rPr>
              <a:t> (</a:t>
            </a:r>
            <a:r>
              <a:rPr lang="fr-FR" i="1" dirty="0">
                <a:solidFill>
                  <a:schemeClr val="tx1"/>
                </a:solidFill>
              </a:rPr>
              <a:t>water-</a:t>
            </a:r>
            <a:r>
              <a:rPr lang="fr-FR" i="1" dirty="0" err="1">
                <a:solidFill>
                  <a:schemeClr val="tx1"/>
                </a:solidFill>
              </a:rPr>
              <a:t>mediated</a:t>
            </a:r>
            <a:r>
              <a:rPr lang="fr-FR" dirty="0">
                <a:solidFill>
                  <a:schemeClr val="tx1"/>
                </a:solidFill>
              </a:rPr>
              <a:t>?), </a:t>
            </a:r>
            <a:r>
              <a:rPr lang="fr-FR" dirty="0" err="1">
                <a:solidFill>
                  <a:schemeClr val="tx1"/>
                </a:solidFill>
              </a:rPr>
              <a:t>so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getting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them</a:t>
            </a:r>
            <a:r>
              <a:rPr lang="fr-FR" dirty="0">
                <a:solidFill>
                  <a:schemeClr val="tx1"/>
                </a:solidFill>
              </a:rPr>
              <a:t> right </a:t>
            </a:r>
            <a:r>
              <a:rPr lang="fr-FR" dirty="0" err="1">
                <a:solidFill>
                  <a:schemeClr val="tx1"/>
                </a:solidFill>
              </a:rPr>
              <a:t>may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only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happen</a:t>
            </a:r>
            <a:r>
              <a:rPr lang="fr-FR" dirty="0">
                <a:solidFill>
                  <a:schemeClr val="tx1"/>
                </a:solidFill>
              </a:rPr>
              <a:t> by chance!</a:t>
            </a:r>
          </a:p>
          <a:p>
            <a:pPr lvl="1"/>
            <a:endParaRPr lang="fr-FR" dirty="0">
              <a:solidFill>
                <a:srgbClr val="FF0000"/>
              </a:solidFill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A14267CE-C9A6-C455-1926-3918B938C599}"/>
              </a:ext>
            </a:extLst>
          </p:cNvPr>
          <p:cNvGraphicFramePr>
            <a:graphicFrameLocks noGrp="1"/>
          </p:cNvGraphicFramePr>
          <p:nvPr/>
        </p:nvGraphicFramePr>
        <p:xfrm>
          <a:off x="4825106" y="1503828"/>
          <a:ext cx="4171950" cy="40485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78635">
                  <a:extLst>
                    <a:ext uri="{9D8B030D-6E8A-4147-A177-3AD203B41FA5}">
                      <a16:colId xmlns:a16="http://schemas.microsoft.com/office/drawing/2014/main" val="1712953713"/>
                    </a:ext>
                  </a:extLst>
                </a:gridCol>
                <a:gridCol w="1214120">
                  <a:extLst>
                    <a:ext uri="{9D8B030D-6E8A-4147-A177-3AD203B41FA5}">
                      <a16:colId xmlns:a16="http://schemas.microsoft.com/office/drawing/2014/main" val="3738418923"/>
                    </a:ext>
                  </a:extLst>
                </a:gridCol>
                <a:gridCol w="1179195">
                  <a:extLst>
                    <a:ext uri="{9D8B030D-6E8A-4147-A177-3AD203B41FA5}">
                      <a16:colId xmlns:a16="http://schemas.microsoft.com/office/drawing/2014/main" val="184778029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dirty="0">
                          <a:effectLst/>
                        </a:rPr>
                        <a:t>Docking Tools (Scoring)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>
                          <a:effectLst/>
                        </a:rPr>
                        <a:t>Success Rate (%)</a:t>
                      </a:r>
                      <a:endParaRPr lang="fr-FR" sz="200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>
                          <a:effectLst/>
                        </a:rPr>
                        <a:t>Top ranked-pose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>
                          <a:effectLst/>
                        </a:rPr>
                        <a:t>Success Rate (%)</a:t>
                      </a:r>
                      <a:endParaRPr lang="fr-FR" sz="200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>
                          <a:effectLst/>
                        </a:rPr>
                        <a:t>Saved poses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93761606"/>
                  </a:ext>
                </a:extLst>
              </a:tr>
              <a:tr h="31178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>
                          <a:effectLst/>
                        </a:rPr>
                        <a:t>S4MPLE (Core FF) 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>
                          <a:effectLst/>
                        </a:rPr>
                        <a:t>76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>
                          <a:effectLst/>
                        </a:rPr>
                        <a:t>93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38119131"/>
                  </a:ext>
                </a:extLst>
              </a:tr>
              <a:tr h="31178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>
                          <a:effectLst/>
                        </a:rPr>
                        <a:t>S4MPLE (Fit FF) 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>
                          <a:effectLst/>
                        </a:rPr>
                        <a:t>85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>
                          <a:effectLst/>
                        </a:rPr>
                        <a:t>96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07920256"/>
                  </a:ext>
                </a:extLst>
              </a:tr>
              <a:tr h="31178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>
                          <a:effectLst/>
                        </a:rPr>
                        <a:t>GOLD (Goldscore)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>
                          <a:effectLst/>
                        </a:rPr>
                        <a:t>75-81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>
                          <a:effectLst/>
                        </a:rPr>
                        <a:t>Unavailable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73037214"/>
                  </a:ext>
                </a:extLst>
              </a:tr>
              <a:tr h="31178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>
                          <a:effectLst/>
                        </a:rPr>
                        <a:t>FlexX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>
                          <a:effectLst/>
                        </a:rPr>
                        <a:t>71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>
                          <a:effectLst/>
                        </a:rPr>
                        <a:t>91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9011489"/>
                  </a:ext>
                </a:extLst>
              </a:tr>
              <a:tr h="31178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>
                          <a:effectLst/>
                        </a:rPr>
                        <a:t>Plants (ChemPLP)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>
                          <a:effectLst/>
                        </a:rPr>
                        <a:t>87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>
                          <a:effectLst/>
                        </a:rPr>
                        <a:t>97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85013269"/>
                  </a:ext>
                </a:extLst>
              </a:tr>
              <a:tr h="31178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>
                          <a:effectLst/>
                        </a:rPr>
                        <a:t>Plants (PLP)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>
                          <a:effectLst/>
                        </a:rPr>
                        <a:t>84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505159"/>
                  </a:ext>
                </a:extLst>
              </a:tr>
              <a:tr h="31178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>
                          <a:effectLst/>
                        </a:rPr>
                        <a:t>LGA (LargeAll) 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>
                          <a:effectLst/>
                        </a:rPr>
                        <a:t>63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>
                          <a:effectLst/>
                        </a:rPr>
                        <a:t>Unavailable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14487859"/>
                  </a:ext>
                </a:extLst>
              </a:tr>
              <a:tr h="31178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>
                          <a:effectLst/>
                        </a:rPr>
                        <a:t>RosettaLig 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>
                          <a:effectLst/>
                        </a:rPr>
                        <a:t>58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>
                          <a:effectLst/>
                        </a:rPr>
                        <a:t>92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81544178"/>
                  </a:ext>
                </a:extLst>
              </a:tr>
              <a:tr h="31178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>
                          <a:effectLst/>
                        </a:rPr>
                        <a:t>SKATE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>
                          <a:effectLst/>
                        </a:rPr>
                        <a:t>87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dirty="0">
                          <a:effectLst/>
                        </a:rPr>
                        <a:t>98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55174308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357AE869-97DA-E981-823E-FFD292FFD096}"/>
              </a:ext>
            </a:extLst>
          </p:cNvPr>
          <p:cNvSpPr txBox="1"/>
          <p:nvPr/>
        </p:nvSpPr>
        <p:spPr>
          <a:xfrm>
            <a:off x="288040" y="6221504"/>
            <a:ext cx="8709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Hoffer, L. et. al. S4MPLE-Sampler for Multiple Protein-Ligand Entities: Methodology and Rigid-Site Docking Benchmarking. Molecules, 20 (5), 8997-9028 (2015)</a:t>
            </a: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817DD7C-517F-CAF9-8053-6803150722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0006" y="1261783"/>
            <a:ext cx="4416239" cy="4416239"/>
          </a:xfrm>
          <a:prstGeom prst="rect">
            <a:avLst/>
          </a:prstGeom>
        </p:spPr>
      </p:pic>
      <p:pic>
        <p:nvPicPr>
          <p:cNvPr id="7" name="Image 21">
            <a:extLst>
              <a:ext uri="{FF2B5EF4-FFF2-40B4-BE49-F238E27FC236}">
                <a16:creationId xmlns:a16="http://schemas.microsoft.com/office/drawing/2014/main" id="{0CBAD2A5-6B52-21F7-B811-E3F1F8D738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2243" y="836036"/>
            <a:ext cx="4627499" cy="51859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67398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space réservé du contenu 2">
            <a:extLst>
              <a:ext uri="{FF2B5EF4-FFF2-40B4-BE49-F238E27FC236}">
                <a16:creationId xmlns:a16="http://schemas.microsoft.com/office/drawing/2014/main" id="{3CF7FC65-5269-4DD6-A9FA-13302FDE87E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199" y="1338468"/>
            <a:ext cx="8315739" cy="5062332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Default </a:t>
            </a:r>
            <a:r>
              <a:rPr lang="fr-FR" dirty="0" err="1">
                <a:solidFill>
                  <a:srgbClr val="FF0000"/>
                </a:solidFill>
              </a:rPr>
              <a:t>preparation</a:t>
            </a:r>
            <a:r>
              <a:rPr lang="fr-FR" dirty="0">
                <a:solidFill>
                  <a:srgbClr val="FF0000"/>
                </a:solidFill>
              </a:rPr>
              <a:t> of the 1ACJ </a:t>
            </a:r>
            <a:r>
              <a:rPr lang="fr-FR" dirty="0" err="1">
                <a:solidFill>
                  <a:srgbClr val="FF0000"/>
                </a:solidFill>
              </a:rPr>
              <a:t>AChE-Tacrine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complex</a:t>
            </a:r>
            <a:r>
              <a:rPr lang="fr-FR" dirty="0">
                <a:solidFill>
                  <a:srgbClr val="FF0000"/>
                </a:solidFill>
              </a:rPr>
              <a:t>, </a:t>
            </a:r>
            <a:r>
              <a:rPr lang="fr-FR" dirty="0" err="1">
                <a:solidFill>
                  <a:srgbClr val="FF0000"/>
                </a:solidFill>
              </a:rPr>
              <a:t>definig</a:t>
            </a:r>
            <a:r>
              <a:rPr lang="fr-FR" dirty="0">
                <a:solidFill>
                  <a:srgbClr val="FF0000"/>
                </a:solidFill>
              </a:rPr>
              <a:t> the binding site as all </a:t>
            </a:r>
            <a:r>
              <a:rPr lang="fr-FR" dirty="0" err="1">
                <a:solidFill>
                  <a:srgbClr val="FF0000"/>
                </a:solidFill>
              </a:rPr>
              <a:t>aminoacids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within</a:t>
            </a:r>
            <a:r>
              <a:rPr lang="fr-FR" dirty="0">
                <a:solidFill>
                  <a:srgbClr val="FF0000"/>
                </a:solidFill>
              </a:rPr>
              <a:t> 6.5 Å </a:t>
            </a:r>
            <a:r>
              <a:rPr lang="fr-FR" dirty="0" err="1">
                <a:solidFill>
                  <a:srgbClr val="FF0000"/>
                </a:solidFill>
              </a:rPr>
              <a:t>around</a:t>
            </a:r>
            <a:r>
              <a:rPr lang="fr-FR" dirty="0">
                <a:solidFill>
                  <a:srgbClr val="FF0000"/>
                </a:solidFill>
              </a:rPr>
              <a:t> the </a:t>
            </a:r>
            <a:r>
              <a:rPr lang="fr-FR" dirty="0" err="1">
                <a:solidFill>
                  <a:srgbClr val="FF0000"/>
                </a:solidFill>
              </a:rPr>
              <a:t>experimentally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bound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Tacrine</a:t>
            </a:r>
            <a:endParaRPr lang="fr-FR" dirty="0">
              <a:solidFill>
                <a:srgbClr val="FF0000"/>
              </a:solidFill>
            </a:endParaRPr>
          </a:p>
          <a:p>
            <a:r>
              <a:rPr lang="fr-FR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Crystallographic</a:t>
            </a:r>
            <a:r>
              <a:rPr lang="fr-FR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waters DELETED…</a:t>
            </a:r>
          </a:p>
          <a:p>
            <a:pPr lvl="1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79ACB8-2115-4372-910D-60F3A02C0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07575"/>
            <a:ext cx="9144000" cy="1057835"/>
          </a:xfrm>
        </p:spPr>
        <p:txBody>
          <a:bodyPr>
            <a:noAutofit/>
          </a:bodyPr>
          <a:lstStyle/>
          <a:p>
            <a:pPr algn="just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Case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Study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Redocking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Tacrine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into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Acetyl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Choline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Esterase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LeadIT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(BioSolveIT)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CA1AE52-23A3-4ED6-A942-94654D653F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521" y="1396549"/>
            <a:ext cx="7582958" cy="5277587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79E329C8-B57F-441E-947C-12A27077F300}"/>
              </a:ext>
            </a:extLst>
          </p:cNvPr>
          <p:cNvGrpSpPr/>
          <p:nvPr/>
        </p:nvGrpSpPr>
        <p:grpSpPr>
          <a:xfrm>
            <a:off x="241956" y="1165410"/>
            <a:ext cx="8660088" cy="5477437"/>
            <a:chOff x="241956" y="1148842"/>
            <a:chExt cx="8660088" cy="547743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9412510-0543-49A9-BCDF-3D4F5309FF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956" y="1148842"/>
              <a:ext cx="8660088" cy="5477437"/>
            </a:xfrm>
            <a:prstGeom prst="rect">
              <a:avLst/>
            </a:prstGeom>
          </p:spPr>
        </p:pic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1634CC02-F452-43EF-B5E7-3B90BE160662}"/>
                </a:ext>
              </a:extLst>
            </p:cNvPr>
            <p:cNvSpPr txBox="1"/>
            <p:nvPr/>
          </p:nvSpPr>
          <p:spPr>
            <a:xfrm>
              <a:off x="1640541" y="1461247"/>
              <a:ext cx="179741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0" dirty="0">
                  <a:solidFill>
                    <a:srgbClr val="FF0000"/>
                  </a:solidFill>
                </a:rPr>
                <a:t>FAIL!</a:t>
              </a:r>
              <a:endParaRPr lang="fr-FR" sz="60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4788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space réservé du contenu 2">
            <a:extLst>
              <a:ext uri="{FF2B5EF4-FFF2-40B4-BE49-F238E27FC236}">
                <a16:creationId xmlns:a16="http://schemas.microsoft.com/office/drawing/2014/main" id="{3CF7FC65-5269-4DD6-A9FA-13302FDE87E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199" y="1338468"/>
            <a:ext cx="8315739" cy="5062332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Default </a:t>
            </a:r>
            <a:r>
              <a:rPr lang="fr-FR" dirty="0" err="1">
                <a:solidFill>
                  <a:srgbClr val="FF0000"/>
                </a:solidFill>
              </a:rPr>
              <a:t>preparation</a:t>
            </a:r>
            <a:r>
              <a:rPr lang="fr-FR" dirty="0">
                <a:solidFill>
                  <a:srgbClr val="FF0000"/>
                </a:solidFill>
              </a:rPr>
              <a:t> of the 1ACJ </a:t>
            </a:r>
            <a:r>
              <a:rPr lang="fr-FR" dirty="0" err="1">
                <a:solidFill>
                  <a:srgbClr val="FF0000"/>
                </a:solidFill>
              </a:rPr>
              <a:t>AChE-Tacrine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complex</a:t>
            </a:r>
            <a:r>
              <a:rPr lang="fr-FR" dirty="0">
                <a:solidFill>
                  <a:srgbClr val="FF0000"/>
                </a:solidFill>
              </a:rPr>
              <a:t>, </a:t>
            </a:r>
            <a:r>
              <a:rPr lang="fr-FR" dirty="0" err="1">
                <a:solidFill>
                  <a:srgbClr val="FF0000"/>
                </a:solidFill>
              </a:rPr>
              <a:t>definig</a:t>
            </a:r>
            <a:r>
              <a:rPr lang="fr-FR" dirty="0">
                <a:solidFill>
                  <a:srgbClr val="FF0000"/>
                </a:solidFill>
              </a:rPr>
              <a:t> the binding site as all </a:t>
            </a:r>
            <a:r>
              <a:rPr lang="fr-FR" dirty="0" err="1">
                <a:solidFill>
                  <a:srgbClr val="FF0000"/>
                </a:solidFill>
              </a:rPr>
              <a:t>aminoacids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within</a:t>
            </a:r>
            <a:r>
              <a:rPr lang="fr-FR" dirty="0">
                <a:solidFill>
                  <a:srgbClr val="FF0000"/>
                </a:solidFill>
              </a:rPr>
              <a:t> 6.5 Å </a:t>
            </a:r>
            <a:r>
              <a:rPr lang="fr-FR" dirty="0" err="1">
                <a:solidFill>
                  <a:srgbClr val="FF0000"/>
                </a:solidFill>
              </a:rPr>
              <a:t>around</a:t>
            </a:r>
            <a:r>
              <a:rPr lang="fr-FR" dirty="0">
                <a:solidFill>
                  <a:srgbClr val="FF0000"/>
                </a:solidFill>
              </a:rPr>
              <a:t> the </a:t>
            </a:r>
            <a:r>
              <a:rPr lang="fr-FR" dirty="0" err="1">
                <a:solidFill>
                  <a:srgbClr val="FF0000"/>
                </a:solidFill>
              </a:rPr>
              <a:t>experimentally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bound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Tacrine</a:t>
            </a:r>
            <a:endParaRPr lang="fr-FR" dirty="0">
              <a:solidFill>
                <a:srgbClr val="FF0000"/>
              </a:solidFill>
            </a:endParaRPr>
          </a:p>
          <a:p>
            <a:r>
              <a:rPr lang="fr-FR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Crystallographic</a:t>
            </a:r>
            <a:r>
              <a:rPr lang="fr-FR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waters KEPT… (</a:t>
            </a:r>
            <a:r>
              <a:rPr lang="fr-FR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cheating</a:t>
            </a:r>
            <a:r>
              <a:rPr lang="fr-FR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!)</a:t>
            </a:r>
          </a:p>
          <a:p>
            <a:pPr lvl="1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79ACB8-2115-4372-910D-60F3A02C0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07575"/>
            <a:ext cx="9144000" cy="1057835"/>
          </a:xfrm>
        </p:spPr>
        <p:txBody>
          <a:bodyPr>
            <a:noAutofit/>
          </a:bodyPr>
          <a:lstStyle/>
          <a:p>
            <a:pPr algn="just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Case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Study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Redocking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Tacrine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into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Acetyl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Choline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Esterase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LeadIT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(BioSolveIT)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096DA88-D85D-48A0-A469-372CE5F2AC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521" y="1396549"/>
            <a:ext cx="7582958" cy="5277587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1EF311E-77CD-459A-8A27-4DE172A093EF}"/>
              </a:ext>
            </a:extLst>
          </p:cNvPr>
          <p:cNvGrpSpPr/>
          <p:nvPr/>
        </p:nvGrpSpPr>
        <p:grpSpPr>
          <a:xfrm>
            <a:off x="859309" y="1112536"/>
            <a:ext cx="7511517" cy="5706878"/>
            <a:chOff x="859309" y="1112536"/>
            <a:chExt cx="7511517" cy="5706878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110121A-103F-4076-B5F1-45465C463A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309" y="1112536"/>
              <a:ext cx="7511517" cy="570687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0316C489-AB26-4419-AC2B-6C9BC92FEBBF}"/>
                </a:ext>
              </a:extLst>
            </p:cNvPr>
            <p:cNvSpPr txBox="1"/>
            <p:nvPr/>
          </p:nvSpPr>
          <p:spPr>
            <a:xfrm>
              <a:off x="1721223" y="1251271"/>
              <a:ext cx="3470822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0" dirty="0">
                  <a:solidFill>
                    <a:srgbClr val="FF0000"/>
                  </a:solidFill>
                </a:rPr>
                <a:t>SUCCESS!</a:t>
              </a:r>
              <a:endParaRPr lang="fr-FR" sz="6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4" name="Flèche : droite 3">
            <a:extLst>
              <a:ext uri="{FF2B5EF4-FFF2-40B4-BE49-F238E27FC236}">
                <a16:creationId xmlns:a16="http://schemas.microsoft.com/office/drawing/2014/main" id="{F83E073C-8740-4F1B-B5B5-A2F36205F5C3}"/>
              </a:ext>
            </a:extLst>
          </p:cNvPr>
          <p:cNvSpPr/>
          <p:nvPr/>
        </p:nvSpPr>
        <p:spPr>
          <a:xfrm>
            <a:off x="1677505" y="6128298"/>
            <a:ext cx="1183341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30354EE5-15D0-4AE3-B053-1C645E59BF81}"/>
              </a:ext>
            </a:extLst>
          </p:cNvPr>
          <p:cNvSpPr/>
          <p:nvPr/>
        </p:nvSpPr>
        <p:spPr>
          <a:xfrm flipH="1">
            <a:off x="6592141" y="5949004"/>
            <a:ext cx="1183341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0829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79ACB8-2115-4372-910D-60F3A02C0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7925"/>
            <a:ext cx="9144000" cy="820263"/>
          </a:xfrm>
        </p:spPr>
        <p:txBody>
          <a:bodyPr>
            <a:noAutofit/>
          </a:bodyPr>
          <a:lstStyle/>
          <a:p>
            <a:pPr algn="just"/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Protonate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as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LeadIt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thinks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Not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really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BF9915C-E716-41F0-AC6C-E3BD5D20C2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231" y="1196544"/>
            <a:ext cx="7611537" cy="5220429"/>
          </a:xfrm>
          <a:prstGeom prst="rect">
            <a:avLst/>
          </a:prstGeom>
        </p:spPr>
      </p:pic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CD0CEEB1-7E37-448F-AB50-E8EA2E24BCF5}"/>
              </a:ext>
            </a:extLst>
          </p:cNvPr>
          <p:cNvSpPr/>
          <p:nvPr/>
        </p:nvSpPr>
        <p:spPr>
          <a:xfrm>
            <a:off x="251012" y="5977703"/>
            <a:ext cx="640725" cy="4392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12EF6B9-07AB-4BBB-8BD2-95A0A718D43F}"/>
              </a:ext>
            </a:extLst>
          </p:cNvPr>
          <p:cNvGrpSpPr/>
          <p:nvPr/>
        </p:nvGrpSpPr>
        <p:grpSpPr>
          <a:xfrm>
            <a:off x="143434" y="981637"/>
            <a:ext cx="8724615" cy="5822587"/>
            <a:chOff x="143434" y="981637"/>
            <a:chExt cx="8724615" cy="582258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ADF6341-C0C5-4BEE-83ED-BC0945C098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434" y="981637"/>
              <a:ext cx="8617037" cy="5768788"/>
            </a:xfrm>
            <a:prstGeom prst="rect">
              <a:avLst/>
            </a:prstGeom>
          </p:spPr>
        </p:pic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E29E8B52-6ED0-4040-9B5B-76918520AFF3}"/>
                </a:ext>
              </a:extLst>
            </p:cNvPr>
            <p:cNvSpPr txBox="1"/>
            <p:nvPr/>
          </p:nvSpPr>
          <p:spPr>
            <a:xfrm>
              <a:off x="5397227" y="5788561"/>
              <a:ext cx="3470822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0" dirty="0">
                  <a:solidFill>
                    <a:srgbClr val="FF0000"/>
                  </a:solidFill>
                </a:rPr>
                <a:t>SUCCESS!</a:t>
              </a:r>
              <a:endParaRPr lang="fr-FR" sz="6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807D15B0-A231-457D-B381-19A3FDEC11BB}"/>
              </a:ext>
            </a:extLst>
          </p:cNvPr>
          <p:cNvSpPr/>
          <p:nvPr/>
        </p:nvSpPr>
        <p:spPr>
          <a:xfrm>
            <a:off x="2178424" y="1416429"/>
            <a:ext cx="1093694" cy="4751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8114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79ACB8-2115-4372-910D-60F3A02C0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52400"/>
            <a:ext cx="9144000" cy="1057835"/>
          </a:xfrm>
        </p:spPr>
        <p:txBody>
          <a:bodyPr>
            <a:noAutofit/>
          </a:bodyPr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Right for the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Wrong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Reasons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3B23E6-FC72-4518-A688-B9D907BA0BC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199" y="1338468"/>
            <a:ext cx="8315739" cy="5062332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Correct protonation </a:t>
            </a:r>
            <a:r>
              <a:rPr lang="fr-FR" i="1" dirty="0" err="1">
                <a:solidFill>
                  <a:srgbClr val="FF0000"/>
                </a:solidFill>
              </a:rPr>
              <a:t>with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crystallographic</a:t>
            </a:r>
            <a:r>
              <a:rPr lang="fr-FR" dirty="0">
                <a:solidFill>
                  <a:srgbClr val="FF0000"/>
                </a:solidFill>
              </a:rPr>
              <a:t> waters </a:t>
            </a:r>
            <a:r>
              <a:rPr lang="fr-FR" dirty="0" err="1">
                <a:solidFill>
                  <a:srgbClr val="FF0000"/>
                </a:solidFill>
              </a:rPr>
              <a:t>also</a:t>
            </a:r>
            <a:r>
              <a:rPr lang="fr-FR" dirty="0">
                <a:solidFill>
                  <a:srgbClr val="FF0000"/>
                </a:solidFill>
              </a:rPr>
              <a:t> leads to the correct </a:t>
            </a:r>
            <a:r>
              <a:rPr lang="fr-FR" dirty="0" err="1">
                <a:solidFill>
                  <a:srgbClr val="FF0000"/>
                </a:solidFill>
              </a:rPr>
              <a:t>docking</a:t>
            </a:r>
            <a:r>
              <a:rPr lang="fr-FR" dirty="0">
                <a:solidFill>
                  <a:srgbClr val="FF0000"/>
                </a:solidFill>
              </a:rPr>
              <a:t> pose…</a:t>
            </a:r>
          </a:p>
          <a:p>
            <a:r>
              <a:rPr lang="fr-FR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However</a:t>
            </a:r>
            <a:r>
              <a:rPr lang="fr-FR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fr-FR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capturing</a:t>
            </a:r>
            <a:r>
              <a:rPr lang="fr-FR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single of the </a:t>
            </a:r>
            <a:r>
              <a:rPr lang="fr-FR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</a:t>
            </a:r>
            <a:r>
              <a:rPr lang="fr-FR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key </a:t>
            </a:r>
            <a:r>
              <a:rPr lang="fr-FR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mechanisms</a:t>
            </a:r>
            <a:r>
              <a:rPr lang="fr-FR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defining</a:t>
            </a:r>
            <a:r>
              <a:rPr lang="fr-FR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orientation of </a:t>
            </a:r>
            <a:r>
              <a:rPr lang="fr-FR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Tacrine</a:t>
            </a:r>
            <a:r>
              <a:rPr lang="fr-FR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turns</a:t>
            </a:r>
            <a:r>
              <a:rPr lang="fr-FR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out to </a:t>
            </a:r>
            <a:r>
              <a:rPr lang="fr-FR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</a:t>
            </a:r>
            <a:r>
              <a:rPr lang="fr-FR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 good </a:t>
            </a:r>
            <a:r>
              <a:rPr lang="fr-FR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enough</a:t>
            </a:r>
            <a:r>
              <a:rPr lang="fr-FR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» to </a:t>
            </a:r>
            <a:r>
              <a:rPr lang="fr-FR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pass</a:t>
            </a:r>
            <a:r>
              <a:rPr lang="fr-FR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benchmark</a:t>
            </a:r>
            <a:endParaRPr lang="fr-FR" dirty="0"/>
          </a:p>
          <a:p>
            <a:r>
              <a:rPr lang="fr-FR" dirty="0" err="1">
                <a:solidFill>
                  <a:srgbClr val="FF0000"/>
                </a:solidFill>
              </a:rPr>
              <a:t>Sometimes</a:t>
            </a:r>
            <a:r>
              <a:rPr lang="fr-FR" dirty="0">
                <a:solidFill>
                  <a:srgbClr val="FF0000"/>
                </a:solidFill>
              </a:rPr>
              <a:t>, </a:t>
            </a:r>
            <a:r>
              <a:rPr lang="fr-FR" dirty="0" err="1">
                <a:solidFill>
                  <a:srgbClr val="FF0000"/>
                </a:solidFill>
              </a:rPr>
              <a:t>docking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tools</a:t>
            </a:r>
            <a:r>
              <a:rPr lang="fr-FR" dirty="0">
                <a:solidFill>
                  <a:srgbClr val="FF0000"/>
                </a:solidFill>
              </a:rPr>
              <a:t> are good… and </a:t>
            </a:r>
            <a:r>
              <a:rPr lang="fr-FR" dirty="0" err="1">
                <a:solidFill>
                  <a:srgbClr val="FF0000"/>
                </a:solidFill>
              </a:rPr>
              <a:t>sometimes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they</a:t>
            </a:r>
            <a:r>
              <a:rPr lang="fr-FR" dirty="0">
                <a:solidFill>
                  <a:srgbClr val="FF0000"/>
                </a:solidFill>
              </a:rPr>
              <a:t> are </a:t>
            </a:r>
            <a:r>
              <a:rPr lang="fr-FR" dirty="0" err="1">
                <a:solidFill>
                  <a:srgbClr val="FF0000"/>
                </a:solidFill>
              </a:rPr>
              <a:t>lucky</a:t>
            </a:r>
            <a:endParaRPr lang="fr-FR" dirty="0">
              <a:solidFill>
                <a:srgbClr val="FF0000"/>
              </a:solidFill>
            </a:endParaRPr>
          </a:p>
          <a:p>
            <a:pPr lvl="1"/>
            <a:r>
              <a:rPr lang="fr-FR" dirty="0" err="1">
                <a:solidFill>
                  <a:schemeClr val="tx1"/>
                </a:solidFill>
              </a:rPr>
              <a:t>Getting</a:t>
            </a:r>
            <a:r>
              <a:rPr lang="fr-FR" dirty="0">
                <a:solidFill>
                  <a:schemeClr val="tx1"/>
                </a:solidFill>
              </a:rPr>
              <a:t> the correct protonation state of the ligand in </a:t>
            </a:r>
            <a:r>
              <a:rPr lang="fr-FR" dirty="0" err="1">
                <a:solidFill>
                  <a:schemeClr val="tx1"/>
                </a:solidFill>
              </a:rPr>
              <a:t>its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i="1" dirty="0" err="1">
                <a:solidFill>
                  <a:schemeClr val="tx1"/>
                </a:solidFill>
              </a:rPr>
              <a:t>unbound</a:t>
            </a:r>
            <a:r>
              <a:rPr lang="fr-FR" dirty="0">
                <a:solidFill>
                  <a:schemeClr val="tx1"/>
                </a:solidFill>
              </a:rPr>
              <a:t> state </a:t>
            </a:r>
            <a:r>
              <a:rPr lang="fr-FR" dirty="0" err="1">
                <a:solidFill>
                  <a:schemeClr val="tx1"/>
                </a:solidFill>
              </a:rPr>
              <a:t>is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difficult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enough</a:t>
            </a:r>
            <a:r>
              <a:rPr lang="fr-FR" dirty="0">
                <a:solidFill>
                  <a:schemeClr val="tx1"/>
                </a:solidFill>
              </a:rPr>
              <a:t> – best </a:t>
            </a:r>
            <a:r>
              <a:rPr lang="fr-FR" dirty="0" err="1">
                <a:solidFill>
                  <a:schemeClr val="tx1"/>
                </a:solidFill>
              </a:rPr>
              <a:t>done</a:t>
            </a:r>
            <a:r>
              <a:rPr lang="fr-FR" dirty="0">
                <a:solidFill>
                  <a:schemeClr val="tx1"/>
                </a:solidFill>
              </a:rPr>
              <a:t> by the user at ligand </a:t>
            </a:r>
            <a:r>
              <a:rPr lang="fr-FR" dirty="0" err="1">
                <a:solidFill>
                  <a:schemeClr val="tx1"/>
                </a:solidFill>
              </a:rPr>
              <a:t>preparation</a:t>
            </a:r>
            <a:r>
              <a:rPr lang="fr-FR" dirty="0">
                <a:solidFill>
                  <a:schemeClr val="tx1"/>
                </a:solidFill>
              </a:rPr>
              <a:t> stage…</a:t>
            </a:r>
          </a:p>
          <a:p>
            <a:pPr lvl="1"/>
            <a:r>
              <a:rPr lang="fr-FR" dirty="0">
                <a:solidFill>
                  <a:srgbClr val="FF0000"/>
                </a:solidFill>
              </a:rPr>
              <a:t>But </a:t>
            </a:r>
            <a:r>
              <a:rPr lang="fr-FR" dirty="0" err="1">
                <a:solidFill>
                  <a:srgbClr val="FF0000"/>
                </a:solidFill>
              </a:rPr>
              <a:t>even</a:t>
            </a:r>
            <a:r>
              <a:rPr lang="fr-FR" dirty="0">
                <a:solidFill>
                  <a:srgbClr val="FF0000"/>
                </a:solidFill>
              </a:rPr>
              <a:t> a </a:t>
            </a:r>
            <a:r>
              <a:rPr lang="fr-FR" dirty="0" err="1">
                <a:solidFill>
                  <a:srgbClr val="FF0000"/>
                </a:solidFill>
              </a:rPr>
              <a:t>perfect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acidity</a:t>
            </a:r>
            <a:r>
              <a:rPr lang="fr-FR" dirty="0">
                <a:solidFill>
                  <a:srgbClr val="FF0000"/>
                </a:solidFill>
              </a:rPr>
              <a:t> constant </a:t>
            </a:r>
            <a:r>
              <a:rPr lang="fr-FR" dirty="0" err="1">
                <a:solidFill>
                  <a:srgbClr val="FF0000"/>
                </a:solidFill>
              </a:rPr>
              <a:t>predictor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may</a:t>
            </a:r>
            <a:r>
              <a:rPr lang="fr-FR" dirty="0">
                <a:solidFill>
                  <a:srgbClr val="FF0000"/>
                </a:solidFill>
              </a:rPr>
              <a:t> fail if protonation states change </a:t>
            </a:r>
            <a:r>
              <a:rPr lang="fr-FR" i="1" dirty="0" err="1">
                <a:solidFill>
                  <a:srgbClr val="FF0000"/>
                </a:solidFill>
              </a:rPr>
              <a:t>during</a:t>
            </a:r>
            <a:r>
              <a:rPr lang="fr-FR" i="1" dirty="0">
                <a:solidFill>
                  <a:srgbClr val="FF0000"/>
                </a:solidFill>
              </a:rPr>
              <a:t> </a:t>
            </a:r>
            <a:r>
              <a:rPr lang="fr-FR" dirty="0">
                <a:solidFill>
                  <a:srgbClr val="FF0000"/>
                </a:solidFill>
              </a:rPr>
              <a:t> the </a:t>
            </a:r>
            <a:r>
              <a:rPr lang="fr-FR" dirty="0" err="1">
                <a:solidFill>
                  <a:srgbClr val="FF0000"/>
                </a:solidFill>
              </a:rPr>
              <a:t>docking</a:t>
            </a:r>
            <a:r>
              <a:rPr lang="fr-FR" dirty="0">
                <a:solidFill>
                  <a:srgbClr val="FF000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322814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79ACB8-2115-4372-910D-60F3A02C0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52400"/>
            <a:ext cx="9144000" cy="753035"/>
          </a:xfrm>
        </p:spPr>
        <p:txBody>
          <a:bodyPr>
            <a:no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Pose benchmark failure? Maybe not!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3B23E6-FC72-4518-A688-B9D907BA0BC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199" y="1338468"/>
            <a:ext cx="8315739" cy="5062332"/>
          </a:xfrm>
        </p:spPr>
        <p:txBody>
          <a:bodyPr>
            <a:normAutofit/>
          </a:bodyPr>
          <a:lstStyle/>
          <a:p>
            <a:r>
              <a:rPr lang="fr-FR" dirty="0" err="1">
                <a:solidFill>
                  <a:srgbClr val="FF0000"/>
                </a:solidFill>
              </a:rPr>
              <a:t>Failing</a:t>
            </a:r>
            <a:r>
              <a:rPr lang="fr-FR" dirty="0">
                <a:solidFill>
                  <a:srgbClr val="FF0000"/>
                </a:solidFill>
              </a:rPr>
              <a:t> to match </a:t>
            </a:r>
            <a:r>
              <a:rPr lang="fr-FR" dirty="0" err="1">
                <a:solidFill>
                  <a:srgbClr val="FF0000"/>
                </a:solidFill>
              </a:rPr>
              <a:t>crystallographic</a:t>
            </a:r>
            <a:r>
              <a:rPr lang="fr-FR" dirty="0">
                <a:solidFill>
                  <a:srgbClr val="FF0000"/>
                </a:solidFill>
              </a:rPr>
              <a:t> pose </a:t>
            </a:r>
            <a:r>
              <a:rPr lang="fr-FR" dirty="0" err="1">
                <a:solidFill>
                  <a:srgbClr val="FF0000"/>
                </a:solidFill>
              </a:rPr>
              <a:t>within</a:t>
            </a:r>
            <a:r>
              <a:rPr lang="fr-FR" dirty="0">
                <a:solidFill>
                  <a:srgbClr val="FF0000"/>
                </a:solidFill>
              </a:rPr>
              <a:t> a RMSD of 2 Å (or </a:t>
            </a:r>
            <a:r>
              <a:rPr lang="fr-FR" dirty="0" err="1">
                <a:solidFill>
                  <a:srgbClr val="FF0000"/>
                </a:solidFill>
              </a:rPr>
              <a:t>whichever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empirical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cutoff</a:t>
            </a:r>
            <a:r>
              <a:rPr lang="fr-FR" dirty="0">
                <a:solidFill>
                  <a:srgbClr val="FF0000"/>
                </a:solidFill>
              </a:rPr>
              <a:t>) </a:t>
            </a:r>
            <a:r>
              <a:rPr lang="fr-FR" dirty="0" err="1">
                <a:solidFill>
                  <a:srgbClr val="FF0000"/>
                </a:solidFill>
              </a:rPr>
              <a:t>suggests</a:t>
            </a:r>
            <a:r>
              <a:rPr lang="fr-FR" dirty="0">
                <a:solidFill>
                  <a:srgbClr val="FF0000"/>
                </a:solidFill>
              </a:rPr>
              <a:t>, in </a:t>
            </a:r>
            <a:r>
              <a:rPr lang="fr-FR" i="1" dirty="0" err="1">
                <a:solidFill>
                  <a:srgbClr val="FF0000"/>
                </a:solidFill>
              </a:rPr>
              <a:t>most</a:t>
            </a:r>
            <a:r>
              <a:rPr lang="fr-FR" dirty="0">
                <a:solidFill>
                  <a:srgbClr val="FF0000"/>
                </a:solidFill>
              </a:rPr>
              <a:t> cases, </a:t>
            </a:r>
            <a:r>
              <a:rPr lang="fr-FR" dirty="0" err="1">
                <a:solidFill>
                  <a:srgbClr val="FF0000"/>
                </a:solidFill>
              </a:rPr>
              <a:t>that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there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is</a:t>
            </a:r>
            <a:r>
              <a:rPr lang="fr-FR" dirty="0">
                <a:solidFill>
                  <a:srgbClr val="FF0000"/>
                </a:solidFill>
              </a:rPr>
              <a:t> a </a:t>
            </a:r>
            <a:r>
              <a:rPr lang="fr-FR" dirty="0" err="1">
                <a:solidFill>
                  <a:srgbClr val="FF0000"/>
                </a:solidFill>
              </a:rPr>
              <a:t>problem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with</a:t>
            </a:r>
            <a:r>
              <a:rPr lang="fr-FR" dirty="0">
                <a:solidFill>
                  <a:srgbClr val="FF0000"/>
                </a:solidFill>
              </a:rPr>
              <a:t> the </a:t>
            </a:r>
            <a:r>
              <a:rPr lang="fr-FR" dirty="0" err="1">
                <a:solidFill>
                  <a:srgbClr val="FF0000"/>
                </a:solidFill>
              </a:rPr>
              <a:t>docking</a:t>
            </a:r>
            <a:r>
              <a:rPr lang="fr-FR" dirty="0">
                <a:solidFill>
                  <a:srgbClr val="FF0000"/>
                </a:solidFill>
              </a:rPr>
              <a:t> program…</a:t>
            </a:r>
          </a:p>
          <a:p>
            <a:r>
              <a:rPr lang="fr-FR" dirty="0"/>
              <a:t>But not </a:t>
            </a:r>
            <a:r>
              <a:rPr lang="fr-FR" i="1" dirty="0" err="1"/>
              <a:t>always</a:t>
            </a:r>
            <a:r>
              <a:rPr lang="fr-FR" i="1" dirty="0"/>
              <a:t>!</a:t>
            </a:r>
          </a:p>
          <a:p>
            <a:pPr lvl="1"/>
            <a:r>
              <a:rPr lang="fr-FR" dirty="0">
                <a:solidFill>
                  <a:srgbClr val="FF0000"/>
                </a:solidFill>
              </a:rPr>
              <a:t>Pseudo-</a:t>
            </a:r>
            <a:r>
              <a:rPr lang="fr-FR" dirty="0" err="1">
                <a:solidFill>
                  <a:srgbClr val="FF0000"/>
                </a:solidFill>
              </a:rPr>
              <a:t>symmetrical</a:t>
            </a:r>
            <a:r>
              <a:rPr lang="fr-FR" dirty="0">
                <a:solidFill>
                  <a:srgbClr val="FF0000"/>
                </a:solidFill>
              </a:rPr>
              <a:t> ligands</a:t>
            </a:r>
          </a:p>
          <a:p>
            <a:pPr lvl="1"/>
            <a:r>
              <a:rPr lang="fr-FR" dirty="0">
                <a:solidFill>
                  <a:schemeClr val="tx1"/>
                </a:solidFill>
              </a:rPr>
              <a:t>Ligands </a:t>
            </a:r>
            <a:r>
              <a:rPr lang="fr-FR" dirty="0" err="1">
                <a:solidFill>
                  <a:schemeClr val="tx1"/>
                </a:solidFill>
              </a:rPr>
              <a:t>with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moieties</a:t>
            </a:r>
            <a:r>
              <a:rPr lang="fr-FR" dirty="0">
                <a:solidFill>
                  <a:schemeClr val="tx1"/>
                </a:solidFill>
              </a:rPr>
              <a:t> not </a:t>
            </a:r>
            <a:r>
              <a:rPr lang="fr-FR" dirty="0" err="1">
                <a:solidFill>
                  <a:schemeClr val="tx1"/>
                </a:solidFill>
              </a:rPr>
              <a:t>involved</a:t>
            </a:r>
            <a:r>
              <a:rPr lang="fr-FR" dirty="0">
                <a:solidFill>
                  <a:schemeClr val="tx1"/>
                </a:solidFill>
              </a:rPr>
              <a:t> in </a:t>
            </a:r>
            <a:r>
              <a:rPr lang="fr-FR" dirty="0" err="1">
                <a:solidFill>
                  <a:schemeClr val="tx1"/>
                </a:solidFill>
              </a:rPr>
              <a:t>any</a:t>
            </a:r>
            <a:r>
              <a:rPr lang="fr-FR" dirty="0">
                <a:solidFill>
                  <a:schemeClr val="tx1"/>
                </a:solidFill>
              </a:rPr>
              <a:t> close binding site contacts…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9ED3430-D07A-4A23-97A4-76558B654C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28" y="1075996"/>
            <a:ext cx="8875060" cy="557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852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79ACB8-2115-4372-910D-60F3A02C0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07" y="-60838"/>
            <a:ext cx="9037983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Affinity Benchmarking (Abench): </a:t>
            </a:r>
            <a:b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Good Docking = Nice ROC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Curves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3B23E6-FC72-4518-A688-B9D907BA0BC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344706"/>
            <a:ext cx="8229600" cy="1571577"/>
          </a:xfrm>
        </p:spPr>
        <p:txBody>
          <a:bodyPr>
            <a:normAutofit/>
          </a:bodyPr>
          <a:lstStyle/>
          <a:p>
            <a:r>
              <a:rPr lang="fr-FR" dirty="0" err="1"/>
              <a:t>Successful</a:t>
            </a:r>
            <a:r>
              <a:rPr lang="fr-FR" dirty="0"/>
              <a:t> </a:t>
            </a:r>
            <a:r>
              <a:rPr lang="fr-FR" dirty="0" err="1"/>
              <a:t>docking</a:t>
            </a:r>
            <a:r>
              <a:rPr lang="fr-FR" dirty="0"/>
              <a:t> </a:t>
            </a:r>
            <a:r>
              <a:rPr lang="fr-FR" dirty="0" err="1"/>
              <a:t>should</a:t>
            </a:r>
            <a:r>
              <a:rPr lang="fr-FR" dirty="0"/>
              <a:t> </a:t>
            </a:r>
            <a:r>
              <a:rPr lang="fr-FR" dirty="0" err="1"/>
              <a:t>systematically</a:t>
            </a:r>
            <a:r>
              <a:rPr lang="fr-FR" dirty="0"/>
              <a:t> return </a:t>
            </a:r>
            <a:r>
              <a:rPr lang="fr-FR" dirty="0" err="1"/>
              <a:t>better</a:t>
            </a:r>
            <a:r>
              <a:rPr lang="fr-FR" dirty="0"/>
              <a:t> </a:t>
            </a:r>
            <a:r>
              <a:rPr lang="fr-FR" dirty="0" err="1"/>
              <a:t>affinity</a:t>
            </a:r>
            <a:r>
              <a:rPr lang="fr-FR" dirty="0"/>
              <a:t> values for </a:t>
            </a:r>
            <a:r>
              <a:rPr lang="fr-FR" dirty="0" err="1"/>
              <a:t>actual</a:t>
            </a:r>
            <a:r>
              <a:rPr lang="fr-FR" dirty="0"/>
              <a:t> actives, </a:t>
            </a:r>
            <a:r>
              <a:rPr lang="fr-FR" dirty="0" err="1"/>
              <a:t>compared</a:t>
            </a:r>
            <a:r>
              <a:rPr lang="fr-FR" dirty="0"/>
              <a:t> to non-binders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0C86431-B156-422C-B40F-AE085DFF5633}"/>
              </a:ext>
            </a:extLst>
          </p:cNvPr>
          <p:cNvGrpSpPr/>
          <p:nvPr/>
        </p:nvGrpSpPr>
        <p:grpSpPr>
          <a:xfrm>
            <a:off x="1712014" y="3289411"/>
            <a:ext cx="6600666" cy="3551316"/>
            <a:chOff x="1712014" y="3289411"/>
            <a:chExt cx="6600666" cy="3551316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1660893-6F4E-44F7-9E56-A01F907059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12014" y="3289411"/>
              <a:ext cx="4963771" cy="3551316"/>
            </a:xfrm>
            <a:prstGeom prst="rect">
              <a:avLst/>
            </a:prstGeom>
          </p:spPr>
        </p:pic>
        <p:sp>
          <p:nvSpPr>
            <p:cNvPr id="7" name="Flèche : droite 6">
              <a:extLst>
                <a:ext uri="{FF2B5EF4-FFF2-40B4-BE49-F238E27FC236}">
                  <a16:creationId xmlns:a16="http://schemas.microsoft.com/office/drawing/2014/main" id="{10F55011-1E1C-4098-9C6C-A3F01E90750D}"/>
                </a:ext>
              </a:extLst>
            </p:cNvPr>
            <p:cNvSpPr/>
            <p:nvPr/>
          </p:nvSpPr>
          <p:spPr>
            <a:xfrm>
              <a:off x="5181600" y="5353877"/>
              <a:ext cx="2610678" cy="109993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Ligands </a:t>
              </a:r>
              <a:r>
                <a:rPr lang="fr-FR" dirty="0" err="1"/>
                <a:t>sorted</a:t>
              </a:r>
              <a:r>
                <a:rPr lang="fr-FR" dirty="0"/>
                <a:t> by </a:t>
              </a:r>
              <a:r>
                <a:rPr lang="fr-FR" dirty="0" err="1"/>
                <a:t>docking</a:t>
              </a:r>
              <a:r>
                <a:rPr lang="fr-FR" dirty="0"/>
                <a:t> score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1B10A351-84BD-4618-943E-FBD8E844137C}"/>
                </a:ext>
              </a:extLst>
            </p:cNvPr>
            <p:cNvSpPr txBox="1"/>
            <p:nvPr/>
          </p:nvSpPr>
          <p:spPr>
            <a:xfrm>
              <a:off x="5327376" y="6440557"/>
              <a:ext cx="2985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/>
                <a:t>(fraction of </a:t>
              </a:r>
              <a:r>
                <a:rPr lang="fr-FR" dirty="0" err="1"/>
                <a:t>selected</a:t>
              </a:r>
              <a:r>
                <a:rPr lang="fr-FR" dirty="0"/>
                <a:t> inactives)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6EE878DC-5B4C-407F-A008-199999D50ACD}"/>
                </a:ext>
              </a:extLst>
            </p:cNvPr>
            <p:cNvSpPr txBox="1"/>
            <p:nvPr/>
          </p:nvSpPr>
          <p:spPr>
            <a:xfrm rot="16200000">
              <a:off x="835398" y="4533799"/>
              <a:ext cx="28185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/>
                <a:t>(fraction of </a:t>
              </a:r>
              <a:r>
                <a:rPr lang="fr-FR" dirty="0" err="1"/>
                <a:t>selected</a:t>
              </a:r>
              <a:r>
                <a:rPr lang="fr-FR" dirty="0"/>
                <a:t> actives)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87592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E899CF-966C-4C93-9AE6-8C8829B44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8164" y="2895600"/>
            <a:ext cx="6849035" cy="1143000"/>
          </a:xfrm>
        </p:spPr>
        <p:txBody>
          <a:bodyPr>
            <a:normAutofit fontScale="90000"/>
          </a:bodyPr>
          <a:lstStyle/>
          <a:p>
            <a:r>
              <a:rPr lang="en-US" sz="2400" dirty="0"/>
              <a:t>So – does success in Pose Benchmarking imply success in Affinity Benchmarking, and reciprocally?</a:t>
            </a:r>
            <a:endParaRPr lang="fr-FR" sz="240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8C2743F-BF21-4AAB-AA49-D081B00002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NO  WAY!</a:t>
            </a:r>
          </a:p>
        </p:txBody>
      </p:sp>
    </p:spTree>
    <p:extLst>
      <p:ext uri="{BB962C8B-B14F-4D97-AF65-F5344CB8AC3E}">
        <p14:creationId xmlns:p14="http://schemas.microsoft.com/office/powerpoint/2010/main" val="28442152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4BE57-601C-E89B-C673-DF156F803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301F08-4142-253F-6463-73EE0816B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52400"/>
            <a:ext cx="9074989" cy="990600"/>
          </a:xfrm>
        </p:spPr>
        <p:txBody>
          <a:bodyPr>
            <a:normAutofit/>
          </a:bodyPr>
          <a:lstStyle/>
          <a:p>
            <a:pPr algn="ctr"/>
            <a:r>
              <a:rPr lang="en-US" sz="2500" dirty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Arial" charset="0"/>
              </a:rPr>
              <a:t>A Simple Question: What is the Impact of Changing an Empirical Parameter Value of my Scoring Function?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14F90E07-4229-0089-7AF1-7BBD53B16359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85060" y="1244009"/>
                <a:ext cx="8989928" cy="5613991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Like: will changing the relative dielectric constant from 2.0 to 3.5 have a measurable influence on my docking calculations?</a:t>
                </a:r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If the relative order of score-ranked poses, or the relative order of score-ranked ligands of a target does not change a lot, the impact is likely low!</a:t>
                </a:r>
              </a:p>
              <a:p>
                <a:r>
                  <a:rPr lang="en-US" dirty="0"/>
                  <a:t>Relate the impact to the Spearman Rank correlation coefficients </a:t>
                </a:r>
                <a:r>
                  <a:rPr lang="en-US" i="1" dirty="0">
                    <a:latin typeface="Symbol" pitchFamily="2" charset="2"/>
                  </a:rPr>
                  <a:t>r </a:t>
                </a:r>
                <a:r>
                  <a:rPr lang="en-US" dirty="0"/>
                  <a:t>of lists obtained with the new setup, compared to lists at “native” setup.</a:t>
                </a:r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Pose Reordering: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𝑃𝑅𝑒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acc>
                        <m:r>
                          <a:rPr lang="en-US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acc>
                          <m:accPr>
                            <m:chr m:val="⃗"/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acc>
                      </m:e>
                    </m:d>
                    <m:r>
                      <a:rPr lang="en-US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=1−</m:t>
                    </m:r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</m:e>
                              <m:sub>
                                <m:r>
                                  <a:rPr lang="fr-FR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𝑝𝑜𝑠𝑒</m:t>
                                </m:r>
                                <m:r>
                                  <a:rPr lang="fr-FR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fr-FR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𝑙𝑖𝑠𝑡</m:t>
                                </m:r>
                                <m:r>
                                  <a:rPr lang="fr-FR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fr-FR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𝐿𝑇</m:t>
                                </m:r>
                                <m:r>
                                  <a:rPr lang="fr-FR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b>
                            </m:sSub>
                            <m:r>
                              <a:rPr lang="en-US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acc>
                              <m:accPr>
                                <m:chr m:val="⃗"/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acc>
                            <m:r>
                              <a:rPr lang="en-US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acc>
                              <m:accPr>
                                <m:chr m:val="⃗"/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acc>
                            <m:r>
                              <a:rPr lang="en-US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  <m:sub>
                        <m:r>
                          <a:rPr lang="fr-FR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𝐿𝑇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Affinity Reordering: </a:t>
                </a:r>
                <a14:m>
                  <m:oMath xmlns:m="http://schemas.openxmlformats.org/officeDocument/2006/math">
                    <m:r>
                      <a:rPr lang="fr-FR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𝐴𝑅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𝑒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acc>
                        <m:r>
                          <a:rPr lang="en-US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acc>
                          <m:accPr>
                            <m:chr m:val="⃗"/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acc>
                      </m:e>
                    </m:d>
                    <m:r>
                      <a:rPr lang="en-US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=1−</m:t>
                    </m:r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fr-FR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𝑙𝑖𝑔𝑎𝑛𝑑</m:t>
                        </m:r>
                        <m:r>
                          <a:rPr lang="fr-FR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𝑙𝑖𝑠𝑡</m:t>
                        </m:r>
                      </m:sub>
                    </m:sSub>
                    <m:r>
                      <a:rPr lang="en-US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⃗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US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⃗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fr-FR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where the two compared parameter configurations are depicted as vectors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US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⃗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fr-FR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</a:p>
              <a:p>
                <a:r>
                  <a:rPr lang="en-US" i="1" dirty="0" err="1"/>
                  <a:t>PRe</a:t>
                </a:r>
                <a:r>
                  <a:rPr lang="en-US" dirty="0"/>
                  <a:t> is taken as the average degree of reordering of poses over all targets,  </a:t>
                </a:r>
                <a:r>
                  <a:rPr lang="en-US" i="1" dirty="0" err="1"/>
                  <a:t>ARe</a:t>
                </a:r>
                <a:r>
                  <a:rPr lang="en-US" dirty="0"/>
                  <a:t> looks at ligands (all targets confounded) ranked by the scores of their best pose. </a:t>
                </a:r>
              </a:p>
            </p:txBody>
          </p:sp>
        </mc:Choice>
        <mc:Fallback xmlns="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14F90E07-4229-0089-7AF1-7BBD53B1635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85060" y="1244009"/>
                <a:ext cx="8989928" cy="5613991"/>
              </a:xfrm>
              <a:blipFill>
                <a:blip r:embed="rId2"/>
                <a:stretch>
                  <a:fillRect l="-423" t="-1354" r="-1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7007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57ACDF-2ECC-CF00-28D8-AFD063370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8834E6-F4FB-BCFA-03B9-C2CC1A26B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98" y="46070"/>
            <a:ext cx="9074989" cy="990600"/>
          </a:xfrm>
        </p:spPr>
        <p:txBody>
          <a:bodyPr>
            <a:normAutofit/>
          </a:bodyPr>
          <a:lstStyle/>
          <a:p>
            <a:pPr algn="ctr"/>
            <a:r>
              <a:rPr lang="en-US" sz="2500" dirty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Arial" charset="0"/>
              </a:rPr>
              <a:t>Optimizing Pbench criteria may NOT simultaneously grant maximal Abench success!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8BA149-3A35-DF4B-A24D-F6C0F8B2D01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9012" y="1159065"/>
            <a:ext cx="8989928" cy="2034362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i="1" dirty="0"/>
              <a:t>A “standard” </a:t>
            </a:r>
            <a:r>
              <a:rPr lang="en-US" dirty="0"/>
              <a:t>docking parameter set* for the S4MPLE tool (blue dot) guarantees good Pbench statistics… but many other setups (out of 400 random parameterization schemes) lead to </a:t>
            </a:r>
            <a:r>
              <a:rPr lang="en-US" i="1" dirty="0"/>
              <a:t>similar or better </a:t>
            </a:r>
            <a:r>
              <a:rPr lang="en-US" dirty="0"/>
              <a:t>Pbench success, </a:t>
            </a:r>
            <a:r>
              <a:rPr lang="en-US" dirty="0">
                <a:solidFill>
                  <a:srgbClr val="FF0000"/>
                </a:solidFill>
              </a:rPr>
              <a:t>all while proposing significantly differing ligand rank orders!</a:t>
            </a:r>
          </a:p>
        </p:txBody>
      </p:sp>
      <p:sp>
        <p:nvSpPr>
          <p:cNvPr id="4" name="ZoneTexte 4">
            <a:extLst>
              <a:ext uri="{FF2B5EF4-FFF2-40B4-BE49-F238E27FC236}">
                <a16:creationId xmlns:a16="http://schemas.microsoft.com/office/drawing/2014/main" id="{FE35F57E-CB40-E95B-C166-DFC992AD2009}"/>
              </a:ext>
            </a:extLst>
          </p:cNvPr>
          <p:cNvSpPr txBox="1"/>
          <p:nvPr/>
        </p:nvSpPr>
        <p:spPr>
          <a:xfrm>
            <a:off x="273050" y="6227245"/>
            <a:ext cx="8709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Hoffer, L. et. al. S4MPLE-Sampler for Multiple Protein-Ligand Entities: Methodology and Rigid-Site Docking Benchmarking. Molecules, 20 (5), 8997-9028 (2015)</a:t>
            </a:r>
            <a:endParaRPr lang="fr-FR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6361A2B-8D1A-4FDD-AAC3-AAB0BAD231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508" y="3428999"/>
            <a:ext cx="3026580" cy="226993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AD0AF28-679B-4BA5-8774-1896610487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126" y="3428998"/>
            <a:ext cx="3026580" cy="226993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EDFFCDB-16D4-468D-9934-2EA59A91E8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5" y="3428999"/>
            <a:ext cx="3026582" cy="2269936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860488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14D2FEA-B2C8-CEBD-19D6-A36D44FA1F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359" y="998892"/>
            <a:ext cx="8593281" cy="591668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2903D6A-0DBF-E2D2-DB69-7E3554FAB827}"/>
              </a:ext>
            </a:extLst>
          </p:cNvPr>
          <p:cNvSpPr txBox="1"/>
          <p:nvPr/>
        </p:nvSpPr>
        <p:spPr>
          <a:xfrm>
            <a:off x="166255" y="98792"/>
            <a:ext cx="885305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rgbClr val="46465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Bookman Old Style"/>
                <a:ea typeface="+mj-ea"/>
                <a:cs typeface="Arial" charset="0"/>
              </a:rPr>
              <a:t>Pbench and Abench success are not strongly correlated – even when looking at ligand series of a same target! 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ED97049-3704-14BF-F626-6C5AD5D64A42}"/>
              </a:ext>
            </a:extLst>
          </p:cNvPr>
          <p:cNvSpPr txBox="1"/>
          <p:nvPr/>
        </p:nvSpPr>
        <p:spPr>
          <a:xfrm>
            <a:off x="1174172" y="3439390"/>
            <a:ext cx="703464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Thrombin                               BACE-1                                    Trypsin    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29C00B6-2B38-477B-4030-9055B611982B}"/>
              </a:ext>
            </a:extLst>
          </p:cNvPr>
          <p:cNvSpPr txBox="1"/>
          <p:nvPr/>
        </p:nvSpPr>
        <p:spPr>
          <a:xfrm>
            <a:off x="1371599" y="6376557"/>
            <a:ext cx="681297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CAII.                                     CK2                                    P38MAPK    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BAF7651-1522-D12E-6B08-32D99BC008A8}"/>
              </a:ext>
            </a:extLst>
          </p:cNvPr>
          <p:cNvSpPr txBox="1"/>
          <p:nvPr/>
        </p:nvSpPr>
        <p:spPr>
          <a:xfrm>
            <a:off x="935181" y="2141353"/>
            <a:ext cx="4675909" cy="1815882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👍  Ok, at least we have </a:t>
            </a:r>
            <a:r>
              <a:rPr lang="en-US" sz="2800" b="1" dirty="0">
                <a:solidFill>
                  <a:srgbClr val="00B050"/>
                </a:solidFill>
              </a:rPr>
              <a:t>some setups</a:t>
            </a:r>
            <a:r>
              <a:rPr lang="en-US" sz="2800" dirty="0"/>
              <a:t> that improve both Abench and Pbench with respect to the standard setup!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E02C2C3-F0E9-C17D-B8AA-FF6541F52FCA}"/>
              </a:ext>
            </a:extLst>
          </p:cNvPr>
          <p:cNvSpPr txBox="1"/>
          <p:nvPr/>
        </p:nvSpPr>
        <p:spPr>
          <a:xfrm>
            <a:off x="4194465" y="4843049"/>
            <a:ext cx="4568538" cy="138499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👎👎  However, these setups are </a:t>
            </a:r>
            <a:r>
              <a:rPr lang="en-US" sz="2800" b="1" dirty="0">
                <a:solidFill>
                  <a:srgbClr val="FF0000"/>
                </a:solidFill>
              </a:rPr>
              <a:t>hardly shared</a:t>
            </a:r>
            <a:r>
              <a:rPr lang="en-US" sz="2800" dirty="0"/>
              <a:t>, but rather specific to each target!!</a:t>
            </a:r>
          </a:p>
        </p:txBody>
      </p:sp>
    </p:spTree>
    <p:extLst>
      <p:ext uri="{BB962C8B-B14F-4D97-AF65-F5344CB8AC3E}">
        <p14:creationId xmlns:p14="http://schemas.microsoft.com/office/powerpoint/2010/main" val="83499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50BD7-42B7-63E8-9DEF-4EB398100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677E00-CEFC-BA6D-333A-FC72B6285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98" y="46070"/>
            <a:ext cx="9074989" cy="990600"/>
          </a:xfrm>
        </p:spPr>
        <p:txBody>
          <a:bodyPr>
            <a:normAutofit/>
          </a:bodyPr>
          <a:lstStyle/>
          <a:p>
            <a:pPr algn="ctr"/>
            <a:r>
              <a:rPr lang="en-US" sz="2500" dirty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Arial" charset="0"/>
              </a:rPr>
              <a:t>As Expected, Some Ligand have Poses Highly Sensitive to Docking Parameters, Others are “Immune”…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1592F0C-04C2-8243-907E-0382D2189FD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142311" y="3762532"/>
            <a:ext cx="4936645" cy="3049398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US" dirty="0"/>
              <a:t>The rank of the native-like pose may fluctuate </a:t>
            </a:r>
            <a:r>
              <a:rPr lang="en-US" dirty="0">
                <a:solidFill>
                  <a:srgbClr val="FF0000"/>
                </a:solidFill>
              </a:rPr>
              <a:t>a lot</a:t>
            </a:r>
            <a:r>
              <a:rPr lang="en-US" dirty="0"/>
              <a:t>… or </a:t>
            </a:r>
            <a:r>
              <a:rPr lang="en-US" dirty="0">
                <a:solidFill>
                  <a:srgbClr val="00B050"/>
                </a:solidFill>
              </a:rPr>
              <a:t>very little </a:t>
            </a:r>
            <a:r>
              <a:rPr lang="en-US" dirty="0"/>
              <a:t>with respect to the parameterization scheme.</a:t>
            </a:r>
          </a:p>
          <a:p>
            <a:pPr algn="just"/>
            <a:r>
              <a:rPr lang="en-US" dirty="0">
                <a:solidFill>
                  <a:srgbClr val="00B050"/>
                </a:solidFill>
              </a:rPr>
              <a:t>Interestingly, when it does not fluctuate, the native geometry is consistently number one  - the only viable way to bind.</a:t>
            </a:r>
          </a:p>
          <a:p>
            <a:pPr algn="just"/>
            <a:r>
              <a:rPr lang="en-US" i="1" dirty="0">
                <a:solidFill>
                  <a:srgbClr val="FF0000"/>
                </a:solidFill>
              </a:rPr>
              <a:t>Be aware of this when you pick your score training &amp; benchmarking compound sets! An excess of “green” ligands in your set will give great… but useless Pbench scores!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BDABC17-0661-982B-E5EF-E584E829F1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1306616"/>
            <a:ext cx="3982720" cy="2336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625C182-0C8E-B04D-A4C1-86E2EA2C93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4167" y="1306616"/>
            <a:ext cx="3982720" cy="2336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Image 7">
            <a:extLst>
              <a:ext uri="{FF2B5EF4-FFF2-40B4-BE49-F238E27FC236}">
                <a16:creationId xmlns:a16="http://schemas.microsoft.com/office/drawing/2014/main" id="{E5688900-D7E0-51F2-46D9-31D3157B4E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" y="3762532"/>
            <a:ext cx="3982720" cy="2336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Image 21">
            <a:extLst>
              <a:ext uri="{FF2B5EF4-FFF2-40B4-BE49-F238E27FC236}">
                <a16:creationId xmlns:a16="http://schemas.microsoft.com/office/drawing/2014/main" id="{6F5578D8-0AE1-4321-BE13-13656753B0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045" y="126189"/>
            <a:ext cx="5894318" cy="6605622"/>
          </a:xfrm>
          <a:prstGeom prst="rect">
            <a:avLst/>
          </a:prstGeom>
          <a:noFill/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E5DCD2A-F54F-BE4A-87B7-1F9B2213241C}"/>
              </a:ext>
            </a:extLst>
          </p:cNvPr>
          <p:cNvSpPr txBox="1"/>
          <p:nvPr/>
        </p:nvSpPr>
        <p:spPr>
          <a:xfrm>
            <a:off x="2641021" y="1314886"/>
            <a:ext cx="43551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Our cliché “infallible ligand” is unfortunately not a far-fetched Gedankenexperiment, but a source of much inflated benchmark criteria!</a:t>
            </a:r>
          </a:p>
        </p:txBody>
      </p:sp>
    </p:spTree>
    <p:extLst>
      <p:ext uri="{BB962C8B-B14F-4D97-AF65-F5344CB8AC3E}">
        <p14:creationId xmlns:p14="http://schemas.microsoft.com/office/powerpoint/2010/main" val="1196988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500" dirty="0"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  <a:cs typeface="Arial" charset="0"/>
              </a:rPr>
              <a:t>Outline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276045" y="1219199"/>
            <a:ext cx="8798944" cy="508670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The Docking</a:t>
            </a:r>
            <a:r>
              <a:rPr lang="en-US" i="1" dirty="0"/>
              <a:t>/</a:t>
            </a:r>
            <a:r>
              <a:rPr lang="en-US" dirty="0"/>
              <a:t>Scoring Problem…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Ugly things behind the scenes… it’s hard to be rigorous!</a:t>
            </a:r>
          </a:p>
          <a:p>
            <a:pPr>
              <a:lnSpc>
                <a:spcPct val="150000"/>
              </a:lnSpc>
            </a:pPr>
            <a:r>
              <a:rPr lang="en-US" dirty="0"/>
              <a:t>What is a docking benchmark worth?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Sometimes it “works” – but what does that mean?</a:t>
            </a:r>
          </a:p>
          <a:p>
            <a:pPr>
              <a:lnSpc>
                <a:spcPct val="150000"/>
              </a:lnSpc>
            </a:pPr>
            <a:r>
              <a:rPr lang="en-US" dirty="0"/>
              <a:t>All models are wrong, but some are useful!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840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79ACB8-2115-4372-910D-60F3A02C0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709" y="8961"/>
            <a:ext cx="8918713" cy="690282"/>
          </a:xfrm>
        </p:spPr>
        <p:txBody>
          <a:bodyPr>
            <a:noAutofit/>
          </a:bodyPr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So,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do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3B23E6-FC72-4518-A688-B9D907BA0BC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6541" y="764725"/>
            <a:ext cx="8918713" cy="6084313"/>
          </a:xfrm>
        </p:spPr>
        <p:txBody>
          <a:bodyPr>
            <a:normAutofit/>
          </a:bodyPr>
          <a:lstStyle/>
          <a:p>
            <a:r>
              <a:rPr lang="en-US" dirty="0"/>
              <a:t>If there is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</a:t>
            </a:r>
            <a:r>
              <a:rPr lang="en-US" dirty="0"/>
              <a:t> real active among the 10 top-scored ligands, the docking tool achieved its goal…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… because, without docking, 100+ compounds would have to be tested in blind High Throughput Screening in order to find one active.</a:t>
            </a:r>
          </a:p>
          <a:p>
            <a:r>
              <a:rPr lang="en-US" dirty="0"/>
              <a:t>Nonetheless, docking is more often wrong than right – therefore, it makes no sense to run docking if you do not intend to experimentally validate the selected compounds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Docking does not provide 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answers</a:t>
            </a:r>
            <a:r>
              <a:rPr lang="en-US" dirty="0">
                <a:solidFill>
                  <a:srgbClr val="FF0000"/>
                </a:solidFill>
              </a:rPr>
              <a:t>, but generates useful 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working hypotheses </a:t>
            </a:r>
            <a:r>
              <a:rPr lang="en-US" dirty="0">
                <a:solidFill>
                  <a:srgbClr val="FF0000"/>
                </a:solidFill>
              </a:rPr>
              <a:t>for drug design!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It is certainly </a:t>
            </a:r>
            <a:r>
              <a:rPr lang="en-US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</a:t>
            </a:r>
            <a:r>
              <a:rPr lang="en-US" dirty="0">
                <a:solidFill>
                  <a:schemeClr val="tx1"/>
                </a:solidFill>
              </a:rPr>
              <a:t> the answer to your quest to understand an action mechanism!</a:t>
            </a:r>
          </a:p>
          <a:p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Protonation states, water mediation, protein flexibility, covalent binding </a:t>
            </a:r>
            <a:r>
              <a:rPr lang="en-US" dirty="0">
                <a:solidFill>
                  <a:srgbClr val="FF0000"/>
                </a:solidFill>
              </a:rPr>
              <a:t>are still waiting for solutions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… at least for solutions fast enough for virtual screening.</a:t>
            </a:r>
          </a:p>
        </p:txBody>
      </p:sp>
    </p:spTree>
    <p:extLst>
      <p:ext uri="{BB962C8B-B14F-4D97-AF65-F5344CB8AC3E}">
        <p14:creationId xmlns:p14="http://schemas.microsoft.com/office/powerpoint/2010/main" val="4169436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79ACB8-2115-4372-910D-60F3A02C0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40" y="35859"/>
            <a:ext cx="8918713" cy="609600"/>
          </a:xfrm>
        </p:spPr>
        <p:txBody>
          <a:bodyPr>
            <a:noAutofit/>
          </a:bodyPr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So,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do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3B23E6-FC72-4518-A688-B9D907BA0BC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2753" y="634348"/>
            <a:ext cx="9081247" cy="6349156"/>
          </a:xfrm>
        </p:spPr>
        <p:txBody>
          <a:bodyPr>
            <a:normAutofit/>
          </a:bodyPr>
          <a:lstStyle/>
          <a:p>
            <a:r>
              <a:rPr lang="en-US" dirty="0"/>
              <a:t>Predicting the correct pose does not imply that the underlying mathematical model is correct…</a:t>
            </a:r>
          </a:p>
          <a:p>
            <a:r>
              <a:rPr lang="en-US" dirty="0">
                <a:solidFill>
                  <a:srgbClr val="FF0000"/>
                </a:solidFill>
              </a:rPr>
              <a:t>… and does not imply that Affinity Ranking will be correct either</a:t>
            </a:r>
          </a:p>
          <a:p>
            <a:r>
              <a:rPr lang="en-US" dirty="0"/>
              <a:t>Tuning a Scoring Function (</a:t>
            </a:r>
            <a:r>
              <a:rPr lang="en-US" i="1" dirty="0"/>
              <a:t>if you can close an eye on all the fundamental incoherencies such a construct implies</a:t>
            </a:r>
            <a:r>
              <a:rPr lang="en-US" dirty="0"/>
              <a:t>) may only succeed if a maximum of experimental data (both Pbench AND Abench challenges) are included, 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at huge computational cost…</a:t>
            </a:r>
          </a:p>
          <a:p>
            <a:r>
              <a:rPr lang="en-US" dirty="0"/>
              <a:t>And within a well-defined Applicability Domain!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… or, nobody uses this classical QSAR concept in conjunction to scoring functions, albeit interaction fingerprint matching implicitly plays this role!</a:t>
            </a: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Take your time! </a:t>
            </a:r>
            <a:r>
              <a:rPr lang="en-US" dirty="0"/>
              <a:t>Dock fewer candidates, but well, rather than billions with bogus scores…</a:t>
            </a:r>
          </a:p>
        </p:txBody>
      </p:sp>
    </p:spTree>
    <p:extLst>
      <p:ext uri="{BB962C8B-B14F-4D97-AF65-F5344CB8AC3E}">
        <p14:creationId xmlns:p14="http://schemas.microsoft.com/office/powerpoint/2010/main" val="2144122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79ACB8-2115-4372-910D-60F3A02C0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287" y="152400"/>
            <a:ext cx="8918713" cy="932329"/>
          </a:xfrm>
        </p:spPr>
        <p:txBody>
          <a:bodyPr>
            <a:noAutofit/>
          </a:bodyPr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Like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or not, Docking has a Key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Role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Modern Drug Discovery!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3B23E6-FC72-4518-A688-B9D907BA0BC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34472" y="2904564"/>
            <a:ext cx="3989294" cy="3801035"/>
          </a:xfrm>
        </p:spPr>
        <p:txBody>
          <a:bodyPr>
            <a:normAutofit/>
          </a:bodyPr>
          <a:lstStyle/>
          <a:p>
            <a:r>
              <a:rPr lang="en-US" dirty="0"/>
              <a:t>Thank you for listening… 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don’t mess with the dockers!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0265829-E269-44B0-B395-18F72D46E6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5458" y="1109083"/>
            <a:ext cx="3917575" cy="569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178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e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rigin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6504</TotalTime>
  <Words>2437</Words>
  <Application>Microsoft Macintosh PowerPoint</Application>
  <PresentationFormat>On-screen Show (4:3)</PresentationFormat>
  <Paragraphs>225</Paragraphs>
  <Slides>32</Slides>
  <Notes>5</Notes>
  <HiddenSlides>3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3" baseType="lpstr">
      <vt:lpstr>Arial</vt:lpstr>
      <vt:lpstr>Bookman Old Style</vt:lpstr>
      <vt:lpstr>Calibri</vt:lpstr>
      <vt:lpstr>Cambria Math</vt:lpstr>
      <vt:lpstr>Gill Sans MT</vt:lpstr>
      <vt:lpstr>Helvetica</vt:lpstr>
      <vt:lpstr>Symbol</vt:lpstr>
      <vt:lpstr>Times New Roman</vt:lpstr>
      <vt:lpstr>Wingdings</vt:lpstr>
      <vt:lpstr>Wingdings 3</vt:lpstr>
      <vt:lpstr>Origine</vt:lpstr>
      <vt:lpstr>The Dark Side of Docking Scores</vt:lpstr>
      <vt:lpstr>Outline</vt:lpstr>
      <vt:lpstr>Docking: Computational Prediction of the Binding Mode and Affinity of a Ligand… </vt:lpstr>
      <vt:lpstr>Beware! Docking begins way before the actual “docking” – with the preparation of the protein site, and standardization of ligand structures </vt:lpstr>
      <vt:lpstr>Docking of a Ligand Results in an Ensemble of Poses, which are characterized:</vt:lpstr>
      <vt:lpstr>Nice, but… we are not really interested in the detailed biography of each of these poses! </vt:lpstr>
      <vt:lpstr>Docking-driven Virtual Screening…</vt:lpstr>
      <vt:lpstr>Scoring Functions: The Revenge of Empiricism over Boltzmann’s Ensemble Physics</vt:lpstr>
      <vt:lpstr>Anatomy of a Scoring Function</vt:lpstr>
      <vt:lpstr>Anatomy of a Scoring Function</vt:lpstr>
      <vt:lpstr>BUT…</vt:lpstr>
      <vt:lpstr>1. Type Mismatch Error ?</vt:lpstr>
      <vt:lpstr>2. Fine, but… which « representative » geometry ?</vt:lpstr>
      <vt:lpstr>Outline</vt:lpstr>
      <vt:lpstr>Two Classes of Docking Benchmarks</vt:lpstr>
      <vt:lpstr>Pose Benchmarking (Pbench) is most popular!</vt:lpstr>
      <vt:lpstr>An example, using the Astex Diverse Set of protein-ligand complexes…</vt:lpstr>
      <vt:lpstr>Case Study: Redocking Tacrine into Acetyl Choline Esterase, with LeadIT (BioSolveIT)</vt:lpstr>
      <vt:lpstr>Case Study: Redocking Tacrine into Acetyl Choline Esterase, with LeadIT (BioSolveIT)</vt:lpstr>
      <vt:lpstr>Protonate as LeadIt thinks? Not really…</vt:lpstr>
      <vt:lpstr>Right for the Wrong Reasons…</vt:lpstr>
      <vt:lpstr>Pose benchmark failure? Maybe not!</vt:lpstr>
      <vt:lpstr>Affinity Benchmarking (Abench):  Good Docking = Nice ROC Curves!</vt:lpstr>
      <vt:lpstr>So – does success in Pose Benchmarking imply success in Affinity Benchmarking, and reciprocally?</vt:lpstr>
      <vt:lpstr>A Simple Question: What is the Impact of Changing an Empirical Parameter Value of my Scoring Function?</vt:lpstr>
      <vt:lpstr>Optimizing Pbench criteria may NOT simultaneously grant maximal Abench success!</vt:lpstr>
      <vt:lpstr>PowerPoint Presentation</vt:lpstr>
      <vt:lpstr>As Expected, Some Ligand have Poses Highly Sensitive to Docking Parameters, Others are “Immune”…</vt:lpstr>
      <vt:lpstr>Outline</vt:lpstr>
      <vt:lpstr>So, what do we learn from this?</vt:lpstr>
      <vt:lpstr>So, what do we learn from this?</vt:lpstr>
      <vt:lpstr>Like it or not, Docking has a Key Role in Modern Drug Discovery!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S4MPLE – Sampler For Multiple Protein-Ligand Entities</dc:title>
  <dc:creator>dragos</dc:creator>
  <cp:lastModifiedBy>Dragos Horvath</cp:lastModifiedBy>
  <cp:revision>340</cp:revision>
  <dcterms:created xsi:type="dcterms:W3CDTF">2012-02-20T07:32:58Z</dcterms:created>
  <dcterms:modified xsi:type="dcterms:W3CDTF">2026-09-02T08:53:18Z</dcterms:modified>
</cp:coreProperties>
</file>