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  <p:sldMasterId id="2147483749" r:id="rId2"/>
    <p:sldMasterId id="2147483761" r:id="rId3"/>
  </p:sldMasterIdLst>
  <p:notesMasterIdLst>
    <p:notesMasterId r:id="rId32"/>
  </p:notesMasterIdLst>
  <p:handoutMasterIdLst>
    <p:handoutMasterId r:id="rId33"/>
  </p:handoutMasterIdLst>
  <p:sldIdLst>
    <p:sldId id="383" r:id="rId4"/>
    <p:sldId id="376" r:id="rId5"/>
    <p:sldId id="397" r:id="rId6"/>
    <p:sldId id="378" r:id="rId7"/>
    <p:sldId id="415" r:id="rId8"/>
    <p:sldId id="379" r:id="rId9"/>
    <p:sldId id="388" r:id="rId10"/>
    <p:sldId id="384" r:id="rId11"/>
    <p:sldId id="395" r:id="rId12"/>
    <p:sldId id="396" r:id="rId13"/>
    <p:sldId id="411" r:id="rId14"/>
    <p:sldId id="412" r:id="rId15"/>
    <p:sldId id="402" r:id="rId16"/>
    <p:sldId id="430" r:id="rId17"/>
    <p:sldId id="431" r:id="rId18"/>
    <p:sldId id="432" r:id="rId19"/>
    <p:sldId id="416" r:id="rId20"/>
    <p:sldId id="417" r:id="rId21"/>
    <p:sldId id="418" r:id="rId22"/>
    <p:sldId id="407" r:id="rId23"/>
    <p:sldId id="422" r:id="rId24"/>
    <p:sldId id="425" r:id="rId25"/>
    <p:sldId id="405" r:id="rId26"/>
    <p:sldId id="365" r:id="rId27"/>
    <p:sldId id="429" r:id="rId28"/>
    <p:sldId id="426" r:id="rId29"/>
    <p:sldId id="427" r:id="rId30"/>
    <p:sldId id="433" r:id="rId31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8032"/>
    <a:srgbClr val="FF9900"/>
    <a:srgbClr val="B68728"/>
    <a:srgbClr val="776A1B"/>
    <a:srgbClr val="E1C14D"/>
    <a:srgbClr val="F4B400"/>
    <a:srgbClr val="FF99CC"/>
    <a:srgbClr val="1476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00" autoAdjust="0"/>
    <p:restoredTop sz="93128" autoAdjust="0"/>
  </p:normalViewPr>
  <p:slideViewPr>
    <p:cSldViewPr>
      <p:cViewPr varScale="1">
        <p:scale>
          <a:sx n="77" d="100"/>
          <a:sy n="77" d="100"/>
        </p:scale>
        <p:origin x="1406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50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B208FDE-4588-4CCA-9D72-297391901B49}" type="slidenum">
              <a:rPr lang="sk-SK" altLang="sk-SK"/>
              <a:pPr/>
              <a:t>‹#›</a:t>
            </a:fld>
            <a:endParaRPr lang="sk-SK" alt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2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noProof="0" smtClean="0"/>
              <a:t>Kliknite sem a upravte štýly predlohy textu.</a:t>
            </a:r>
          </a:p>
          <a:p>
            <a:pPr lvl="1"/>
            <a:r>
              <a:rPr lang="sk-SK" noProof="0" smtClean="0"/>
              <a:t>Druhá úroveň</a:t>
            </a:r>
          </a:p>
          <a:p>
            <a:pPr lvl="2"/>
            <a:r>
              <a:rPr lang="sk-SK" noProof="0" smtClean="0"/>
              <a:t>Tretia úroveň</a:t>
            </a:r>
          </a:p>
          <a:p>
            <a:pPr lvl="3"/>
            <a:r>
              <a:rPr lang="sk-SK" noProof="0" smtClean="0"/>
              <a:t>Štvrtá úroveň</a:t>
            </a:r>
          </a:p>
          <a:p>
            <a:pPr lvl="4"/>
            <a:r>
              <a:rPr lang="sk-SK" noProof="0" smtClean="0"/>
              <a:t>Piata úroveň</a:t>
            </a:r>
          </a:p>
        </p:txBody>
      </p:sp>
      <p:sp>
        <p:nvSpPr>
          <p:cNvPr id="152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52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37AE360-5986-48D6-84A2-7CBF5A00176A}" type="slidenum">
              <a:rPr lang="sk-SK" altLang="sk-SK"/>
              <a:pPr/>
              <a:t>‹#›</a:t>
            </a:fld>
            <a:endParaRPr lang="sk-SK" alt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07CBCE2-E294-4B99-B139-A4516BFDC519}" type="slidenum">
              <a:rPr lang="sk-SK" altLang="sk-SK"/>
              <a:pPr eaLnBrk="1" hangingPunct="1"/>
              <a:t>1</a:t>
            </a:fld>
            <a:endParaRPr lang="sk-SK" altLang="sk-SK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k-SK" altLang="sk-SK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32E262F-63E3-4845-A78C-45C40A5FB0E3}" type="slidenum">
              <a:rPr lang="sk-SK" altLang="sk-SK"/>
              <a:pPr eaLnBrk="1" hangingPunct="1"/>
              <a:t>2</a:t>
            </a:fld>
            <a:endParaRPr lang="sk-SK" altLang="sk-SK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k-SK" altLang="sk-SK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C79CE82D-84A6-4CE5-A3F5-8807D0EF39B6}" type="slidenum">
              <a:rPr lang="sk-SK" altLang="sk-SK" sz="1200"/>
              <a:pPr algn="r" eaLnBrk="1" hangingPunct="1"/>
              <a:t>3</a:t>
            </a:fld>
            <a:endParaRPr lang="sk-SK" altLang="sk-SK" sz="120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k-SK" altLang="sk-SK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0455DCB-D6DA-460B-9D51-A8D036530E26}" type="slidenum">
              <a:rPr lang="sk-SK" altLang="sk-SK"/>
              <a:pPr eaLnBrk="1" hangingPunct="1"/>
              <a:t>4</a:t>
            </a:fld>
            <a:endParaRPr lang="sk-SK" altLang="sk-SK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k-SK" altLang="sk-SK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9928A7A-D6FA-4B80-A1FE-C7257BDAAF8D}" type="slidenum">
              <a:rPr kumimoji="0" lang="sk-SK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sk-SK" altLang="sk-SK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sk-SK" altLang="sk-SK" smtClean="0">
                <a:latin typeface="Arial" charset="0"/>
              </a:rPr>
              <a:t>Vážené dámy, vážení páni</a:t>
            </a:r>
            <a:r>
              <a:rPr lang="en-US" altLang="sk-SK" smtClean="0">
                <a:latin typeface="Arial" charset="0"/>
              </a:rPr>
              <a:t>! </a:t>
            </a:r>
            <a:r>
              <a:rPr lang="sk-SK" altLang="sk-SK" smtClean="0">
                <a:latin typeface="Arial" charset="0"/>
              </a:rPr>
              <a:t>Pripadla mi česť informovať Vás o výsledkoch práce oddelenia biochemickej farmakológie, ktoré sa týkajú možností terapie chronických komplikácií diabetu (v zastúpení Ing Štefeka, ktorému neodkladné pracovné povinnosti zabránili zúčastniť sa tohto podujatia).</a:t>
            </a:r>
          </a:p>
        </p:txBody>
      </p:sp>
    </p:spTree>
    <p:extLst>
      <p:ext uri="{BB962C8B-B14F-4D97-AF65-F5344CB8AC3E}">
        <p14:creationId xmlns:p14="http://schemas.microsoft.com/office/powerpoint/2010/main" val="14394625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B45C8ED-CD76-448C-997C-565E6D643E1D}" type="slidenum">
              <a:rPr lang="sk-SK" altLang="sk-SK"/>
              <a:pPr eaLnBrk="1" hangingPunct="1"/>
              <a:t>6</a:t>
            </a:fld>
            <a:endParaRPr lang="sk-SK" altLang="sk-SK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k-SK" altLang="sk-SK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7241B51-BC6A-473D-98D3-B9AAB68D6EB2}" type="slidenum">
              <a:rPr lang="sk-SK" altLang="sk-SK"/>
              <a:pPr eaLnBrk="1" hangingPunct="1"/>
              <a:t>7</a:t>
            </a:fld>
            <a:endParaRPr lang="sk-SK" altLang="sk-SK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k-SK" altLang="sk-SK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8AD2911-E912-4D00-B967-DA69B49BEC18}" type="slidenum">
              <a:rPr lang="sk-SK" altLang="sk-SK"/>
              <a:pPr eaLnBrk="1" hangingPunct="1"/>
              <a:t>8</a:t>
            </a:fld>
            <a:endParaRPr lang="sk-SK" altLang="sk-SK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k-SK" altLang="sk-SK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9F477FB1-2C32-4810-B733-45CEFAC3B08E}" type="slidenum">
              <a:rPr lang="sk-SK" altLang="sk-SK" sz="1200"/>
              <a:pPr algn="r" eaLnBrk="1" hangingPunct="1"/>
              <a:t>9</a:t>
            </a:fld>
            <a:endParaRPr lang="sk-SK" altLang="sk-SK" sz="12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k-SK" altLang="sk-SK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A08CFA83-EA01-41B3-89D7-67D90CF8C827}" type="slidenum">
              <a:rPr lang="sk-SK" altLang="sk-SK" sz="1200"/>
              <a:pPr algn="r" eaLnBrk="1" hangingPunct="1"/>
              <a:t>10</a:t>
            </a:fld>
            <a:endParaRPr lang="sk-SK" altLang="sk-SK" sz="120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k-SK" altLang="sk-SK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E51F9B8-2AF9-4772-93F0-AA8288D0A2B7}" type="slidenum">
              <a:rPr kumimoji="0" lang="sk-SK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sk-SK" altLang="sk-SK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k-SK" altLang="sk-SK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8660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9F477FB1-2C32-4810-B733-45CEFAC3B08E}" type="slidenum">
              <a:rPr lang="sk-SK" altLang="sk-SK" sz="1200"/>
              <a:pPr algn="r" eaLnBrk="1" hangingPunct="1"/>
              <a:t>12</a:t>
            </a:fld>
            <a:endParaRPr lang="sk-SK" altLang="sk-SK" sz="12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k-SK" altLang="sk-SK" smtClean="0"/>
          </a:p>
        </p:txBody>
      </p:sp>
    </p:spTree>
    <p:extLst>
      <p:ext uri="{BB962C8B-B14F-4D97-AF65-F5344CB8AC3E}">
        <p14:creationId xmlns:p14="http://schemas.microsoft.com/office/powerpoint/2010/main" val="3043709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kumimoji="1" lang="sk-SK" altLang="sk-SK" sz="2400">
                <a:latin typeface="Times New Roman" panose="02020603050405020304" pitchFamily="18" charset="0"/>
              </a:endParaRPr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kumimoji="1" lang="sk-SK" altLang="sk-SK" sz="24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sk-SK" altLang="sk-SK"/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sk-SK" altLang="sk-SK"/>
            </a:p>
          </p:txBody>
        </p:sp>
      </p:grpSp>
      <p:sp>
        <p:nvSpPr>
          <p:cNvPr id="218120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sk-SK" noProof="0" smtClean="0"/>
              <a:t>Kliknite sem a upravte štýl predlohy podnadpisov.</a:t>
            </a:r>
          </a:p>
        </p:txBody>
      </p:sp>
      <p:sp>
        <p:nvSpPr>
          <p:cNvPr id="218124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sk-SK" noProof="0" smtClean="0"/>
              <a:t>Kliknite sem a upravte štýl predlohy nadpisov.</a:t>
            </a:r>
          </a:p>
        </p:txBody>
      </p:sp>
      <p:sp>
        <p:nvSpPr>
          <p:cNvPr id="10" name="Rectangle 1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1" name="Rectangle 2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2" name="Rectangle 2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fld id="{625D16B0-A5F2-4F30-9A2B-507BA0390BFB}" type="slidenum">
              <a:rPr lang="sk-SK" altLang="sk-SK"/>
              <a:pPr/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315877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3EE6B8-BC23-43DE-8C87-D6E601A16754}" type="slidenum">
              <a:rPr lang="sk-SK" altLang="sk-SK"/>
              <a:pPr/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858585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68AA75-73D5-45AE-B93F-9C1408518569}" type="slidenum">
              <a:rPr lang="sk-SK" altLang="sk-SK"/>
              <a:pPr/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55227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3FFE6F-D2EB-4536-A5C6-9A681AA77349}" type="slidenum">
              <a:rPr lang="sk-SK" altLang="sk-SK"/>
              <a:pPr/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787083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84A43C-942F-4E68-BECC-880E03B93E75}" type="slidenum">
              <a:rPr lang="sk-SK" altLang="sk-SK"/>
              <a:pPr/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866688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0F0105-5653-4886-B942-7EC1F1A8E9E4}" type="slidenum">
              <a:rPr lang="sk-SK" altLang="sk-SK"/>
              <a:pPr/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7539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843DD-EDF1-46AF-ADE5-509A9FC9682F}" type="slidenum">
              <a:rPr lang="sk-SK" altLang="sk-SK"/>
              <a:pPr/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485980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F220DE-6B60-4640-BD06-006BDFAAE47C}" type="slidenum">
              <a:rPr lang="sk-SK" altLang="sk-SK"/>
              <a:pPr/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80817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35BE0F-0881-4B9F-9345-1DEF41C4C557}" type="slidenum">
              <a:rPr lang="sk-SK" altLang="sk-SK"/>
              <a:pPr/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908718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08F136-498E-4ABE-BD42-188C9CAC08A2}" type="slidenum">
              <a:rPr lang="sk-SK" altLang="sk-SK"/>
              <a:pPr/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348462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06ACD9-B74D-4F18-8425-1C5E2EB47141}" type="slidenum">
              <a:rPr lang="sk-SK" altLang="sk-SK"/>
              <a:pPr/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754013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BF12A44-34E8-476A-A56C-F52CA68C7F0A}" type="slidenum"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36364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747C5B1-E2A4-4E85-87B6-10A7ABEB4CDC}" type="slidenum"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38428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2DC1D6-EB8D-4CCC-845B-FF295209E5BF}" type="slidenum"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2532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EC754C-50A8-46E0-9213-CE30741AA11B}" type="slidenum"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3911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FCC25C2-EBD6-406A-88BE-05D1703178B7}" type="slidenum"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2718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7E7531E-813D-4C52-B908-93041B3EAAC6}" type="slidenum"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87257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B80689-7106-4327-9DF0-B273D90ABF7C}" type="slidenum"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97235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0227344-E045-46CD-A86C-74611E894A3F}" type="slidenum"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62605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 smtClean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F9679E0-033F-459D-9292-0F7CD948F69D}" type="slidenum"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59222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DEB9E74-A220-4CB6-B4DD-FD3B1EB2DE96}" type="slidenum"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73196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1ED025B-4F11-4C2A-91E2-BD7442C6D457}" type="slidenum"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11687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BF12A44-34E8-476A-A56C-F52CA68C7F0A}" type="slidenum"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44534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747C5B1-E2A4-4E85-87B6-10A7ABEB4CDC}" type="slidenum"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15183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2DC1D6-EB8D-4CCC-845B-FF295209E5BF}" type="slidenum"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77099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EC754C-50A8-46E0-9213-CE30741AA11B}" type="slidenum"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56917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FCC25C2-EBD6-406A-88BE-05D1703178B7}" type="slidenum"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6709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7E7531E-813D-4C52-B908-93041B3EAAC6}" type="slidenum"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28957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B80689-7106-4327-9DF0-B273D90ABF7C}" type="slidenum"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57968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0227344-E045-46CD-A86C-74611E894A3F}" type="slidenum"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40077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 smtClean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F9679E0-033F-459D-9292-0F7CD948F69D}" type="slidenum"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52421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DEB9E74-A220-4CB6-B4DD-FD3B1EB2DE96}" type="slidenum"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78518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1ED025B-4F11-4C2A-91E2-BD7442C6D457}" type="slidenum"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5638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1036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sk-SK" altLang="sk-SK"/>
              </a:p>
            </p:txBody>
          </p:sp>
          <p:sp>
            <p:nvSpPr>
              <p:cNvPr id="1037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>
                  <a:gd name="T0" fmla="*/ 1728 w 1728"/>
                  <a:gd name="T1" fmla="*/ 0 h 735"/>
                  <a:gd name="T2" fmla="*/ 1728 w 1728"/>
                  <a:gd name="T3" fmla="*/ 480 h 735"/>
                  <a:gd name="T4" fmla="*/ 380 w 1728"/>
                  <a:gd name="T5" fmla="*/ 482 h 735"/>
                  <a:gd name="T6" fmla="*/ 354 w 1728"/>
                  <a:gd name="T7" fmla="*/ 480 h 735"/>
                  <a:gd name="T8" fmla="*/ 308 w 1728"/>
                  <a:gd name="T9" fmla="*/ 489 h 735"/>
                  <a:gd name="T10" fmla="*/ 246 w 1728"/>
                  <a:gd name="T11" fmla="*/ 531 h 735"/>
                  <a:gd name="T12" fmla="*/ 206 w 1728"/>
                  <a:gd name="T13" fmla="*/ 597 h 735"/>
                  <a:gd name="T14" fmla="*/ 192 w 1728"/>
                  <a:gd name="T15" fmla="*/ 666 h 735"/>
                  <a:gd name="T16" fmla="*/ 192 w 1728"/>
                  <a:gd name="T17" fmla="*/ 735 h 735"/>
                  <a:gd name="T18" fmla="*/ 0 w 1728"/>
                  <a:gd name="T19" fmla="*/ 735 h 735"/>
                  <a:gd name="T20" fmla="*/ 0 w 1728"/>
                  <a:gd name="T21" fmla="*/ 480 h 735"/>
                  <a:gd name="T22" fmla="*/ 0 w 1728"/>
                  <a:gd name="T23" fmla="*/ 0 h 735"/>
                  <a:gd name="T24" fmla="*/ 1728 w 1728"/>
                  <a:gd name="T25" fmla="*/ 0 h 73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sk-SK"/>
              </a:p>
            </p:txBody>
          </p:sp>
        </p:grpSp>
        <p:grpSp>
          <p:nvGrpSpPr>
            <p:cNvPr id="1033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1034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sk-SK" altLang="sk-SK"/>
              </a:p>
            </p:txBody>
          </p:sp>
          <p:sp>
            <p:nvSpPr>
              <p:cNvPr id="1035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sk-SK" altLang="sk-SK"/>
              </a:p>
            </p:txBody>
          </p:sp>
        </p:grpSp>
      </p:grpSp>
      <p:sp>
        <p:nvSpPr>
          <p:cNvPr id="1027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 smtClean="0"/>
              <a:t>Kliknite sem a upravte štýl predlohy nadpisov.</a:t>
            </a:r>
          </a:p>
        </p:txBody>
      </p:sp>
      <p:sp>
        <p:nvSpPr>
          <p:cNvPr id="102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 smtClean="0"/>
              <a:t>Kliknite sem a upravte štýly predlohy textu.</a:t>
            </a:r>
          </a:p>
          <a:p>
            <a:pPr lvl="1"/>
            <a:r>
              <a:rPr lang="sk-SK" altLang="sk-SK" smtClean="0"/>
              <a:t>Druhá úroveň</a:t>
            </a:r>
          </a:p>
          <a:p>
            <a:pPr lvl="2"/>
            <a:r>
              <a:rPr lang="sk-SK" altLang="sk-SK" smtClean="0"/>
              <a:t>Tretia úroveň</a:t>
            </a:r>
          </a:p>
          <a:p>
            <a:pPr lvl="3"/>
            <a:r>
              <a:rPr lang="sk-SK" altLang="sk-SK" smtClean="0"/>
              <a:t>Štvrtá úroveň</a:t>
            </a:r>
          </a:p>
          <a:p>
            <a:pPr lvl="4"/>
            <a:r>
              <a:rPr lang="sk-SK" altLang="sk-SK" smtClean="0"/>
              <a:t>Piata úroveň</a:t>
            </a:r>
          </a:p>
        </p:txBody>
      </p:sp>
      <p:sp>
        <p:nvSpPr>
          <p:cNvPr id="21709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21710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21710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2600" b="1">
                <a:solidFill>
                  <a:schemeClr val="bg1"/>
                </a:solidFill>
              </a:defRPr>
            </a:lvl1pPr>
          </a:lstStyle>
          <a:p>
            <a:fld id="{44FC48F1-AC39-4412-B15E-5AB4BC5C21AC}" type="slidenum">
              <a:rPr lang="sk-SK" altLang="sk-SK"/>
              <a:pPr/>
              <a:t>‹#›</a:t>
            </a:fld>
            <a:endParaRPr lang="sk-SK" alt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sk-SK" smtClean="0"/>
              <a:t>Kliknite sem a upravte štýl predlohy nadpisov.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sk-SK" smtClean="0"/>
              <a:t>Kliknite sem a upravte štýly predlohy textu.</a:t>
            </a:r>
          </a:p>
          <a:p>
            <a:pPr lvl="1"/>
            <a:r>
              <a:rPr lang="cs-CZ" altLang="sk-SK" smtClean="0"/>
              <a:t>Druhá úroveň</a:t>
            </a:r>
          </a:p>
          <a:p>
            <a:pPr lvl="2"/>
            <a:r>
              <a:rPr lang="cs-CZ" altLang="sk-SK" smtClean="0"/>
              <a:t>Tretia úroveň</a:t>
            </a:r>
          </a:p>
          <a:p>
            <a:pPr lvl="3"/>
            <a:r>
              <a:rPr lang="cs-CZ" altLang="sk-SK" smtClean="0"/>
              <a:t>Štvrtá úroveň</a:t>
            </a:r>
          </a:p>
          <a:p>
            <a:pPr lvl="4"/>
            <a:r>
              <a:rPr lang="cs-CZ" altLang="sk-SK" smtClean="0"/>
              <a:t>Piata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895ADD-C0B0-4995-8246-9E90065144BA}" type="slidenum"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831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sk-SK" smtClean="0"/>
              <a:t>Kliknite sem a upravte štýl predlohy nadpisov.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sk-SK" smtClean="0"/>
              <a:t>Kliknite sem a upravte štýly predlohy textu.</a:t>
            </a:r>
          </a:p>
          <a:p>
            <a:pPr lvl="1"/>
            <a:r>
              <a:rPr lang="cs-CZ" altLang="sk-SK" smtClean="0"/>
              <a:t>Druhá úroveň</a:t>
            </a:r>
          </a:p>
          <a:p>
            <a:pPr lvl="2"/>
            <a:r>
              <a:rPr lang="cs-CZ" altLang="sk-SK" smtClean="0"/>
              <a:t>Tretia úroveň</a:t>
            </a:r>
          </a:p>
          <a:p>
            <a:pPr lvl="3"/>
            <a:r>
              <a:rPr lang="cs-CZ" altLang="sk-SK" smtClean="0"/>
              <a:t>Štvrtá úroveň</a:t>
            </a:r>
          </a:p>
          <a:p>
            <a:pPr lvl="4"/>
            <a:r>
              <a:rPr lang="cs-CZ" altLang="sk-SK" smtClean="0"/>
              <a:t>Piata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895ADD-C0B0-4995-8246-9E90065144BA}" type="slidenum">
              <a:rPr kumimoji="0" lang="cs-C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3084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emf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hyperlink" Target="https://www.webofscience.com/wos/author/record/1686587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webofscience.com/wos/author/record/2059200" TargetMode="External"/><Relationship Id="rId5" Type="http://schemas.openxmlformats.org/officeDocument/2006/relationships/hyperlink" Target="https://www.webofscience.com/wos/author/record/88311727" TargetMode="External"/><Relationship Id="rId4" Type="http://schemas.openxmlformats.org/officeDocument/2006/relationships/hyperlink" Target="https://www.webofscience.com/wos/alldb/full-record/WOS:00026709370000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hyperlink" Target="https://www.webofscience.com/wos/author/record/16865874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webofscience.com/wos/author/record/20489692" TargetMode="External"/><Relationship Id="rId5" Type="http://schemas.openxmlformats.org/officeDocument/2006/relationships/hyperlink" Target="https://www.webofscience.com/wos/author/record/88311727" TargetMode="External"/><Relationship Id="rId4" Type="http://schemas.openxmlformats.org/officeDocument/2006/relationships/hyperlink" Target="https://www.webofscience.com/wos/alldb/full-record/WOS:000279390900007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3.bin"/><Relationship Id="rId4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3" descr="rutin-palmitat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1835894"/>
            <a:ext cx="6127491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8" name="AutoShape 2"/>
          <p:cNvSpPr>
            <a:spLocks noGrp="1" noChangeArrowheads="1"/>
          </p:cNvSpPr>
          <p:nvPr>
            <p:ph type="ctrTitle"/>
          </p:nvPr>
        </p:nvSpPr>
        <p:spPr>
          <a:xfrm>
            <a:off x="557213" y="962025"/>
            <a:ext cx="7956550" cy="1295400"/>
          </a:xfrm>
        </p:spPr>
        <p:txBody>
          <a:bodyPr/>
          <a:lstStyle/>
          <a:p>
            <a:pPr eaLnBrk="1" hangingPunct="1"/>
            <a:r>
              <a:rPr lang="en-US" altLang="sk-SK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Polyphenol </a:t>
            </a:r>
            <a:r>
              <a:rPr lang="en-US" altLang="sk-SK" i="1" dirty="0">
                <a:solidFill>
                  <a:srgbClr val="C00000"/>
                </a:solidFill>
                <a:latin typeface="Arial Narrow" panose="020B0606020202030204" pitchFamily="34" charset="0"/>
              </a:rPr>
              <a:t>fatty acid esters – structure, activity, and pharmacological potential</a:t>
            </a:r>
            <a:endParaRPr lang="cs-CZ" altLang="sk-SK" i="1" dirty="0" smtClean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4339" name="Picture 3" descr="dglxasset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5263"/>
            <a:ext cx="75565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546225" y="261938"/>
            <a:ext cx="3673475" cy="7143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k-SK" altLang="sk-SK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898525" y="117475"/>
            <a:ext cx="3673475" cy="714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k-SK" altLang="sk-SK"/>
          </a:p>
        </p:txBody>
      </p:sp>
      <p:sp>
        <p:nvSpPr>
          <p:cNvPr id="14343" name="Rectangle 8"/>
          <p:cNvSpPr>
            <a:spLocks noChangeArrowheads="1"/>
          </p:cNvSpPr>
          <p:nvPr/>
        </p:nvSpPr>
        <p:spPr bwMode="auto">
          <a:xfrm>
            <a:off x="539750" y="4908010"/>
            <a:ext cx="309676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sk-SK" sz="2400" dirty="0" err="1">
                <a:solidFill>
                  <a:schemeClr val="tx2"/>
                </a:solidFill>
              </a:rPr>
              <a:t>Magdal</a:t>
            </a:r>
            <a:r>
              <a:rPr lang="sk-SK" altLang="sk-SK" sz="2400" dirty="0">
                <a:solidFill>
                  <a:schemeClr val="tx2"/>
                </a:solidFill>
              </a:rPr>
              <a:t>é</a:t>
            </a:r>
            <a:r>
              <a:rPr lang="en-US" altLang="sk-SK" sz="2400" dirty="0" err="1">
                <a:solidFill>
                  <a:schemeClr val="tx2"/>
                </a:solidFill>
              </a:rPr>
              <a:t>na</a:t>
            </a:r>
            <a:r>
              <a:rPr lang="en-US" altLang="sk-SK" sz="2400" dirty="0">
                <a:solidFill>
                  <a:schemeClr val="tx2"/>
                </a:solidFill>
              </a:rPr>
              <a:t> M</a:t>
            </a:r>
            <a:r>
              <a:rPr lang="sk-SK" altLang="sk-SK" sz="2400" dirty="0">
                <a:solidFill>
                  <a:schemeClr val="tx2"/>
                </a:solidFill>
              </a:rPr>
              <a:t>á</a:t>
            </a:r>
            <a:r>
              <a:rPr lang="en-US" altLang="sk-SK" sz="2400" dirty="0" err="1">
                <a:solidFill>
                  <a:schemeClr val="tx2"/>
                </a:solidFill>
              </a:rPr>
              <a:t>jekov</a:t>
            </a:r>
            <a:r>
              <a:rPr lang="sk-SK" altLang="sk-SK" sz="2400" dirty="0" smtClean="0">
                <a:solidFill>
                  <a:schemeClr val="tx2"/>
                </a:solidFill>
              </a:rPr>
              <a:t>á</a:t>
            </a:r>
            <a:endParaRPr lang="sk-SK" altLang="sk-SK" sz="2400" dirty="0">
              <a:solidFill>
                <a:schemeClr val="tx2"/>
              </a:solidFill>
            </a:endParaRPr>
          </a:p>
        </p:txBody>
      </p:sp>
      <p:sp>
        <p:nvSpPr>
          <p:cNvPr id="14345" name="Rectangle 12"/>
          <p:cNvSpPr>
            <a:spLocks noChangeArrowheads="1"/>
          </p:cNvSpPr>
          <p:nvPr/>
        </p:nvSpPr>
        <p:spPr bwMode="auto">
          <a:xfrm>
            <a:off x="5859831" y="4908010"/>
            <a:ext cx="318368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sk-SK" altLang="zh-CN" i="1" dirty="0" smtClean="0">
                <a:solidFill>
                  <a:schemeClr val="tx2"/>
                </a:solidFill>
                <a:ea typeface="宋体" panose="02010600030101010101" pitchFamily="2" charset="-122"/>
              </a:rPr>
              <a:t>Centre of </a:t>
            </a:r>
            <a:r>
              <a:rPr lang="sk-SK" altLang="zh-CN" i="1" dirty="0" err="1" smtClean="0">
                <a:solidFill>
                  <a:schemeClr val="tx2"/>
                </a:solidFill>
                <a:ea typeface="宋体" panose="02010600030101010101" pitchFamily="2" charset="-122"/>
              </a:rPr>
              <a:t>Experimental</a:t>
            </a:r>
            <a:r>
              <a:rPr lang="sk-SK" altLang="zh-CN" i="1" dirty="0" smtClean="0">
                <a:solidFill>
                  <a:schemeClr val="tx2"/>
                </a:solidFill>
                <a:ea typeface="宋体" panose="02010600030101010101" pitchFamily="2" charset="-122"/>
              </a:rPr>
              <a:t> </a:t>
            </a:r>
            <a:r>
              <a:rPr lang="sk-SK" altLang="zh-CN" i="1" dirty="0" err="1" smtClean="0">
                <a:solidFill>
                  <a:schemeClr val="tx2"/>
                </a:solidFill>
                <a:ea typeface="宋体" panose="02010600030101010101" pitchFamily="2" charset="-122"/>
              </a:rPr>
              <a:t>Medicine</a:t>
            </a:r>
            <a:r>
              <a:rPr lang="sk-SK" altLang="zh-CN" i="1" dirty="0" smtClean="0">
                <a:solidFill>
                  <a:schemeClr val="tx2"/>
                </a:solidFill>
                <a:ea typeface="宋体" panose="02010600030101010101" pitchFamily="2" charset="-122"/>
              </a:rPr>
              <a:t>  </a:t>
            </a:r>
          </a:p>
          <a:p>
            <a:pPr algn="ctr" eaLnBrk="1" hangingPunct="1"/>
            <a:r>
              <a:rPr lang="en-US" altLang="zh-CN" i="1" dirty="0" smtClean="0">
                <a:solidFill>
                  <a:schemeClr val="tx2"/>
                </a:solidFill>
                <a:ea typeface="宋体" panose="02010600030101010101" pitchFamily="2" charset="-122"/>
              </a:rPr>
              <a:t>Slovak Academy of Sciences, </a:t>
            </a:r>
            <a:endParaRPr lang="sk-SK" altLang="zh-CN" i="1" dirty="0" smtClean="0">
              <a:solidFill>
                <a:schemeClr val="tx2"/>
              </a:solidFill>
              <a:ea typeface="宋体" panose="02010600030101010101" pitchFamily="2" charset="-122"/>
            </a:endParaRPr>
          </a:p>
          <a:p>
            <a:pPr algn="ctr" eaLnBrk="1" hangingPunct="1"/>
            <a:r>
              <a:rPr lang="en-US" altLang="zh-CN" i="1" dirty="0" smtClean="0">
                <a:solidFill>
                  <a:schemeClr val="tx2"/>
                </a:solidFill>
                <a:ea typeface="宋体" panose="02010600030101010101" pitchFamily="2" charset="-122"/>
              </a:rPr>
              <a:t>Bratislava</a:t>
            </a:r>
            <a:r>
              <a:rPr lang="en-US" altLang="zh-CN" i="1" dirty="0">
                <a:solidFill>
                  <a:schemeClr val="tx2"/>
                </a:solidFill>
                <a:ea typeface="宋体" panose="02010600030101010101" pitchFamily="2" charset="-122"/>
              </a:rPr>
              <a:t>, </a:t>
            </a:r>
            <a:r>
              <a:rPr lang="en-US" altLang="zh-CN" i="1" dirty="0" smtClean="0">
                <a:solidFill>
                  <a:schemeClr val="tx2"/>
                </a:solidFill>
                <a:ea typeface="宋体" panose="02010600030101010101" pitchFamily="2" charset="-122"/>
              </a:rPr>
              <a:t>Slovakia</a:t>
            </a:r>
            <a:endParaRPr lang="sk-SK" altLang="zh-CN" i="1" dirty="0" smtClean="0">
              <a:solidFill>
                <a:schemeClr val="tx2"/>
              </a:solidFill>
              <a:ea typeface="宋体" panose="02010600030101010101" pitchFamily="2" charset="-122"/>
            </a:endParaRPr>
          </a:p>
        </p:txBody>
      </p:sp>
      <p:sp>
        <p:nvSpPr>
          <p:cNvPr id="14346" name="Rectangle 13"/>
          <p:cNvSpPr>
            <a:spLocks noChangeArrowheads="1"/>
          </p:cNvSpPr>
          <p:nvPr/>
        </p:nvSpPr>
        <p:spPr bwMode="auto">
          <a:xfrm>
            <a:off x="1275853" y="6003066"/>
            <a:ext cx="471978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sk-SK" altLang="zh-CN" i="1" dirty="0" smtClean="0">
                <a:solidFill>
                  <a:schemeClr val="tx2"/>
                </a:solidFill>
              </a:rPr>
              <a:t>CECEC 2026, </a:t>
            </a:r>
            <a:r>
              <a:rPr lang="sk-SK" altLang="zh-CN" i="1" dirty="0" err="1" smtClean="0">
                <a:solidFill>
                  <a:schemeClr val="tx2"/>
                </a:solidFill>
              </a:rPr>
              <a:t>Prague</a:t>
            </a:r>
            <a:r>
              <a:rPr lang="sk-SK" altLang="zh-CN" i="1" dirty="0" smtClean="0">
                <a:solidFill>
                  <a:schemeClr val="tx2"/>
                </a:solidFill>
              </a:rPr>
              <a:t>, 7 September 2026</a:t>
            </a:r>
            <a:endParaRPr lang="en-US" altLang="zh-CN" i="1" dirty="0">
              <a:solidFill>
                <a:schemeClr val="tx2"/>
              </a:solidFill>
              <a:ea typeface="宋体" panose="02010600030101010101" pitchFamily="2" charset="-122"/>
            </a:endParaRPr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9875" y="0"/>
            <a:ext cx="993638" cy="1023901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14349" name="Picture 13" descr="https://cecec.cz/cecec_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11" y="5778157"/>
            <a:ext cx="714375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7" name="Picture 17" descr="Falling Flowers Stock Photos, Images and Backgrounds for Free Download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 intensity="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498" y="3429000"/>
            <a:ext cx="5000625" cy="333375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4" descr="dglxasset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5263"/>
            <a:ext cx="75565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546225" y="261938"/>
            <a:ext cx="3673475" cy="7143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k-SK" altLang="sk-SK"/>
          </a:p>
        </p:txBody>
      </p:sp>
      <p:sp>
        <p:nvSpPr>
          <p:cNvPr id="15364" name="Rectangle 6"/>
          <p:cNvSpPr>
            <a:spLocks noChangeArrowheads="1"/>
          </p:cNvSpPr>
          <p:nvPr/>
        </p:nvSpPr>
        <p:spPr bwMode="auto">
          <a:xfrm>
            <a:off x="898525" y="117475"/>
            <a:ext cx="3673475" cy="714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k-SK" altLang="sk-SK"/>
          </a:p>
        </p:txBody>
      </p:sp>
      <p:sp>
        <p:nvSpPr>
          <p:cNvPr id="15366" name="Rectangle 1"/>
          <p:cNvSpPr>
            <a:spLocks noChangeArrowheads="1"/>
          </p:cNvSpPr>
          <p:nvPr/>
        </p:nvSpPr>
        <p:spPr bwMode="auto">
          <a:xfrm>
            <a:off x="395536" y="2797333"/>
            <a:ext cx="72739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sk-SK" sz="2400" dirty="0" smtClean="0"/>
              <a:t>- </a:t>
            </a:r>
            <a:r>
              <a:rPr lang="sk-SK" altLang="sk-SK" sz="2400" dirty="0" smtClean="0"/>
              <a:t>  </a:t>
            </a:r>
            <a:r>
              <a:rPr lang="en-US" altLang="sk-SK" sz="2400" dirty="0" smtClean="0">
                <a:solidFill>
                  <a:schemeClr val="tx1">
                    <a:lumMod val="50000"/>
                  </a:schemeClr>
                </a:solidFill>
              </a:rPr>
              <a:t>antioxidant</a:t>
            </a:r>
            <a:r>
              <a:rPr lang="en-US" altLang="sk-SK" sz="2400" dirty="0" smtClean="0"/>
              <a:t> </a:t>
            </a:r>
            <a:r>
              <a:rPr lang="en-US" altLang="sk-SK" sz="2400" dirty="0">
                <a:solidFill>
                  <a:srgbClr val="FF0000"/>
                </a:solidFill>
              </a:rPr>
              <a:t>properties</a:t>
            </a:r>
            <a:r>
              <a:rPr lang="en-US" altLang="sk-SK" sz="2400" dirty="0"/>
              <a:t> </a:t>
            </a:r>
            <a:r>
              <a:rPr lang="sk-SK" altLang="sk-SK" sz="2400" dirty="0" smtClean="0"/>
              <a:t> </a:t>
            </a:r>
            <a:endParaRPr lang="en-US" altLang="sk-SK" sz="2400" dirty="0"/>
          </a:p>
          <a:p>
            <a:pPr marL="342900" indent="-342900" algn="just" eaLnBrk="1" hangingPunct="1">
              <a:lnSpc>
                <a:spcPct val="150000"/>
              </a:lnSpc>
              <a:buFontTx/>
              <a:buChar char="-"/>
            </a:pPr>
            <a:r>
              <a:rPr lang="en-US" altLang="sk-SK" sz="2400" dirty="0" smtClean="0"/>
              <a:t>specific </a:t>
            </a:r>
            <a:r>
              <a:rPr lang="en-US" altLang="sk-SK" sz="2400" dirty="0"/>
              <a:t>effects </a:t>
            </a:r>
            <a:endParaRPr lang="sk-SK" altLang="sk-SK" sz="2400" dirty="0" smtClean="0"/>
          </a:p>
          <a:p>
            <a:pPr marL="342900" indent="-342900" algn="just" eaLnBrk="1" hangingPunct="1">
              <a:lnSpc>
                <a:spcPct val="150000"/>
              </a:lnSpc>
              <a:buFontTx/>
              <a:buChar char="-"/>
            </a:pPr>
            <a:r>
              <a:rPr lang="sk-SK" sz="2400" dirty="0">
                <a:solidFill>
                  <a:srgbClr val="FF0000"/>
                </a:solidFill>
              </a:rPr>
              <a:t>"</a:t>
            </a:r>
            <a:r>
              <a:rPr lang="sk-SK" sz="2400" dirty="0" err="1">
                <a:solidFill>
                  <a:srgbClr val="FF0000"/>
                </a:solidFill>
              </a:rPr>
              <a:t>promiscuous</a:t>
            </a:r>
            <a:r>
              <a:rPr lang="sk-SK" sz="2400" dirty="0">
                <a:solidFill>
                  <a:srgbClr val="FF0000"/>
                </a:solidFill>
              </a:rPr>
              <a:t>" </a:t>
            </a:r>
            <a:r>
              <a:rPr lang="sk-SK" sz="2400" dirty="0" err="1">
                <a:solidFill>
                  <a:srgbClr val="FF0000"/>
                </a:solidFill>
              </a:rPr>
              <a:t>compounds</a:t>
            </a:r>
            <a:r>
              <a:rPr lang="sk-SK" sz="2400" dirty="0">
                <a:solidFill>
                  <a:srgbClr val="FF0000"/>
                </a:solidFill>
              </a:rPr>
              <a:t> (PAINS)</a:t>
            </a:r>
          </a:p>
          <a:p>
            <a:pPr marL="342900" indent="-342900" algn="just" eaLnBrk="1" hangingPunct="1">
              <a:lnSpc>
                <a:spcPct val="150000"/>
              </a:lnSpc>
              <a:buFontTx/>
              <a:buChar char="-"/>
            </a:pPr>
            <a:r>
              <a:rPr lang="sk-SK" altLang="sk-SK" sz="2400" dirty="0" err="1" smtClean="0">
                <a:solidFill>
                  <a:schemeClr val="tx1">
                    <a:lumMod val="50000"/>
                  </a:schemeClr>
                </a:solidFill>
              </a:rPr>
              <a:t>long</a:t>
            </a:r>
            <a:r>
              <a:rPr lang="sk-SK" altLang="sk-SK" sz="2400" dirty="0" smtClean="0">
                <a:solidFill>
                  <a:schemeClr val="tx1">
                    <a:lumMod val="50000"/>
                  </a:schemeClr>
                </a:solidFill>
              </a:rPr>
              <a:t>-term </a:t>
            </a:r>
            <a:r>
              <a:rPr lang="sk-SK" altLang="sk-SK" sz="2400" dirty="0" err="1" smtClean="0">
                <a:solidFill>
                  <a:schemeClr val="tx1">
                    <a:lumMod val="50000"/>
                  </a:schemeClr>
                </a:solidFill>
              </a:rPr>
              <a:t>use</a:t>
            </a:r>
            <a:r>
              <a:rPr lang="sk-SK" altLang="sk-SK" sz="2400" dirty="0" smtClean="0">
                <a:solidFill>
                  <a:schemeClr val="tx1">
                    <a:lumMod val="50000"/>
                  </a:schemeClr>
                </a:solidFill>
              </a:rPr>
              <a:t> at </a:t>
            </a:r>
            <a:r>
              <a:rPr lang="sk-SK" altLang="sk-SK" sz="2400" dirty="0" err="1" smtClean="0">
                <a:solidFill>
                  <a:schemeClr val="tx1">
                    <a:lumMod val="50000"/>
                  </a:schemeClr>
                </a:solidFill>
              </a:rPr>
              <a:t>lower</a:t>
            </a:r>
            <a:r>
              <a:rPr lang="sk-SK" altLang="sk-SK" sz="24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400" dirty="0" err="1" smtClean="0">
                <a:solidFill>
                  <a:schemeClr val="tx1">
                    <a:lumMod val="50000"/>
                  </a:schemeClr>
                </a:solidFill>
              </a:rPr>
              <a:t>doses</a:t>
            </a:r>
            <a:endParaRPr lang="sk-SK" altLang="sk-SK" sz="24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342900" indent="-342900" algn="just" eaLnBrk="1" hangingPunct="1">
              <a:lnSpc>
                <a:spcPct val="150000"/>
              </a:lnSpc>
              <a:buFontTx/>
              <a:buChar char="-"/>
            </a:pPr>
            <a:r>
              <a:rPr lang="sk-SK" altLang="sk-SK" sz="2400" dirty="0" err="1" smtClean="0">
                <a:solidFill>
                  <a:srgbClr val="FF0000"/>
                </a:solidFill>
              </a:rPr>
              <a:t>restricted</a:t>
            </a:r>
            <a:r>
              <a:rPr lang="sk-SK" altLang="sk-SK" sz="2400" dirty="0" smtClean="0">
                <a:solidFill>
                  <a:srgbClr val="FF0000"/>
                </a:solidFill>
              </a:rPr>
              <a:t> bio-</a:t>
            </a:r>
            <a:r>
              <a:rPr lang="sk-SK" altLang="sk-SK" sz="2400" dirty="0" err="1" smtClean="0">
                <a:solidFill>
                  <a:srgbClr val="FF0000"/>
                </a:solidFill>
              </a:rPr>
              <a:t>distribution</a:t>
            </a:r>
            <a:endParaRPr lang="sk-SK" altLang="sk-SK" sz="2400" dirty="0">
              <a:solidFill>
                <a:srgbClr val="FF0000"/>
              </a:solidFill>
            </a:endParaRPr>
          </a:p>
        </p:txBody>
      </p:sp>
      <p:sp>
        <p:nvSpPr>
          <p:cNvPr id="15367" name="Freeform 6"/>
          <p:cNvSpPr>
            <a:spLocks/>
          </p:cNvSpPr>
          <p:nvPr/>
        </p:nvSpPr>
        <p:spPr bwMode="auto">
          <a:xfrm>
            <a:off x="3233738" y="3506788"/>
            <a:ext cx="1052512" cy="519112"/>
          </a:xfrm>
          <a:custGeom>
            <a:avLst/>
            <a:gdLst>
              <a:gd name="T0" fmla="*/ 0 w 1052275"/>
              <a:gd name="T1" fmla="*/ 68320 h 518799"/>
              <a:gd name="T2" fmla="*/ 1024044 w 1052275"/>
              <a:gd name="T3" fmla="*/ 409926 h 518799"/>
              <a:gd name="T4" fmla="*/ 382310 w 1052275"/>
              <a:gd name="T5" fmla="*/ 0 h 51879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52275" h="518799">
                <a:moveTo>
                  <a:pt x="0" y="68238"/>
                </a:moveTo>
                <a:cubicBezTo>
                  <a:pt x="479946" y="244521"/>
                  <a:pt x="959892" y="420805"/>
                  <a:pt x="1023582" y="409432"/>
                </a:cubicBezTo>
                <a:cubicBezTo>
                  <a:pt x="1087272" y="398059"/>
                  <a:pt x="1107744" y="848436"/>
                  <a:pt x="382138" y="0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1187450" y="857250"/>
            <a:ext cx="54546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sk-SK" sz="2800" dirty="0">
                <a:solidFill>
                  <a:schemeClr val="tx1">
                    <a:lumMod val="50000"/>
                  </a:schemeClr>
                </a:solidFill>
              </a:rPr>
              <a:t>Natural polyphenolic compounds </a:t>
            </a:r>
            <a:endParaRPr lang="sk-SK" altLang="sk-SK" sz="28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755650" y="1800225"/>
            <a:ext cx="7900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sk-SK" altLang="sk-SK" sz="2400" dirty="0" err="1">
                <a:solidFill>
                  <a:schemeClr val="tx1">
                    <a:lumMod val="50000"/>
                  </a:schemeClr>
                </a:solidFill>
              </a:rPr>
              <a:t>organic</a:t>
            </a:r>
            <a:r>
              <a:rPr lang="sk-SK" altLang="sk-SK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400" dirty="0" err="1">
                <a:solidFill>
                  <a:schemeClr val="tx1">
                    <a:lumMod val="50000"/>
                  </a:schemeClr>
                </a:solidFill>
              </a:rPr>
              <a:t>compounds</a:t>
            </a:r>
            <a:r>
              <a:rPr lang="sk-SK" altLang="sk-SK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400" dirty="0" err="1">
                <a:solidFill>
                  <a:schemeClr val="tx1">
                    <a:lumMod val="50000"/>
                  </a:schemeClr>
                </a:solidFill>
              </a:rPr>
              <a:t>with</a:t>
            </a:r>
            <a:r>
              <a:rPr lang="sk-SK" altLang="sk-SK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400" dirty="0" err="1">
                <a:solidFill>
                  <a:schemeClr val="tx1">
                    <a:lumMod val="50000"/>
                  </a:schemeClr>
                </a:solidFill>
              </a:rPr>
              <a:t>multiples</a:t>
            </a:r>
            <a:r>
              <a:rPr lang="sk-SK" altLang="sk-SK" sz="2400" dirty="0">
                <a:solidFill>
                  <a:schemeClr val="tx1">
                    <a:lumMod val="50000"/>
                  </a:schemeClr>
                </a:solidFill>
              </a:rPr>
              <a:t> of </a:t>
            </a:r>
            <a:r>
              <a:rPr lang="en-US" altLang="sk-SK" sz="2400" dirty="0">
                <a:solidFill>
                  <a:schemeClr val="tx1">
                    <a:lumMod val="50000"/>
                  </a:schemeClr>
                </a:solidFill>
              </a:rPr>
              <a:t>various </a:t>
            </a:r>
            <a:r>
              <a:rPr lang="sk-SK" altLang="sk-SK" sz="2400" dirty="0" err="1">
                <a:solidFill>
                  <a:schemeClr val="tx1">
                    <a:lumMod val="50000"/>
                  </a:schemeClr>
                </a:solidFill>
              </a:rPr>
              <a:t>phenol</a:t>
            </a:r>
            <a:r>
              <a:rPr lang="sk-SK" altLang="sk-SK" sz="24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400" dirty="0" err="1">
                <a:solidFill>
                  <a:schemeClr val="tx1">
                    <a:lumMod val="50000"/>
                  </a:schemeClr>
                </a:solidFill>
              </a:rPr>
              <a:t>units</a:t>
            </a:r>
            <a:endParaRPr lang="sk-SK" altLang="sk-SK" sz="24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dglxasset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5263"/>
            <a:ext cx="75565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1546225" y="261938"/>
            <a:ext cx="3673475" cy="7143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k-SK" altLang="sk-SK"/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898525" y="117475"/>
            <a:ext cx="3673475" cy="714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k-SK" altLang="sk-SK"/>
          </a:p>
        </p:txBody>
      </p:sp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323850" y="883168"/>
            <a:ext cx="882015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sk-SK" altLang="sk-SK" sz="2000" b="1" dirty="0" smtClean="0"/>
              <a:t>Prof. </a:t>
            </a:r>
            <a:r>
              <a:rPr lang="sk-SK" altLang="sk-SK" sz="2000" b="1" dirty="0" err="1" smtClean="0"/>
              <a:t>Šturdík</a:t>
            </a:r>
            <a:r>
              <a:rPr lang="sk-SK" altLang="sk-SK" sz="2000" b="1" dirty="0" smtClean="0"/>
              <a:t> et al., Bratislava</a:t>
            </a:r>
          </a:p>
          <a:p>
            <a:pPr eaLnBrk="0" hangingPunct="0">
              <a:lnSpc>
                <a:spcPct val="150000"/>
              </a:lnSpc>
            </a:pPr>
            <a:endParaRPr lang="sk-SK" altLang="sk-SK" sz="2000" b="1" dirty="0"/>
          </a:p>
          <a:p>
            <a:pPr eaLnBrk="0" hangingPunct="0">
              <a:lnSpc>
                <a:spcPct val="150000"/>
              </a:lnSpc>
            </a:pPr>
            <a:r>
              <a:rPr lang="sk-SK" altLang="sk-SK" sz="2000" b="1" dirty="0" err="1" smtClean="0"/>
              <a:t>Rutin</a:t>
            </a:r>
            <a:r>
              <a:rPr lang="sk-SK" altLang="sk-SK" sz="2000" b="1" dirty="0"/>
              <a:t>, </a:t>
            </a:r>
            <a:r>
              <a:rPr lang="sk-SK" altLang="sk-SK" sz="2000" b="1" dirty="0" err="1"/>
              <a:t>phloridzin</a:t>
            </a:r>
            <a:r>
              <a:rPr lang="sk-SK" altLang="sk-SK" sz="2000" b="1" dirty="0"/>
              <a:t> and </a:t>
            </a:r>
            <a:r>
              <a:rPr lang="sk-SK" altLang="sk-SK" sz="2000" b="1" dirty="0" err="1" smtClean="0"/>
              <a:t>esculin</a:t>
            </a:r>
            <a:r>
              <a:rPr lang="sk-SK" altLang="sk-SK" sz="2000" b="1" dirty="0" smtClean="0"/>
              <a:t> </a:t>
            </a:r>
            <a:endParaRPr lang="en-US" altLang="sk-SK" sz="2000" dirty="0" smtClean="0"/>
          </a:p>
          <a:p>
            <a:pPr eaLnBrk="0" hangingPunct="0">
              <a:lnSpc>
                <a:spcPct val="150000"/>
              </a:lnSpc>
            </a:pPr>
            <a:r>
              <a:rPr lang="en-US" altLang="sk-SK" sz="2000" dirty="0" smtClean="0"/>
              <a:t>+ their </a:t>
            </a:r>
            <a:r>
              <a:rPr lang="en-US" altLang="sk-SK" sz="2000" b="1" dirty="0" smtClean="0"/>
              <a:t>fatty acid esters</a:t>
            </a:r>
          </a:p>
          <a:p>
            <a:pPr eaLnBrk="0" hangingPunct="0">
              <a:lnSpc>
                <a:spcPct val="150000"/>
              </a:lnSpc>
            </a:pPr>
            <a:r>
              <a:rPr lang="sk-SK" altLang="sk-SK" sz="2000" dirty="0" err="1" smtClean="0"/>
              <a:t>Rutin</a:t>
            </a:r>
            <a:r>
              <a:rPr lang="sk-SK" altLang="sk-SK" sz="2000" dirty="0"/>
              <a:t>, </a:t>
            </a:r>
            <a:r>
              <a:rPr lang="sk-SK" altLang="sk-SK" sz="2000" dirty="0" err="1"/>
              <a:t>phloridzin</a:t>
            </a:r>
            <a:r>
              <a:rPr lang="sk-SK" altLang="sk-SK" sz="2000" dirty="0"/>
              <a:t> and </a:t>
            </a:r>
            <a:r>
              <a:rPr lang="sk-SK" altLang="sk-SK" sz="2000" dirty="0" err="1"/>
              <a:t>esculin</a:t>
            </a:r>
            <a:r>
              <a:rPr lang="sk-SK" altLang="sk-SK" sz="2000" dirty="0"/>
              <a:t> </a:t>
            </a:r>
            <a:r>
              <a:rPr lang="en-US" altLang="sk-SK" sz="2000" dirty="0"/>
              <a:t>- </a:t>
            </a:r>
            <a:r>
              <a:rPr lang="sk-SK" altLang="sk-SK" sz="2000" dirty="0" err="1"/>
              <a:t>enzymatically</a:t>
            </a:r>
            <a:r>
              <a:rPr lang="sk-SK" altLang="sk-SK" sz="2000" dirty="0"/>
              <a:t> </a:t>
            </a:r>
            <a:r>
              <a:rPr lang="sk-SK" altLang="sk-SK" sz="2000" dirty="0" err="1"/>
              <a:t>acylated</a:t>
            </a:r>
            <a:r>
              <a:rPr lang="sk-SK" altLang="sk-SK" sz="2000" dirty="0"/>
              <a:t> </a:t>
            </a:r>
            <a:r>
              <a:rPr lang="sk-SK" altLang="sk-SK" sz="2000" dirty="0" err="1"/>
              <a:t>with</a:t>
            </a:r>
            <a:r>
              <a:rPr lang="sk-SK" altLang="sk-SK" sz="2000" dirty="0"/>
              <a:t> </a:t>
            </a:r>
            <a:r>
              <a:rPr lang="sk-SK" altLang="sk-SK" sz="2000" dirty="0" err="1"/>
              <a:t>saturated</a:t>
            </a:r>
            <a:r>
              <a:rPr lang="sk-SK" altLang="sk-SK" sz="2000" dirty="0"/>
              <a:t> and </a:t>
            </a:r>
            <a:r>
              <a:rPr lang="sk-SK" altLang="sk-SK" sz="2000" dirty="0" err="1"/>
              <a:t>unsaturated</a:t>
            </a:r>
            <a:r>
              <a:rPr lang="sk-SK" altLang="sk-SK" sz="2000" dirty="0"/>
              <a:t> </a:t>
            </a:r>
            <a:r>
              <a:rPr lang="sk-SK" altLang="sk-SK" sz="2000" dirty="0" err="1"/>
              <a:t>fatty</a:t>
            </a:r>
            <a:r>
              <a:rPr lang="sk-SK" altLang="sk-SK" sz="2000" dirty="0"/>
              <a:t> </a:t>
            </a:r>
            <a:r>
              <a:rPr lang="sk-SK" altLang="sk-SK" sz="2000" dirty="0" err="1"/>
              <a:t>acids</a:t>
            </a:r>
            <a:r>
              <a:rPr lang="sk-SK" altLang="sk-SK" sz="2000" dirty="0"/>
              <a:t> of C4 – C22 </a:t>
            </a:r>
            <a:r>
              <a:rPr lang="sk-SK" altLang="sk-SK" sz="2000" dirty="0" err="1"/>
              <a:t>using</a:t>
            </a:r>
            <a:r>
              <a:rPr lang="sk-SK" altLang="sk-SK" sz="2000" dirty="0"/>
              <a:t> </a:t>
            </a:r>
            <a:r>
              <a:rPr lang="sk-SK" altLang="sk-SK" sz="2000" i="1" dirty="0" err="1"/>
              <a:t>Candida</a:t>
            </a:r>
            <a:r>
              <a:rPr lang="sk-SK" altLang="sk-SK" sz="2000" i="1" dirty="0"/>
              <a:t> </a:t>
            </a:r>
            <a:r>
              <a:rPr lang="sk-SK" altLang="sk-SK" sz="2000" i="1" dirty="0" err="1"/>
              <a:t>antarctica</a:t>
            </a:r>
            <a:r>
              <a:rPr lang="sk-SK" altLang="sk-SK" sz="2000" i="1" dirty="0"/>
              <a:t> </a:t>
            </a:r>
            <a:r>
              <a:rPr lang="sk-SK" altLang="sk-SK" sz="2000" dirty="0" err="1"/>
              <a:t>lipase</a:t>
            </a:r>
            <a:r>
              <a:rPr lang="sk-SK" altLang="sk-SK" sz="2000" dirty="0"/>
              <a:t> in 2-methylbutan-2-ol at 60°C</a:t>
            </a:r>
            <a:r>
              <a:rPr lang="sk-SK" altLang="sk-SK" sz="20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sk-SK" altLang="sk-SK" sz="2000" b="1" dirty="0" err="1" smtClean="0"/>
              <a:t>Quercetin</a:t>
            </a:r>
            <a:r>
              <a:rPr lang="sk-SK" altLang="sk-SK" sz="2000" b="1" dirty="0" smtClean="0"/>
              <a:t> </a:t>
            </a:r>
            <a:r>
              <a:rPr lang="sk-SK" altLang="sk-SK" sz="2000" dirty="0" smtClean="0"/>
              <a:t>- a </a:t>
            </a:r>
            <a:r>
              <a:rPr lang="sk-SK" altLang="sk-SK" sz="2000" dirty="0" err="1" smtClean="0"/>
              <a:t>natural</a:t>
            </a:r>
            <a:r>
              <a:rPr lang="sk-SK" altLang="sk-SK" sz="2000" dirty="0" smtClean="0"/>
              <a:t> </a:t>
            </a:r>
            <a:r>
              <a:rPr lang="sk-SK" altLang="sk-SK" sz="2000" dirty="0" err="1" smtClean="0"/>
              <a:t>polyphenolic</a:t>
            </a:r>
            <a:r>
              <a:rPr lang="sk-SK" altLang="sk-SK" sz="2000" dirty="0" smtClean="0"/>
              <a:t> </a:t>
            </a:r>
            <a:r>
              <a:rPr lang="sk-SK" altLang="sk-SK" sz="2000" dirty="0" err="1" smtClean="0"/>
              <a:t>reference</a:t>
            </a:r>
            <a:r>
              <a:rPr lang="sk-SK" altLang="sk-SK" sz="2000" dirty="0" smtClean="0"/>
              <a:t> </a:t>
            </a:r>
            <a:r>
              <a:rPr lang="sk-SK" altLang="sk-SK" sz="2000" dirty="0" err="1" smtClean="0"/>
              <a:t>compound</a:t>
            </a:r>
            <a:r>
              <a:rPr lang="sk-SK" altLang="sk-SK" sz="20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sk-SK" altLang="sk-SK" sz="2000" b="1" dirty="0" smtClean="0"/>
              <a:t>4-guanidinobenzoate  </a:t>
            </a:r>
            <a:r>
              <a:rPr lang="sk-SK" altLang="sk-SK" sz="2000" dirty="0" smtClean="0"/>
              <a:t>- </a:t>
            </a:r>
            <a:r>
              <a:rPr lang="sk-SK" altLang="sk-SK" sz="2000" dirty="0" err="1" smtClean="0"/>
              <a:t>the</a:t>
            </a:r>
            <a:r>
              <a:rPr lang="sk-SK" altLang="sk-SK" sz="2000" dirty="0" smtClean="0"/>
              <a:t> </a:t>
            </a:r>
            <a:r>
              <a:rPr lang="sk-SK" altLang="sk-SK" sz="2000" dirty="0" err="1" smtClean="0"/>
              <a:t>synthetic</a:t>
            </a:r>
            <a:r>
              <a:rPr lang="sk-SK" altLang="sk-SK" sz="2000" dirty="0" smtClean="0"/>
              <a:t> </a:t>
            </a:r>
            <a:r>
              <a:rPr lang="sk-SK" altLang="sk-SK" sz="2000" dirty="0" err="1" smtClean="0"/>
              <a:t>standard</a:t>
            </a:r>
            <a:r>
              <a:rPr lang="sk-SK" altLang="sk-SK" sz="2000" dirty="0" smtClean="0"/>
              <a:t> </a:t>
            </a:r>
          </a:p>
          <a:p>
            <a:pPr>
              <a:lnSpc>
                <a:spcPct val="150000"/>
              </a:lnSpc>
            </a:pPr>
            <a:endParaRPr lang="sk-SK" altLang="sk-SK" sz="2000" dirty="0"/>
          </a:p>
          <a:p>
            <a:r>
              <a:rPr lang="sk-SK" b="1" i="1" u="sng" dirty="0" err="1">
                <a:hlinkClick r:id="rId4"/>
              </a:rPr>
              <a:t>The</a:t>
            </a:r>
            <a:r>
              <a:rPr lang="sk-SK" b="1" i="1" u="sng" dirty="0">
                <a:hlinkClick r:id="rId4"/>
              </a:rPr>
              <a:t> </a:t>
            </a:r>
            <a:r>
              <a:rPr lang="sk-SK" b="1" i="1" u="sng" dirty="0" err="1">
                <a:hlinkClick r:id="rId4"/>
              </a:rPr>
              <a:t>potential</a:t>
            </a:r>
            <a:r>
              <a:rPr lang="sk-SK" b="1" i="1" u="sng" dirty="0">
                <a:hlinkClick r:id="rId4"/>
              </a:rPr>
              <a:t> and </a:t>
            </a:r>
            <a:r>
              <a:rPr lang="sk-SK" b="1" i="1" u="sng" dirty="0" err="1">
                <a:hlinkClick r:id="rId4"/>
              </a:rPr>
              <a:t>practical</a:t>
            </a:r>
            <a:r>
              <a:rPr lang="sk-SK" b="1" i="1" u="sng" dirty="0">
                <a:hlinkClick r:id="rId4"/>
              </a:rPr>
              <a:t> </a:t>
            </a:r>
            <a:r>
              <a:rPr lang="sk-SK" b="1" i="1" u="sng" dirty="0" err="1">
                <a:hlinkClick r:id="rId4"/>
              </a:rPr>
              <a:t>applications</a:t>
            </a:r>
            <a:r>
              <a:rPr lang="sk-SK" b="1" i="1" u="sng" dirty="0">
                <a:hlinkClick r:id="rId4"/>
              </a:rPr>
              <a:t> of </a:t>
            </a:r>
            <a:r>
              <a:rPr lang="sk-SK" b="1" i="1" u="sng" dirty="0" err="1">
                <a:hlinkClick r:id="rId4"/>
              </a:rPr>
              <a:t>acylated</a:t>
            </a:r>
            <a:r>
              <a:rPr lang="sk-SK" b="1" i="1" u="sng" dirty="0">
                <a:hlinkClick r:id="rId4"/>
              </a:rPr>
              <a:t> </a:t>
            </a:r>
            <a:r>
              <a:rPr lang="sk-SK" b="1" i="1" u="sng" dirty="0" err="1">
                <a:hlinkClick r:id="rId4"/>
              </a:rPr>
              <a:t>flavonoids</a:t>
            </a:r>
            <a:endParaRPr lang="sk-SK" i="1" dirty="0"/>
          </a:p>
          <a:p>
            <a:r>
              <a:rPr lang="sk-SK" i="1" u="sng" dirty="0" err="1">
                <a:hlinkClick r:id="rId5"/>
              </a:rPr>
              <a:t>Viskupicová</a:t>
            </a:r>
            <a:r>
              <a:rPr lang="sk-SK" i="1" u="sng" dirty="0">
                <a:hlinkClick r:id="rId5"/>
              </a:rPr>
              <a:t>, J</a:t>
            </a:r>
            <a:r>
              <a:rPr lang="sk-SK" i="1" dirty="0"/>
              <a:t>; </a:t>
            </a:r>
            <a:r>
              <a:rPr lang="sk-SK" i="1" u="sng" dirty="0" err="1">
                <a:hlinkClick r:id="rId6"/>
              </a:rPr>
              <a:t>Ondrejovic</a:t>
            </a:r>
            <a:r>
              <a:rPr lang="sk-SK" i="1" u="sng" dirty="0">
                <a:hlinkClick r:id="rId6"/>
              </a:rPr>
              <a:t>, M</a:t>
            </a:r>
            <a:r>
              <a:rPr lang="sk-SK" i="1" dirty="0"/>
              <a:t> and </a:t>
            </a:r>
            <a:r>
              <a:rPr lang="sk-SK" i="1" u="sng" dirty="0" err="1">
                <a:hlinkClick r:id="rId7"/>
              </a:rPr>
              <a:t>Sturdík</a:t>
            </a:r>
            <a:r>
              <a:rPr lang="sk-SK" i="1" u="sng" dirty="0">
                <a:hlinkClick r:id="rId7"/>
              </a:rPr>
              <a:t>, E</a:t>
            </a:r>
            <a:endParaRPr lang="sk-SK" i="1" dirty="0"/>
          </a:p>
          <a:p>
            <a:r>
              <a:rPr lang="sk-SK" i="1" u="sng" dirty="0"/>
              <a:t>PHARMAZIE, 2009, </a:t>
            </a:r>
            <a:r>
              <a:rPr lang="sk-SK" i="1" dirty="0"/>
              <a:t>64(6), pp.355-360</a:t>
            </a:r>
          </a:p>
          <a:p>
            <a:pPr>
              <a:lnSpc>
                <a:spcPct val="150000"/>
              </a:lnSpc>
            </a:pPr>
            <a:endParaRPr lang="en-US" altLang="sk-SK" sz="20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glxasset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5263"/>
            <a:ext cx="75565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546225" y="261938"/>
            <a:ext cx="3673475" cy="7143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k-SK" altLang="sk-SK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898525" y="117475"/>
            <a:ext cx="3673475" cy="714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k-SK" altLang="sk-SK"/>
          </a:p>
        </p:txBody>
      </p:sp>
      <p:sp>
        <p:nvSpPr>
          <p:cNvPr id="16390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k-SK" altLang="sk-SK"/>
          </a:p>
        </p:txBody>
      </p:sp>
      <p:graphicFrame>
        <p:nvGraphicFramePr>
          <p:cNvPr id="16391" name="Object 2"/>
          <p:cNvGraphicFramePr>
            <a:graphicFrameLocks noChangeAspect="1"/>
          </p:cNvGraphicFramePr>
          <p:nvPr/>
        </p:nvGraphicFramePr>
        <p:xfrm>
          <a:off x="395288" y="2060575"/>
          <a:ext cx="8058150" cy="389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7" name="CS ChemDraw Drawing" r:id="rId5" imgW="8155440" imgH="3927240" progId="ChemDraw.Document.6.0">
                  <p:embed/>
                </p:oleObj>
              </mc:Choice>
              <mc:Fallback>
                <p:oleObj name="CS ChemDraw Drawing" r:id="rId5" imgW="8155440" imgH="3927240" progId="ChemDraw.Document.6.0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2060575"/>
                        <a:ext cx="8058150" cy="3897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1651056" y="561152"/>
            <a:ext cx="57607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 err="1">
                <a:solidFill>
                  <a:schemeClr val="tx1">
                    <a:lumMod val="50000"/>
                  </a:schemeClr>
                </a:solidFill>
                <a:latin typeface="+mj-lt"/>
              </a:rPr>
              <a:t>Parrent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tx1">
                    <a:lumMod val="50000"/>
                  </a:schemeClr>
                </a:solidFill>
                <a:latin typeface="+mj-lt"/>
              </a:rPr>
              <a:t>polyphenolic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 compounds enzymatically modified</a:t>
            </a:r>
            <a:endParaRPr lang="sk-SK" sz="2800" dirty="0">
              <a:solidFill>
                <a:schemeClr val="tx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6395" name="Oval 11"/>
          <p:cNvSpPr>
            <a:spLocks noChangeArrowheads="1"/>
          </p:cNvSpPr>
          <p:nvPr/>
        </p:nvSpPr>
        <p:spPr bwMode="auto">
          <a:xfrm>
            <a:off x="8101013" y="4581525"/>
            <a:ext cx="433387" cy="358775"/>
          </a:xfrm>
          <a:prstGeom prst="ellipse">
            <a:avLst/>
          </a:prstGeom>
          <a:noFill/>
          <a:ln w="50800" algn="ctr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sk-SK"/>
          </a:p>
        </p:txBody>
      </p:sp>
      <p:sp>
        <p:nvSpPr>
          <p:cNvPr id="16396" name="Oval 12"/>
          <p:cNvSpPr>
            <a:spLocks noChangeArrowheads="1"/>
          </p:cNvSpPr>
          <p:nvPr/>
        </p:nvSpPr>
        <p:spPr bwMode="auto">
          <a:xfrm>
            <a:off x="1042988" y="2349500"/>
            <a:ext cx="433387" cy="358775"/>
          </a:xfrm>
          <a:prstGeom prst="ellipse">
            <a:avLst/>
          </a:prstGeom>
          <a:noFill/>
          <a:ln w="50800" algn="ctr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sk-SK"/>
          </a:p>
        </p:txBody>
      </p:sp>
      <p:sp>
        <p:nvSpPr>
          <p:cNvPr id="16397" name="Oval 13"/>
          <p:cNvSpPr>
            <a:spLocks noChangeArrowheads="1"/>
          </p:cNvSpPr>
          <p:nvPr/>
        </p:nvSpPr>
        <p:spPr bwMode="auto">
          <a:xfrm>
            <a:off x="1403350" y="3933825"/>
            <a:ext cx="433388" cy="358775"/>
          </a:xfrm>
          <a:prstGeom prst="ellipse">
            <a:avLst/>
          </a:prstGeom>
          <a:noFill/>
          <a:ln w="50800" algn="ctr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sk-SK"/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4695825" y="5943600"/>
            <a:ext cx="19319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sk-SK" sz="2000" b="1"/>
              <a:t>acylation sites</a:t>
            </a:r>
            <a:endParaRPr lang="sk-SK" altLang="sk-SK" sz="2000" b="1"/>
          </a:p>
        </p:txBody>
      </p:sp>
      <p:sp>
        <p:nvSpPr>
          <p:cNvPr id="16399" name="Oval 15"/>
          <p:cNvSpPr>
            <a:spLocks noChangeArrowheads="1"/>
          </p:cNvSpPr>
          <p:nvPr/>
        </p:nvSpPr>
        <p:spPr bwMode="auto">
          <a:xfrm>
            <a:off x="6732588" y="5876925"/>
            <a:ext cx="433387" cy="358775"/>
          </a:xfrm>
          <a:prstGeom prst="ellipse">
            <a:avLst/>
          </a:prstGeom>
          <a:noFill/>
          <a:ln w="50800" algn="ctr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sk-SK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glxasset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5263"/>
            <a:ext cx="75565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Obdĺžnik 2"/>
          <p:cNvSpPr>
            <a:spLocks noChangeArrowheads="1"/>
          </p:cNvSpPr>
          <p:nvPr/>
        </p:nvSpPr>
        <p:spPr bwMode="auto">
          <a:xfrm>
            <a:off x="1403350" y="336550"/>
            <a:ext cx="60483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sk-SK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Molecular </a:t>
            </a:r>
            <a:r>
              <a:rPr kumimoji="0" lang="sk-SK" altLang="sk-SK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</a:t>
            </a:r>
            <a:r>
              <a:rPr kumimoji="0" lang="en-US" altLang="sk-SK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ipophilicity</a:t>
            </a:r>
            <a:r>
              <a:rPr kumimoji="0" lang="en-US" altLang="sk-SK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sk-SK" altLang="sk-SK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</a:t>
            </a:r>
            <a:r>
              <a:rPr kumimoji="0" lang="en-US" altLang="sk-SK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otential</a:t>
            </a:r>
            <a:r>
              <a:rPr kumimoji="0" lang="en-US" altLang="sk-SK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– </a:t>
            </a:r>
            <a:r>
              <a:rPr kumimoji="0" lang="sk-SK" altLang="sk-SK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Molecular</a:t>
            </a:r>
            <a:r>
              <a:rPr kumimoji="0" lang="sk-SK" altLang="sk-SK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sk-SK" altLang="sk-SK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electrostatic</a:t>
            </a:r>
            <a:r>
              <a:rPr kumimoji="0" lang="sk-SK" altLang="sk-SK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sk-SK" altLang="sk-SK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potential</a:t>
            </a:r>
            <a:endParaRPr kumimoji="0" lang="en-US" altLang="sk-SK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92" y="2348880"/>
            <a:ext cx="4361777" cy="3281885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971" y="1988840"/>
            <a:ext cx="4857029" cy="369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971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glxasset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5263"/>
            <a:ext cx="75565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1546225" y="261938"/>
            <a:ext cx="3673475" cy="7143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k-SK" altLang="sk-SK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898525" y="117475"/>
            <a:ext cx="3673475" cy="714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k-SK" altLang="sk-SK"/>
          </a:p>
        </p:txBody>
      </p:sp>
      <p:graphicFrame>
        <p:nvGraphicFramePr>
          <p:cNvPr id="19557" name="Group 101"/>
          <p:cNvGraphicFramePr>
            <a:graphicFrameLocks noGrp="1"/>
          </p:cNvGraphicFramePr>
          <p:nvPr/>
        </p:nvGraphicFramePr>
        <p:xfrm>
          <a:off x="1187450" y="1016000"/>
          <a:ext cx="6121400" cy="5588000"/>
        </p:xfrm>
        <a:graphic>
          <a:graphicData uri="http://schemas.openxmlformats.org/drawingml/2006/table">
            <a:tbl>
              <a:tblPr/>
              <a:tblGrid>
                <a:gridCol w="711200">
                  <a:extLst>
                    <a:ext uri="{9D8B030D-6E8A-4147-A177-3AD203B41FA5}">
                      <a16:colId xmlns:a16="http://schemas.microsoft.com/office/drawing/2014/main" val="602159951"/>
                    </a:ext>
                  </a:extLst>
                </a:gridCol>
                <a:gridCol w="2257425">
                  <a:extLst>
                    <a:ext uri="{9D8B030D-6E8A-4147-A177-3AD203B41FA5}">
                      <a16:colId xmlns:a16="http://schemas.microsoft.com/office/drawing/2014/main" val="2977589182"/>
                    </a:ext>
                  </a:extLst>
                </a:gridCol>
                <a:gridCol w="1423988">
                  <a:extLst>
                    <a:ext uri="{9D8B030D-6E8A-4147-A177-3AD203B41FA5}">
                      <a16:colId xmlns:a16="http://schemas.microsoft.com/office/drawing/2014/main" val="219090980"/>
                    </a:ext>
                  </a:extLst>
                </a:gridCol>
                <a:gridCol w="1728787">
                  <a:extLst>
                    <a:ext uri="{9D8B030D-6E8A-4147-A177-3AD203B41FA5}">
                      <a16:colId xmlns:a16="http://schemas.microsoft.com/office/drawing/2014/main" val="95943875"/>
                    </a:ext>
                  </a:extLst>
                </a:gridCol>
              </a:tblGrid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Ester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Abbreviation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kumimoji="0" lang="en-US" altLang="sk-SK" sz="12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(min)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3460797"/>
                  </a:ext>
                </a:extLst>
              </a:tr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Rutin butyrate	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R-4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5.34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9709552"/>
                  </a:ext>
                </a:extLst>
              </a:tr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Rutin capronate	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R-6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7.10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4897425"/>
                  </a:ext>
                </a:extLst>
              </a:tr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Rutin caprylate	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R-8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8.90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556168"/>
                  </a:ext>
                </a:extLst>
              </a:tr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Rutin caproate	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R-10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9.42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9683003"/>
                  </a:ext>
                </a:extLst>
              </a:tr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Rutin laurate	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R-12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12.53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8245689"/>
                  </a:ext>
                </a:extLst>
              </a:tr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Rutin myristate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R-14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14.89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821314"/>
                  </a:ext>
                </a:extLst>
              </a:tr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Rutin palmitate	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R-16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17.40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1229937"/>
                  </a:ext>
                </a:extLst>
              </a:tr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Rutin stearate	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R-18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19.82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7600012"/>
                  </a:ext>
                </a:extLst>
              </a:tr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Rutin oleate	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R-18:1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16.38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5200412"/>
                  </a:ext>
                </a:extLst>
              </a:tr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Rutin linoleate	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R-18:2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17.16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1377564"/>
                  </a:ext>
                </a:extLst>
              </a:tr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Rutin linolenate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R-18:3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17.90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8890810"/>
                  </a:ext>
                </a:extLst>
              </a:tr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Rutin arachidonate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R-20:4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18.59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8808993"/>
                  </a:ext>
                </a:extLst>
              </a:tr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Rutin erucate	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R-22:1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20.93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977110"/>
                  </a:ext>
                </a:extLst>
              </a:tr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Phloridzin laurate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F-12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14.53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9980108"/>
                  </a:ext>
                </a:extLst>
              </a:tr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Phloridzin myristate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F-14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17.23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9876681"/>
                  </a:ext>
                </a:extLst>
              </a:tr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Phloridzin palmitate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F-16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19.72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2281204"/>
                  </a:ext>
                </a:extLst>
              </a:tr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Phloridzin stearate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F-18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21.96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1408841"/>
                  </a:ext>
                </a:extLst>
              </a:tr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Esculin laurate	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E-12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15.58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0806577"/>
                  </a:ext>
                </a:extLst>
              </a:tr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22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Esculin myristate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E-14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17.84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896611"/>
                  </a:ext>
                </a:extLst>
              </a:tr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Esculin palmitate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E-16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19.98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4735211"/>
                  </a:ext>
                </a:extLst>
              </a:tr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Esculin stearate	</a:t>
                      </a:r>
                      <a:endParaRPr kumimoji="0" lang="sk-SK" altLang="sk-SK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E-18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21.88</a:t>
                      </a:r>
                      <a:endParaRPr kumimoji="0" lang="sk-SK" altLang="sk-SK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227" marR="60227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0912438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glxasset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5263"/>
            <a:ext cx="75565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1546225" y="261938"/>
            <a:ext cx="3673475" cy="7143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k-SK" altLang="sk-SK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898525" y="117475"/>
            <a:ext cx="3673475" cy="714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k-SK" altLang="sk-SK"/>
          </a:p>
        </p:txBody>
      </p:sp>
      <p:sp>
        <p:nvSpPr>
          <p:cNvPr id="2" name="Obdĺžnik 1"/>
          <p:cNvSpPr/>
          <p:nvPr/>
        </p:nvSpPr>
        <p:spPr>
          <a:xfrm>
            <a:off x="395536" y="1124744"/>
            <a:ext cx="8586584" cy="2595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2000" b="1" dirty="0" err="1" smtClean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The</a:t>
            </a:r>
            <a:r>
              <a:rPr lang="sk-SK" sz="2000" b="1" dirty="0" smtClean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sk-SK" sz="2000" b="1" dirty="0" err="1" smtClean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first</a:t>
            </a:r>
            <a:r>
              <a:rPr lang="sk-SK" sz="2000" b="1" dirty="0" smtClean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sk-SK" sz="2000" b="1" dirty="0" err="1" smtClean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aim</a:t>
            </a:r>
            <a:r>
              <a:rPr lang="sk-SK" sz="2000" b="1" dirty="0" smtClean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– </a:t>
            </a:r>
            <a:r>
              <a:rPr lang="sk-SK" sz="2000" b="1" dirty="0" err="1" smtClean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antioxidants</a:t>
            </a:r>
            <a:r>
              <a:rPr lang="sk-SK" sz="2000" b="1" dirty="0" smtClean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in </a:t>
            </a:r>
            <a:r>
              <a:rPr lang="sk-SK" sz="2000" b="1" dirty="0" err="1" smtClean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oily</a:t>
            </a:r>
            <a:r>
              <a:rPr lang="sk-SK" sz="2000" b="1" dirty="0" smtClean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sk-SK" sz="2000" b="1" dirty="0" err="1" smtClean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food</a:t>
            </a:r>
            <a:endParaRPr lang="sk-SK" sz="2000" b="1" dirty="0" smtClean="0">
              <a:solidFill>
                <a:srgbClr val="0000FF"/>
              </a:solidFill>
              <a:ea typeface="Times New Roman" panose="02020603050405020304" pitchFamily="18" charset="0"/>
              <a:cs typeface="Times New Roman" panose="02020603050405020304" pitchFamily="18" charset="0"/>
              <a:hlinkClick r:id="rId4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sk-SK" sz="2000" b="1" dirty="0" smtClean="0">
              <a:solidFill>
                <a:srgbClr val="0000FF"/>
              </a:solidFill>
              <a:ea typeface="Times New Roman" panose="02020603050405020304" pitchFamily="18" charset="0"/>
              <a:cs typeface="Times New Roman" panose="02020603050405020304" pitchFamily="18" charset="0"/>
              <a:hlinkClick r:id="rId4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sk-SK" sz="2000" b="1" dirty="0">
              <a:solidFill>
                <a:srgbClr val="0000FF"/>
              </a:solidFill>
              <a:ea typeface="Times New Roman" panose="02020603050405020304" pitchFamily="18" charset="0"/>
              <a:cs typeface="Times New Roman" panose="02020603050405020304" pitchFamily="18" charset="0"/>
              <a:hlinkClick r:id="rId4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2000" b="1" dirty="0" err="1" smtClean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Lipophilic</a:t>
            </a:r>
            <a:r>
              <a:rPr lang="sk-SK" sz="2000" b="1" dirty="0" smtClean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sk-SK" sz="2000" b="1" dirty="0" err="1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rutin</a:t>
            </a:r>
            <a:r>
              <a:rPr lang="sk-SK" sz="2000" b="1" dirty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sk-SK" sz="2000" b="1" dirty="0" err="1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derivatives</a:t>
            </a:r>
            <a:r>
              <a:rPr lang="sk-SK" sz="2000" b="1" dirty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sk-SK" sz="2000" b="1" dirty="0" err="1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for</a:t>
            </a:r>
            <a:r>
              <a:rPr lang="sk-SK" sz="2000" b="1" dirty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antioxidant </a:t>
            </a:r>
            <a:r>
              <a:rPr lang="sk-SK" sz="2000" b="1" dirty="0" err="1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protection</a:t>
            </a:r>
            <a:r>
              <a:rPr lang="sk-SK" sz="2000" b="1" dirty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of </a:t>
            </a:r>
            <a:r>
              <a:rPr lang="sk-SK" sz="2000" b="1" dirty="0" err="1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oil-based</a:t>
            </a:r>
            <a:r>
              <a:rPr lang="sk-SK" sz="2000" b="1" dirty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sk-SK" sz="2000" b="1" dirty="0" err="1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foods</a:t>
            </a:r>
            <a:endParaRPr lang="sk-SK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dirty="0" err="1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Viskupicova</a:t>
            </a:r>
            <a:r>
              <a:rPr lang="sk-SK" dirty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, J</a:t>
            </a:r>
            <a:r>
              <a:rPr lang="sk-SK" dirty="0"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sk-SK" dirty="0" err="1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Danihelova</a:t>
            </a:r>
            <a:r>
              <a:rPr lang="sk-SK" dirty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, M</a:t>
            </a:r>
            <a:r>
              <a:rPr lang="sk-SK" dirty="0">
                <a:ea typeface="Times New Roman" panose="02020603050405020304" pitchFamily="18" charset="0"/>
                <a:cs typeface="Times New Roman" panose="02020603050405020304" pitchFamily="18" charset="0"/>
              </a:rPr>
              <a:t>; (...); </a:t>
            </a:r>
            <a:r>
              <a:rPr lang="sk-SK" dirty="0" err="1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Sturdik</a:t>
            </a:r>
            <a:r>
              <a:rPr lang="sk-SK" dirty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, E</a:t>
            </a:r>
            <a:endParaRPr lang="sk-SK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dirty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FOOD CHEMISTRY</a:t>
            </a:r>
            <a:r>
              <a:rPr lang="sk-SK" u="sng" dirty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sk-SK" dirty="0">
                <a:ea typeface="Times New Roman" panose="02020603050405020304" pitchFamily="18" charset="0"/>
                <a:cs typeface="Times New Roman" panose="02020603050405020304" pitchFamily="18" charset="0"/>
              </a:rPr>
              <a:t> 2010, 123(1), pp.45-50</a:t>
            </a:r>
            <a:endParaRPr lang="sk-SK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k-SK" sz="1600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k-SK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glxasset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5263"/>
            <a:ext cx="75565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1546225" y="261938"/>
            <a:ext cx="3673475" cy="7143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k-SK" altLang="sk-SK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898525" y="117475"/>
            <a:ext cx="3673475" cy="714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k-SK" altLang="sk-SK"/>
          </a:p>
        </p:txBody>
      </p:sp>
      <p:graphicFrame>
        <p:nvGraphicFramePr>
          <p:cNvPr id="20659" name="Group 179"/>
          <p:cNvGraphicFramePr>
            <a:graphicFrameLocks noGrp="1"/>
          </p:cNvGraphicFramePr>
          <p:nvPr/>
        </p:nvGraphicFramePr>
        <p:xfrm>
          <a:off x="1692275" y="1341438"/>
          <a:ext cx="6119813" cy="5133023"/>
        </p:xfrm>
        <a:graphic>
          <a:graphicData uri="http://schemas.openxmlformats.org/drawingml/2006/table">
            <a:tbl>
              <a:tblPr/>
              <a:tblGrid>
                <a:gridCol w="896938">
                  <a:extLst>
                    <a:ext uri="{9D8B030D-6E8A-4147-A177-3AD203B41FA5}">
                      <a16:colId xmlns:a16="http://schemas.microsoft.com/office/drawing/2014/main" val="2386357567"/>
                    </a:ext>
                  </a:extLst>
                </a:gridCol>
                <a:gridCol w="1522412">
                  <a:extLst>
                    <a:ext uri="{9D8B030D-6E8A-4147-A177-3AD203B41FA5}">
                      <a16:colId xmlns:a16="http://schemas.microsoft.com/office/drawing/2014/main" val="727417660"/>
                    </a:ext>
                  </a:extLst>
                </a:gridCol>
                <a:gridCol w="900113">
                  <a:extLst>
                    <a:ext uri="{9D8B030D-6E8A-4147-A177-3AD203B41FA5}">
                      <a16:colId xmlns:a16="http://schemas.microsoft.com/office/drawing/2014/main" val="2443581472"/>
                    </a:ext>
                  </a:extLst>
                </a:gridCol>
                <a:gridCol w="784225">
                  <a:extLst>
                    <a:ext uri="{9D8B030D-6E8A-4147-A177-3AD203B41FA5}">
                      <a16:colId xmlns:a16="http://schemas.microsoft.com/office/drawing/2014/main" val="201956719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841624140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2902601513"/>
                    </a:ext>
                  </a:extLst>
                </a:gridCol>
              </a:tblGrid>
              <a:tr h="192088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Compound</a:t>
                      </a:r>
                      <a:endParaRPr kumimoji="0" lang="sk-SK" altLang="sk-SK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IC</a:t>
                      </a:r>
                      <a:r>
                        <a:rPr kumimoji="0" lang="en-US" altLang="sk-SK" sz="1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(μM)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32813"/>
                  </a:ext>
                </a:extLst>
              </a:tr>
              <a:tr h="384175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Trypsin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Thrombin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Urokinase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Elastase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5243340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Rutin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4718833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Rutin butyrate	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052819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Rutin capronate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625194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Rutin caprylate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462551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Rutin caproate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1375198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Rutin laurate	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170816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Rutin myristate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130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86851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Rutin palmitate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16503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Rutin stearate	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3581396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Rutin oleate	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0138127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Rutin linoleate	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264357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Rutin linolenate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405545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Rutin arachidonate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6593452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Rutin erucate	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1359264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Phloridzin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320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6640285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Phloridzin laurate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8348190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Phloridzin myristate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4393802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Phloridzin palmitate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92462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Phloridzin stearate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215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</a:t>
                      </a: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0897561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Esculin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150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250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3214098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Esculin laurate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350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7953801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Esculin myristate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591010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Esculin palmitate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210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917372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Esculin stearate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52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89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454258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Quercetin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9204378"/>
                  </a:ext>
                </a:extLst>
              </a:tr>
              <a:tr h="1746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4-Guanidinobenzoate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450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400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sk-SK" altLang="sk-SK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sk-SK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kumimoji="0" lang="sk-SK" altLang="sk-SK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259" marR="45259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9976418"/>
                  </a:ext>
                </a:extLst>
              </a:tr>
            </a:tbl>
          </a:graphicData>
        </a:graphic>
      </p:graphicFrame>
      <p:sp>
        <p:nvSpPr>
          <p:cNvPr id="20658" name="Text Box 178"/>
          <p:cNvSpPr txBox="1">
            <a:spLocks noChangeArrowheads="1"/>
          </p:cNvSpPr>
          <p:nvPr/>
        </p:nvSpPr>
        <p:spPr bwMode="auto">
          <a:xfrm>
            <a:off x="824539" y="398489"/>
            <a:ext cx="731200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sk-SK" sz="2400" b="1" dirty="0">
                <a:solidFill>
                  <a:srgbClr val="C00000"/>
                </a:solidFill>
              </a:rPr>
              <a:t>Inhibition </a:t>
            </a:r>
            <a:r>
              <a:rPr lang="sk-SK" altLang="sk-SK" sz="2400" b="1" dirty="0" smtClean="0">
                <a:solidFill>
                  <a:srgbClr val="C00000"/>
                </a:solidFill>
              </a:rPr>
              <a:t>of </a:t>
            </a:r>
            <a:r>
              <a:rPr lang="sk-SK" altLang="sk-SK" sz="2400" b="1" dirty="0" err="1" smtClean="0">
                <a:solidFill>
                  <a:srgbClr val="C00000"/>
                </a:solidFill>
              </a:rPr>
              <a:t>serin</a:t>
            </a:r>
            <a:r>
              <a:rPr lang="sk-SK" altLang="sk-SK" sz="2400" b="1" dirty="0" smtClean="0">
                <a:solidFill>
                  <a:srgbClr val="C00000"/>
                </a:solidFill>
              </a:rPr>
              <a:t> </a:t>
            </a:r>
            <a:r>
              <a:rPr lang="sk-SK" altLang="sk-SK" sz="2400" b="1" dirty="0" err="1" smtClean="0">
                <a:solidFill>
                  <a:srgbClr val="C00000"/>
                </a:solidFill>
              </a:rPr>
              <a:t>proteases</a:t>
            </a:r>
            <a:r>
              <a:rPr lang="sk-SK" altLang="sk-SK" sz="2400" b="1" dirty="0" smtClean="0">
                <a:solidFill>
                  <a:srgbClr val="C00000"/>
                </a:solidFill>
              </a:rPr>
              <a:t>: </a:t>
            </a:r>
          </a:p>
          <a:p>
            <a:pPr algn="ctr"/>
            <a:r>
              <a:rPr lang="sk-SK" altLang="sk-SK" sz="2400" b="1" dirty="0" err="1" smtClean="0">
                <a:solidFill>
                  <a:srgbClr val="C00000"/>
                </a:solidFill>
              </a:rPr>
              <a:t>thrombin</a:t>
            </a:r>
            <a:r>
              <a:rPr lang="sk-SK" altLang="sk-SK" sz="2400" b="1" dirty="0" smtClean="0">
                <a:solidFill>
                  <a:srgbClr val="C00000"/>
                </a:solidFill>
              </a:rPr>
              <a:t>, </a:t>
            </a:r>
            <a:r>
              <a:rPr lang="sk-SK" altLang="sk-SK" sz="2400" b="1" dirty="0" err="1" smtClean="0">
                <a:solidFill>
                  <a:srgbClr val="C00000"/>
                </a:solidFill>
              </a:rPr>
              <a:t>trypsin</a:t>
            </a:r>
            <a:r>
              <a:rPr lang="sk-SK" altLang="sk-SK" sz="2400" b="1" dirty="0" smtClean="0">
                <a:solidFill>
                  <a:srgbClr val="C00000"/>
                </a:solidFill>
              </a:rPr>
              <a:t>, </a:t>
            </a:r>
            <a:r>
              <a:rPr lang="sk-SK" altLang="sk-SK" sz="2400" b="1" dirty="0" err="1" smtClean="0">
                <a:solidFill>
                  <a:srgbClr val="C00000"/>
                </a:solidFill>
              </a:rPr>
              <a:t>urokinase</a:t>
            </a:r>
            <a:r>
              <a:rPr lang="sk-SK" altLang="sk-SK" sz="2400" b="1" dirty="0" smtClean="0">
                <a:solidFill>
                  <a:srgbClr val="C00000"/>
                </a:solidFill>
              </a:rPr>
              <a:t>, and </a:t>
            </a:r>
            <a:r>
              <a:rPr lang="sk-SK" altLang="sk-SK" sz="2400" b="1" dirty="0" err="1" smtClean="0">
                <a:solidFill>
                  <a:srgbClr val="C00000"/>
                </a:solidFill>
              </a:rPr>
              <a:t>elastase</a:t>
            </a:r>
            <a:endParaRPr lang="sk-SK" altLang="sk-SK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dglxasset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5263"/>
            <a:ext cx="75565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1546225" y="261938"/>
            <a:ext cx="3673475" cy="7143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k-SK" altLang="sk-SK"/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898525" y="117475"/>
            <a:ext cx="3673475" cy="714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k-SK" altLang="sk-SK"/>
          </a:p>
        </p:txBody>
      </p:sp>
      <p:sp>
        <p:nvSpPr>
          <p:cNvPr id="76807" name="Rectangle 7"/>
          <p:cNvSpPr>
            <a:spLocks noChangeArrowheads="1"/>
          </p:cNvSpPr>
          <p:nvPr/>
        </p:nvSpPr>
        <p:spPr bwMode="auto">
          <a:xfrm>
            <a:off x="250707" y="736948"/>
            <a:ext cx="8496944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k-SK" altLang="sk-SK" sz="2000" b="1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b="1" dirty="0" err="1" smtClean="0">
                <a:solidFill>
                  <a:schemeClr val="tx1">
                    <a:lumMod val="50000"/>
                  </a:schemeClr>
                </a:solidFill>
              </a:rPr>
              <a:t>Inhibition</a:t>
            </a:r>
            <a:r>
              <a:rPr lang="sk-SK" altLang="sk-SK" sz="2000" b="1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b="1" dirty="0">
                <a:solidFill>
                  <a:schemeClr val="tx1">
                    <a:lumMod val="50000"/>
                  </a:schemeClr>
                </a:solidFill>
              </a:rPr>
              <a:t>of </a:t>
            </a:r>
            <a:r>
              <a:rPr lang="sk-SK" altLang="sk-SK" sz="2000" b="1" dirty="0" err="1">
                <a:solidFill>
                  <a:schemeClr val="tx1">
                    <a:lumMod val="50000"/>
                  </a:schemeClr>
                </a:solidFill>
              </a:rPr>
              <a:t>serine</a:t>
            </a:r>
            <a:r>
              <a:rPr lang="sk-SK" altLang="sk-SK" sz="20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b="1" dirty="0" err="1" smtClean="0">
                <a:solidFill>
                  <a:schemeClr val="tx1">
                    <a:lumMod val="50000"/>
                  </a:schemeClr>
                </a:solidFill>
              </a:rPr>
              <a:t>proteases</a:t>
            </a:r>
            <a:r>
              <a:rPr lang="sk-SK" altLang="sk-SK" sz="2000" b="1" dirty="0" smtClean="0">
                <a:solidFill>
                  <a:schemeClr val="tx1">
                    <a:lumMod val="50000"/>
                  </a:schemeClr>
                </a:solidFill>
              </a:rPr>
              <a:t>: </a:t>
            </a:r>
            <a:r>
              <a:rPr lang="sk-SK" altLang="sk-SK" sz="2000" b="1" dirty="0" err="1">
                <a:solidFill>
                  <a:srgbClr val="C00000"/>
                </a:solidFill>
              </a:rPr>
              <a:t>trypsin</a:t>
            </a:r>
            <a:r>
              <a:rPr lang="sk-SK" altLang="sk-SK" sz="2000" b="1" dirty="0">
                <a:solidFill>
                  <a:srgbClr val="C00000"/>
                </a:solidFill>
              </a:rPr>
              <a:t>, </a:t>
            </a:r>
            <a:r>
              <a:rPr lang="sk-SK" altLang="sk-SK" sz="2000" b="1" dirty="0" err="1">
                <a:solidFill>
                  <a:srgbClr val="C00000"/>
                </a:solidFill>
              </a:rPr>
              <a:t>thrombin</a:t>
            </a:r>
            <a:r>
              <a:rPr lang="sk-SK" altLang="sk-SK" sz="2000" b="1" dirty="0">
                <a:solidFill>
                  <a:srgbClr val="C00000"/>
                </a:solidFill>
              </a:rPr>
              <a:t>, </a:t>
            </a:r>
            <a:r>
              <a:rPr lang="sk-SK" altLang="sk-SK" sz="2000" b="1" dirty="0" err="1" smtClean="0">
                <a:solidFill>
                  <a:srgbClr val="C00000"/>
                </a:solidFill>
              </a:rPr>
              <a:t>elastase</a:t>
            </a:r>
            <a:r>
              <a:rPr lang="sk-SK" altLang="sk-SK" sz="2000" b="1" dirty="0" smtClean="0">
                <a:solidFill>
                  <a:srgbClr val="C00000"/>
                </a:solidFill>
              </a:rPr>
              <a:t>, </a:t>
            </a:r>
            <a:r>
              <a:rPr lang="sk-SK" altLang="sk-SK" sz="2000" b="1" dirty="0">
                <a:solidFill>
                  <a:srgbClr val="C00000"/>
                </a:solidFill>
              </a:rPr>
              <a:t>and </a:t>
            </a:r>
            <a:r>
              <a:rPr lang="sk-SK" altLang="sk-SK" sz="2000" b="1" dirty="0" err="1" smtClean="0">
                <a:solidFill>
                  <a:srgbClr val="C00000"/>
                </a:solidFill>
              </a:rPr>
              <a:t>urokinase</a:t>
            </a:r>
            <a:endParaRPr lang="sk-SK" altLang="sk-SK" sz="2000" b="1" dirty="0" smtClean="0">
              <a:solidFill>
                <a:srgbClr val="C00000"/>
              </a:solidFill>
            </a:endParaRPr>
          </a:p>
          <a:p>
            <a:pPr algn="ctr">
              <a:lnSpc>
                <a:spcPct val="150000"/>
              </a:lnSpc>
            </a:pPr>
            <a:endParaRPr lang="sk-SK" altLang="sk-SK" sz="2000" b="1" dirty="0" smtClean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sk-SK" altLang="sk-SK" sz="2000" b="1" dirty="0" smtClean="0">
                <a:solidFill>
                  <a:srgbClr val="C00000"/>
                </a:solidFill>
              </a:rPr>
              <a:t>SP</a:t>
            </a:r>
            <a:r>
              <a:rPr lang="sk-SK" altLang="sk-SK" sz="2000" dirty="0" smtClean="0">
                <a:solidFill>
                  <a:schemeClr val="tx1">
                    <a:lumMod val="50000"/>
                  </a:schemeClr>
                </a:solidFill>
              </a:rPr>
              <a:t> - </a:t>
            </a:r>
            <a:r>
              <a:rPr lang="sk-SK" altLang="sk-SK" sz="2000" b="1" dirty="0" err="1">
                <a:solidFill>
                  <a:schemeClr val="tx1">
                    <a:lumMod val="50000"/>
                  </a:schemeClr>
                </a:solidFill>
              </a:rPr>
              <a:t>biological</a:t>
            </a:r>
            <a:r>
              <a:rPr lang="sk-SK" altLang="sk-SK" sz="20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b="1" dirty="0" err="1">
                <a:solidFill>
                  <a:schemeClr val="tx1">
                    <a:lumMod val="50000"/>
                  </a:schemeClr>
                </a:solidFill>
              </a:rPr>
              <a:t>functions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(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digestion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immune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response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blood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endParaRPr lang="en-US" altLang="sk-SK" sz="2000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sk-SK" altLang="sk-SK" sz="2000" dirty="0" smtClean="0">
                <a:solidFill>
                  <a:schemeClr val="tx1">
                    <a:lumMod val="50000"/>
                  </a:schemeClr>
                </a:solidFill>
              </a:rPr>
              <a:t>         </a:t>
            </a:r>
            <a:r>
              <a:rPr lang="sk-SK" altLang="sk-SK" sz="2000" dirty="0" err="1" smtClean="0">
                <a:solidFill>
                  <a:schemeClr val="tx1">
                    <a:lumMod val="50000"/>
                  </a:schemeClr>
                </a:solidFill>
              </a:rPr>
              <a:t>pressure</a:t>
            </a:r>
            <a:r>
              <a:rPr lang="sk-SK" altLang="sk-SK" sz="20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regulation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blood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clotting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cardiovascular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function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,</a:t>
            </a:r>
            <a:endParaRPr lang="en-US" altLang="sk-SK" sz="2000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sk-SK" sz="2000" dirty="0">
                <a:solidFill>
                  <a:schemeClr val="tx1">
                    <a:lumMod val="50000"/>
                  </a:schemeClr>
                </a:solidFill>
              </a:rPr>
              <a:t>        </a:t>
            </a:r>
            <a:r>
              <a:rPr lang="en-US" altLang="sk-SK" sz="20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hormone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processing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angiogenesis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, bone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remodeling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...)</a:t>
            </a:r>
          </a:p>
          <a:p>
            <a:pPr>
              <a:lnSpc>
                <a:spcPct val="150000"/>
              </a:lnSpc>
            </a:pPr>
            <a:r>
              <a:rPr lang="en-US" altLang="sk-SK" sz="2000" dirty="0">
                <a:solidFill>
                  <a:schemeClr val="tx1">
                    <a:lumMod val="50000"/>
                  </a:schemeClr>
                </a:solidFill>
              </a:rPr>
              <a:t>  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  </a:t>
            </a:r>
            <a:r>
              <a:rPr lang="sk-SK" altLang="sk-SK" sz="20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sk-SK" sz="2000" dirty="0">
                <a:solidFill>
                  <a:schemeClr val="tx1">
                    <a:lumMod val="50000"/>
                  </a:schemeClr>
                </a:solidFill>
              </a:rPr>
              <a:t>- 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b="1" dirty="0" err="1">
                <a:solidFill>
                  <a:schemeClr val="tx1">
                    <a:lumMod val="50000"/>
                  </a:schemeClr>
                </a:solidFill>
              </a:rPr>
              <a:t>pathological</a:t>
            </a:r>
            <a:r>
              <a:rPr lang="sk-SK" altLang="sk-SK" sz="20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b="1" dirty="0" err="1">
                <a:solidFill>
                  <a:schemeClr val="tx1">
                    <a:lumMod val="50000"/>
                  </a:schemeClr>
                </a:solidFill>
              </a:rPr>
              <a:t>conditions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(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cancer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cardiovascular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disorders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, </a:t>
            </a:r>
            <a:endParaRPr lang="en-US" altLang="sk-SK" sz="2000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sk-SK" sz="2000" dirty="0">
                <a:solidFill>
                  <a:schemeClr val="tx1">
                    <a:lumMod val="50000"/>
                  </a:schemeClr>
                </a:solidFill>
              </a:rPr>
              <a:t>                         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inflammation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coagulation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diseases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multiple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sclerosis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,</a:t>
            </a:r>
            <a:endParaRPr lang="en-US" altLang="sk-SK" sz="2000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sk-SK" sz="2000" dirty="0">
                <a:solidFill>
                  <a:schemeClr val="tx1">
                    <a:lumMod val="50000"/>
                  </a:schemeClr>
                </a:solidFill>
              </a:rPr>
              <a:t>                      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altLang="sk-SK" sz="2000" dirty="0">
                <a:solidFill>
                  <a:schemeClr val="tx1">
                    <a:lumMod val="50000"/>
                  </a:schemeClr>
                </a:solidFill>
              </a:rPr>
              <a:t>  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Alzheimer's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disease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, diabetes mellitus,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atherosclerosis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,</a:t>
            </a:r>
            <a:endParaRPr lang="en-US" altLang="sk-SK" sz="2000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sk-SK" sz="2000" dirty="0">
                <a:solidFill>
                  <a:schemeClr val="tx1">
                    <a:lumMod val="50000"/>
                  </a:schemeClr>
                </a:solidFill>
              </a:rPr>
              <a:t>                         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pancreatitis</a:t>
            </a:r>
            <a:r>
              <a:rPr lang="en-US" altLang="sk-SK" sz="2000" dirty="0">
                <a:solidFill>
                  <a:schemeClr val="tx1">
                    <a:lumMod val="50000"/>
                  </a:schemeClr>
                </a:solidFill>
              </a:rPr>
              <a:t>…</a:t>
            </a:r>
            <a:r>
              <a:rPr lang="sk-SK" altLang="sk-SK" sz="2000" dirty="0" smtClean="0">
                <a:solidFill>
                  <a:schemeClr val="tx1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2" name="Obdĺžnik 1"/>
          <p:cNvSpPr/>
          <p:nvPr/>
        </p:nvSpPr>
        <p:spPr>
          <a:xfrm>
            <a:off x="215008" y="5826381"/>
            <a:ext cx="8928992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Polyphenol</a:t>
            </a:r>
            <a:r>
              <a:rPr lang="sk-SK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fatty</a:t>
            </a:r>
            <a:r>
              <a:rPr lang="sk-SK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acid</a:t>
            </a:r>
            <a:r>
              <a:rPr lang="sk-SK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esters</a:t>
            </a:r>
            <a:r>
              <a:rPr lang="sk-SK" dirty="0">
                <a:ea typeface="Times New Roman" panose="02020603050405020304" pitchFamily="18" charset="0"/>
                <a:cs typeface="Times New Roman" panose="02020603050405020304" pitchFamily="18" charset="0"/>
              </a:rPr>
              <a:t> as </a:t>
            </a:r>
            <a:r>
              <a:rPr lang="sk-SK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serine</a:t>
            </a:r>
            <a:r>
              <a:rPr lang="sk-SK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protease</a:t>
            </a:r>
            <a:r>
              <a:rPr lang="sk-SK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inhibitors</a:t>
            </a:r>
            <a:r>
              <a:rPr lang="sk-SK" dirty="0">
                <a:ea typeface="Times New Roman" panose="02020603050405020304" pitchFamily="18" charset="0"/>
                <a:cs typeface="Times New Roman" panose="02020603050405020304" pitchFamily="18" charset="0"/>
              </a:rPr>
              <a:t>: a </a:t>
            </a:r>
            <a:r>
              <a:rPr lang="sk-SK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quantum-chemical</a:t>
            </a:r>
            <a:r>
              <a:rPr lang="sk-SK" dirty="0">
                <a:ea typeface="Times New Roman" panose="02020603050405020304" pitchFamily="18" charset="0"/>
                <a:cs typeface="Times New Roman" panose="02020603050405020304" pitchFamily="18" charset="0"/>
              </a:rPr>
              <a:t> QSAR </a:t>
            </a:r>
            <a:r>
              <a:rPr lang="sk-SK" dirty="0" err="1" smtClean="0">
                <a:ea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sk-SK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k-SK" dirty="0" err="1" smtClean="0">
                <a:ea typeface="Times New Roman" panose="02020603050405020304" pitchFamily="18" charset="0"/>
                <a:cs typeface="Times New Roman" panose="02020603050405020304" pitchFamily="18" charset="0"/>
              </a:rPr>
              <a:t>Viskupicova</a:t>
            </a:r>
            <a:r>
              <a:rPr lang="sk-SK" dirty="0">
                <a:ea typeface="Times New Roman" panose="02020603050405020304" pitchFamily="18" charset="0"/>
                <a:cs typeface="Times New Roman" panose="02020603050405020304" pitchFamily="18" charset="0"/>
              </a:rPr>
              <a:t>, J; </a:t>
            </a:r>
            <a:r>
              <a:rPr lang="sk-SK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Danihelova</a:t>
            </a:r>
            <a:r>
              <a:rPr lang="sk-SK" dirty="0">
                <a:ea typeface="Times New Roman" panose="02020603050405020304" pitchFamily="18" charset="0"/>
                <a:cs typeface="Times New Roman" panose="02020603050405020304" pitchFamily="18" charset="0"/>
              </a:rPr>
              <a:t>, M; Majekova, M; et al. </a:t>
            </a:r>
            <a:r>
              <a:rPr lang="sk-SK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JOURNAL </a:t>
            </a:r>
            <a:r>
              <a:rPr lang="sk-SK" dirty="0">
                <a:ea typeface="Times New Roman" panose="02020603050405020304" pitchFamily="18" charset="0"/>
                <a:cs typeface="Times New Roman" panose="02020603050405020304" pitchFamily="18" charset="0"/>
              </a:rPr>
              <a:t>OF ENZYME INHIBITION AND MEDICINAL CHEMISTRY 27 </a:t>
            </a:r>
            <a:r>
              <a:rPr lang="sk-SK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Issue</a:t>
            </a:r>
            <a:r>
              <a:rPr lang="sk-SK" dirty="0">
                <a:ea typeface="Times New Roman" panose="02020603050405020304" pitchFamily="18" charset="0"/>
                <a:cs typeface="Times New Roman" panose="02020603050405020304" pitchFamily="18" charset="0"/>
              </a:rPr>
              <a:t>: 6 800-809 </a:t>
            </a:r>
            <a:endParaRPr lang="sk-SK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dglxasset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5263"/>
            <a:ext cx="75565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1546225" y="261938"/>
            <a:ext cx="3673475" cy="7143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k-SK" altLang="sk-SK"/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898525" y="117475"/>
            <a:ext cx="3673475" cy="714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k-SK" altLang="sk-SK"/>
          </a:p>
        </p:txBody>
      </p:sp>
      <p:sp>
        <p:nvSpPr>
          <p:cNvPr id="5" name="Rectangle 1943"/>
          <p:cNvSpPr>
            <a:spLocks noChangeArrowheads="1"/>
          </p:cNvSpPr>
          <p:nvPr/>
        </p:nvSpPr>
        <p:spPr bwMode="auto">
          <a:xfrm>
            <a:off x="831850" y="2022478"/>
            <a:ext cx="8353425" cy="3105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sk-SK" sz="1200" b="1" dirty="0"/>
              <a:t>Calculated values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sk-SK" sz="1200" dirty="0"/>
              <a:t>hydration energy </a:t>
            </a:r>
            <a:r>
              <a:rPr lang="en-US" altLang="sk-SK" sz="1200" dirty="0" err="1"/>
              <a:t>Eaq</a:t>
            </a:r>
            <a:r>
              <a:rPr lang="en-US" altLang="sk-SK" sz="1200" dirty="0"/>
              <a:t>,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sk-SK" sz="1200" dirty="0"/>
              <a:t>energy of the highest occupied molecular orbital EHOMO,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sk-SK" sz="1200" dirty="0"/>
              <a:t>energy of the lowest unoccupied molecular orbital ELUMO,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sk-SK" sz="1200" dirty="0"/>
              <a:t>dipole d,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sk-SK" sz="1200" dirty="0"/>
              <a:t>molecular CPK volume V,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sk-SK" sz="1200" dirty="0"/>
              <a:t>molecular CPK surface S,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200" dirty="0" err="1" smtClean="0"/>
              <a:t>topological</a:t>
            </a:r>
            <a:r>
              <a:rPr lang="sk-SK" altLang="sk-SK" sz="1200" dirty="0" smtClean="0"/>
              <a:t> </a:t>
            </a:r>
            <a:r>
              <a:rPr lang="en-US" altLang="sk-SK" sz="1200" dirty="0" smtClean="0"/>
              <a:t>polar </a:t>
            </a:r>
            <a:r>
              <a:rPr lang="en-US" altLang="sk-SK" sz="1200" dirty="0"/>
              <a:t>surface area </a:t>
            </a:r>
            <a:r>
              <a:rPr lang="sk-SK" altLang="sk-SK" sz="1200" dirty="0" smtClean="0"/>
              <a:t>T</a:t>
            </a:r>
            <a:r>
              <a:rPr lang="en-US" altLang="sk-SK" sz="1200" dirty="0" smtClean="0"/>
              <a:t>PSA</a:t>
            </a:r>
            <a:r>
              <a:rPr lang="en-US" altLang="sk-SK" sz="1200" dirty="0"/>
              <a:t>,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sk-SK" sz="1200" dirty="0"/>
              <a:t>number of hydrogen bond donors HBD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sk-SK" sz="1200" dirty="0"/>
              <a:t>number of hydrogen bond acceptors HBA.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sk-SK" sz="1200" dirty="0"/>
              <a:t>water-</a:t>
            </a:r>
            <a:r>
              <a:rPr lang="en-US" altLang="sk-SK" sz="1200" dirty="0" err="1"/>
              <a:t>octanol</a:t>
            </a:r>
            <a:r>
              <a:rPr lang="en-US" altLang="sk-SK" sz="1200" dirty="0"/>
              <a:t> partition coefficient </a:t>
            </a:r>
            <a:r>
              <a:rPr lang="en-US" altLang="sk-SK" sz="1200" dirty="0" err="1"/>
              <a:t>logP</a:t>
            </a:r>
            <a:r>
              <a:rPr lang="en-US" altLang="sk-SK" sz="1200" dirty="0"/>
              <a:t> </a:t>
            </a:r>
            <a:r>
              <a:rPr lang="en-US" altLang="sk-SK" sz="1200" dirty="0" err="1"/>
              <a:t>Ghose-Crippen</a:t>
            </a:r>
            <a:endParaRPr lang="en-US" altLang="sk-SK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glxasset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046" y="195288"/>
            <a:ext cx="75565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Rectangle 7"/>
          <p:cNvSpPr>
            <a:spLocks noChangeArrowheads="1"/>
          </p:cNvSpPr>
          <p:nvPr/>
        </p:nvSpPr>
        <p:spPr bwMode="auto">
          <a:xfrm>
            <a:off x="1008658" y="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altLang="sk-SK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2765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8069541"/>
              </p:ext>
            </p:extLst>
          </p:nvPr>
        </p:nvGraphicFramePr>
        <p:xfrm>
          <a:off x="2843808" y="1628800"/>
          <a:ext cx="5040313" cy="377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1" name="Graph" r:id="rId5" imgW="5767200" imgH="4319280" progId="STATISTICA.Graph">
                  <p:embed/>
                </p:oleObj>
              </mc:Choice>
              <mc:Fallback>
                <p:oleObj name="Graph" r:id="rId5" imgW="5767200" imgH="4319280" progId="STATISTICA.Graph">
                  <p:embed/>
                  <p:pic>
                    <p:nvPicPr>
                      <p:cNvPr id="2765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1628800"/>
                        <a:ext cx="5040313" cy="3773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6" name="Rectangle 3"/>
          <p:cNvSpPr>
            <a:spLocks noChangeArrowheads="1"/>
          </p:cNvSpPr>
          <p:nvPr/>
        </p:nvSpPr>
        <p:spPr bwMode="auto">
          <a:xfrm>
            <a:off x="3132733" y="527075"/>
            <a:ext cx="4572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Cluster</a:t>
            </a:r>
            <a:r>
              <a:rPr kumimoji="0" lang="sk-SK" altLang="sk-SK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sk-SK" altLang="sk-SK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analysis</a:t>
            </a:r>
            <a:endParaRPr kumimoji="0" lang="sk-SK" altLang="sk-SK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Ward</a:t>
            </a:r>
            <a:r>
              <a:rPr kumimoji="0" lang="sk-SK" altLang="sk-SK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sk-SK" altLang="sk-SK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method</a:t>
            </a:r>
            <a:r>
              <a:rPr kumimoji="0" lang="sk-SK" altLang="sk-SK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</a:t>
            </a:r>
            <a:r>
              <a:rPr kumimoji="0" lang="sk-SK" altLang="sk-SK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Manhattan</a:t>
            </a:r>
            <a:r>
              <a:rPr kumimoji="0" lang="sk-SK" altLang="sk-SK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sk-SK" altLang="sk-SK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distances</a:t>
            </a:r>
            <a:endParaRPr kumimoji="0" lang="sk-SK" altLang="sk-SK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859558" y="5589613"/>
            <a:ext cx="23535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sk-S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rutin</a:t>
            </a:r>
            <a:r>
              <a:rPr kumimoji="0" lang="en-US" altLang="sk-SK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esters with long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sk-SK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fatty acid chain R=&gt;10</a:t>
            </a:r>
            <a:endParaRPr kumimoji="0" lang="sk-SK" altLang="sk-SK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076056" y="5609859"/>
            <a:ext cx="39512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sk-SK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original polyphenols + E, P esters +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sk-SK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rutin</a:t>
            </a:r>
            <a:r>
              <a:rPr kumimoji="0" lang="en-US" altLang="sk-SK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esters with short fatty acid chain </a:t>
            </a:r>
            <a:endParaRPr kumimoji="0" lang="sk-SK" altLang="sk-SK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3331171" y="4581550"/>
            <a:ext cx="1851025" cy="1008063"/>
          </a:xfrm>
          <a:prstGeom prst="ellipse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altLang="sk-SK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5220296" y="4581550"/>
            <a:ext cx="2592387" cy="1008063"/>
          </a:xfrm>
          <a:prstGeom prst="ellipse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k-SK" altLang="sk-SK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Rectangle 1943"/>
          <p:cNvSpPr>
            <a:spLocks noChangeArrowheads="1"/>
          </p:cNvSpPr>
          <p:nvPr/>
        </p:nvSpPr>
        <p:spPr bwMode="auto">
          <a:xfrm>
            <a:off x="4986" y="1808157"/>
            <a:ext cx="8353425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sk-SK" sz="1200" dirty="0" smtClean="0"/>
              <a:t>hydration </a:t>
            </a:r>
            <a:r>
              <a:rPr lang="en-US" altLang="sk-SK" sz="1200" dirty="0"/>
              <a:t>energy </a:t>
            </a:r>
            <a:r>
              <a:rPr lang="en-US" altLang="sk-SK" sz="1200" dirty="0" err="1"/>
              <a:t>Eaq</a:t>
            </a:r>
            <a:r>
              <a:rPr lang="en-US" altLang="sk-SK" sz="1200" dirty="0"/>
              <a:t>,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sk-SK" sz="1200" dirty="0"/>
              <a:t>energy of </a:t>
            </a:r>
            <a:r>
              <a:rPr lang="en-US" altLang="sk-SK" sz="1200" dirty="0" smtClean="0"/>
              <a:t>EHOMO</a:t>
            </a:r>
            <a:r>
              <a:rPr lang="en-US" altLang="sk-SK" sz="1200" dirty="0"/>
              <a:t>,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sk-SK" sz="1200" dirty="0"/>
              <a:t>energy of </a:t>
            </a:r>
            <a:r>
              <a:rPr lang="en-US" altLang="sk-SK" sz="1200" dirty="0" smtClean="0"/>
              <a:t>ELUMO</a:t>
            </a:r>
            <a:r>
              <a:rPr lang="en-US" altLang="sk-SK" sz="1200" dirty="0"/>
              <a:t>,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sk-SK" sz="1200" dirty="0"/>
              <a:t>dipole d,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sk-SK" sz="1200" dirty="0"/>
              <a:t>molecular CPK volume V,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sk-SK" sz="1200" dirty="0"/>
              <a:t>molecular CPK surface S,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200" dirty="0" err="1" smtClean="0"/>
              <a:t>topological</a:t>
            </a:r>
            <a:r>
              <a:rPr lang="sk-SK" altLang="sk-SK" sz="1200" dirty="0" smtClean="0"/>
              <a:t> </a:t>
            </a:r>
            <a:r>
              <a:rPr lang="en-US" altLang="sk-SK" sz="1200" dirty="0" smtClean="0"/>
              <a:t>polar </a:t>
            </a:r>
            <a:r>
              <a:rPr lang="en-US" altLang="sk-SK" sz="1200" dirty="0"/>
              <a:t>surface area </a:t>
            </a:r>
            <a:r>
              <a:rPr lang="sk-SK" altLang="sk-SK" sz="1200" dirty="0" smtClean="0"/>
              <a:t>T</a:t>
            </a:r>
            <a:r>
              <a:rPr lang="en-US" altLang="sk-SK" sz="1200" dirty="0" smtClean="0"/>
              <a:t>PSA</a:t>
            </a:r>
            <a:r>
              <a:rPr lang="en-US" altLang="sk-SK" sz="1200" dirty="0"/>
              <a:t>,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sk-SK" sz="1200" dirty="0"/>
              <a:t>number of hydrogen bond donors HBD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sk-SK" sz="1200" dirty="0"/>
              <a:t>number of hydrogen bond acceptors HBA.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sk-SK" sz="1200" dirty="0"/>
              <a:t>water-</a:t>
            </a:r>
            <a:r>
              <a:rPr lang="en-US" altLang="sk-SK" sz="1200" dirty="0" err="1"/>
              <a:t>octanol</a:t>
            </a:r>
            <a:r>
              <a:rPr lang="en-US" altLang="sk-SK" sz="1200" dirty="0"/>
              <a:t> partition coefficient </a:t>
            </a:r>
            <a:r>
              <a:rPr lang="en-US" altLang="sk-SK" sz="1200" dirty="0" err="1" smtClean="0"/>
              <a:t>logP</a:t>
            </a:r>
            <a:endParaRPr lang="en-US" altLang="sk-SK" sz="1200" dirty="0"/>
          </a:p>
        </p:txBody>
      </p:sp>
    </p:spTree>
    <p:extLst>
      <p:ext uri="{BB962C8B-B14F-4D97-AF65-F5344CB8AC3E}">
        <p14:creationId xmlns:p14="http://schemas.microsoft.com/office/powerpoint/2010/main" val="41713529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dglxasset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5263"/>
            <a:ext cx="75565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1546225" y="261938"/>
            <a:ext cx="3673475" cy="7143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k-SK" altLang="sk-SK"/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898525" y="117475"/>
            <a:ext cx="3673475" cy="714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sk-SK" altLang="sk-SK"/>
          </a:p>
        </p:txBody>
      </p:sp>
      <p:sp>
        <p:nvSpPr>
          <p:cNvPr id="76807" name="Rectangle 7"/>
          <p:cNvSpPr>
            <a:spLocks noChangeArrowheads="1"/>
          </p:cNvSpPr>
          <p:nvPr/>
        </p:nvSpPr>
        <p:spPr bwMode="auto">
          <a:xfrm>
            <a:off x="323528" y="1282367"/>
            <a:ext cx="8496944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endParaRPr lang="sk-SK" altLang="sk-SK" sz="2000" b="1" dirty="0" smtClean="0">
              <a:solidFill>
                <a:srgbClr val="C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sk-SK" altLang="sk-SK" sz="20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400" b="1" dirty="0" err="1">
                <a:solidFill>
                  <a:schemeClr val="tx1">
                    <a:lumMod val="50000"/>
                  </a:schemeClr>
                </a:solidFill>
              </a:rPr>
              <a:t>Inhibition</a:t>
            </a:r>
            <a:r>
              <a:rPr lang="sk-SK" altLang="sk-SK" sz="2400" b="1" dirty="0">
                <a:solidFill>
                  <a:schemeClr val="tx1">
                    <a:lumMod val="50000"/>
                  </a:schemeClr>
                </a:solidFill>
              </a:rPr>
              <a:t> of </a:t>
            </a:r>
            <a:r>
              <a:rPr lang="sk-SK" altLang="sk-SK" sz="2400" b="1" dirty="0" err="1">
                <a:solidFill>
                  <a:schemeClr val="tx1">
                    <a:lumMod val="50000"/>
                  </a:schemeClr>
                </a:solidFill>
              </a:rPr>
              <a:t>sarco</a:t>
            </a:r>
            <a:r>
              <a:rPr lang="sk-SK" altLang="sk-SK" sz="2400" b="1" dirty="0">
                <a:solidFill>
                  <a:schemeClr val="tx1">
                    <a:lumMod val="50000"/>
                  </a:schemeClr>
                </a:solidFill>
              </a:rPr>
              <a:t>/</a:t>
            </a:r>
            <a:r>
              <a:rPr lang="sk-SK" altLang="sk-SK" sz="2400" b="1" dirty="0" err="1">
                <a:solidFill>
                  <a:schemeClr val="tx1">
                    <a:lumMod val="50000"/>
                  </a:schemeClr>
                </a:solidFill>
              </a:rPr>
              <a:t>endoplasmatic</a:t>
            </a:r>
            <a:r>
              <a:rPr lang="sk-SK" altLang="sk-SK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400" b="1" dirty="0" err="1">
                <a:solidFill>
                  <a:schemeClr val="tx1">
                    <a:lumMod val="50000"/>
                  </a:schemeClr>
                </a:solidFill>
              </a:rPr>
              <a:t>reticulum</a:t>
            </a:r>
            <a:r>
              <a:rPr lang="sk-SK" altLang="sk-SK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400" b="1" dirty="0">
                <a:solidFill>
                  <a:srgbClr val="C00000"/>
                </a:solidFill>
              </a:rPr>
              <a:t>Ca</a:t>
            </a:r>
            <a:r>
              <a:rPr lang="sk-SK" altLang="sk-SK" sz="2400" b="1" baseline="30000" dirty="0">
                <a:solidFill>
                  <a:srgbClr val="C00000"/>
                </a:solidFill>
              </a:rPr>
              <a:t>2+</a:t>
            </a:r>
            <a:r>
              <a:rPr lang="sk-SK" altLang="sk-SK" sz="2400" b="1" dirty="0">
                <a:solidFill>
                  <a:srgbClr val="C00000"/>
                </a:solidFill>
              </a:rPr>
              <a:t> </a:t>
            </a:r>
            <a:r>
              <a:rPr lang="sk-SK" altLang="sk-SK" sz="2400" b="1" dirty="0" err="1">
                <a:solidFill>
                  <a:srgbClr val="C00000"/>
                </a:solidFill>
              </a:rPr>
              <a:t>ATPase</a:t>
            </a:r>
            <a:r>
              <a:rPr lang="sk-SK" altLang="sk-SK" sz="2400" b="1" dirty="0">
                <a:solidFill>
                  <a:srgbClr val="C00000"/>
                </a:solidFill>
              </a:rPr>
              <a:t> </a:t>
            </a:r>
            <a:r>
              <a:rPr lang="sk-SK" altLang="sk-SK" sz="2400" b="1" dirty="0" smtClean="0">
                <a:solidFill>
                  <a:srgbClr val="C00000"/>
                </a:solidFill>
              </a:rPr>
              <a:t>SERCA</a:t>
            </a:r>
          </a:p>
          <a:p>
            <a:pPr>
              <a:lnSpc>
                <a:spcPct val="150000"/>
              </a:lnSpc>
            </a:pPr>
            <a:endParaRPr lang="sk-SK" altLang="sk-SK" sz="2000" b="1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sk-SK" altLang="sk-SK" sz="2000" b="1" dirty="0">
                <a:solidFill>
                  <a:srgbClr val="C00000"/>
                </a:solidFill>
              </a:rPr>
              <a:t>SERCA</a:t>
            </a:r>
            <a:r>
              <a:rPr lang="sk-SK" altLang="sk-SK" sz="2000" b="1" dirty="0">
                <a:solidFill>
                  <a:schemeClr val="tx1">
                    <a:lumMod val="50000"/>
                  </a:schemeClr>
                </a:solidFill>
              </a:rPr>
              <a:t> –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calcium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homeostasis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in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cells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preserves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regular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calcium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signalling</a:t>
            </a:r>
            <a:endParaRPr lang="sk-SK" altLang="sk-SK" sz="2000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     </a:t>
            </a:r>
            <a:r>
              <a:rPr lang="en-US" altLang="sk-SK" sz="2000" dirty="0">
                <a:solidFill>
                  <a:schemeClr val="tx1">
                    <a:lumMod val="50000"/>
                  </a:schemeClr>
                </a:solidFill>
              </a:rPr>
              <a:t>- 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b="1" dirty="0" err="1">
                <a:solidFill>
                  <a:schemeClr val="tx1">
                    <a:lumMod val="50000"/>
                  </a:schemeClr>
                </a:solidFill>
              </a:rPr>
              <a:t>pathological</a:t>
            </a:r>
            <a:r>
              <a:rPr lang="sk-SK" altLang="sk-SK" sz="20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b="1" dirty="0" err="1">
                <a:solidFill>
                  <a:schemeClr val="tx1">
                    <a:lumMod val="50000"/>
                  </a:schemeClr>
                </a:solidFill>
              </a:rPr>
              <a:t>conditions</a:t>
            </a:r>
            <a:r>
              <a:rPr lang="sk-SK" altLang="sk-SK" sz="20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–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cardiovascular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metabolic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muscular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endParaRPr lang="sk-SK" altLang="sk-SK" sz="2000" dirty="0" smtClean="0">
              <a:solidFill>
                <a:schemeClr val="tx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dirty="0" smtClean="0">
                <a:solidFill>
                  <a:schemeClr val="tx1">
                    <a:lumMod val="50000"/>
                  </a:schemeClr>
                </a:solidFill>
              </a:rPr>
              <a:t>        and  </a:t>
            </a:r>
            <a:r>
              <a:rPr lang="sk-SK" altLang="sk-SK" sz="2000" dirty="0" err="1" smtClean="0">
                <a:solidFill>
                  <a:schemeClr val="tx1">
                    <a:lumMod val="50000"/>
                  </a:schemeClr>
                </a:solidFill>
              </a:rPr>
              <a:t>neurologic</a:t>
            </a:r>
            <a:r>
              <a:rPr lang="sk-SK" altLang="sk-SK" sz="20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dirty="0" err="1" smtClean="0">
                <a:solidFill>
                  <a:schemeClr val="tx1">
                    <a:lumMod val="50000"/>
                  </a:schemeClr>
                </a:solidFill>
              </a:rPr>
              <a:t>disorders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       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Inhibition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leads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to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apoptosis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(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cancer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sk-SK" altLang="sk-SK" sz="2000" dirty="0" err="1">
                <a:solidFill>
                  <a:schemeClr val="tx1">
                    <a:lumMod val="50000"/>
                  </a:schemeClr>
                </a:solidFill>
              </a:rPr>
              <a:t>treatment</a:t>
            </a:r>
            <a:r>
              <a:rPr lang="sk-SK" altLang="sk-SK" sz="2000" dirty="0">
                <a:solidFill>
                  <a:schemeClr val="tx1">
                    <a:lumMod val="50000"/>
                  </a:schemeClr>
                </a:solidFill>
              </a:rPr>
              <a:t>).</a:t>
            </a:r>
            <a:endParaRPr lang="sk-SK" altLang="sk-SK" sz="2000" dirty="0" smtClean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9296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83" y="884426"/>
            <a:ext cx="8474034" cy="4752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12"/>
          <p:cNvSpPr>
            <a:spLocks noGrp="1" noChangeArrowheads="1"/>
          </p:cNvSpPr>
          <p:nvPr>
            <p:ph type="title"/>
          </p:nvPr>
        </p:nvSpPr>
        <p:spPr>
          <a:xfrm>
            <a:off x="1259632" y="351026"/>
            <a:ext cx="5791200" cy="533400"/>
          </a:xfrm>
        </p:spPr>
        <p:txBody>
          <a:bodyPr/>
          <a:lstStyle/>
          <a:p>
            <a:r>
              <a:rPr lang="en-US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Rutin</a:t>
            </a:r>
            <a:r>
              <a:rPr lang="en-US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derivatives</a:t>
            </a:r>
            <a:endParaRPr lang="sk-SK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Tabuľk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148615"/>
              </p:ext>
            </p:extLst>
          </p:nvPr>
        </p:nvGraphicFramePr>
        <p:xfrm>
          <a:off x="573534" y="1028442"/>
          <a:ext cx="7708900" cy="3126105"/>
        </p:xfrm>
        <a:graphic>
          <a:graphicData uri="http://schemas.openxmlformats.org/drawingml/2006/table">
            <a:tbl>
              <a:tblPr/>
              <a:tblGrid>
                <a:gridCol w="1117600">
                  <a:extLst>
                    <a:ext uri="{9D8B030D-6E8A-4147-A177-3AD203B41FA5}">
                      <a16:colId xmlns:a16="http://schemas.microsoft.com/office/drawing/2014/main" val="2515409626"/>
                    </a:ext>
                  </a:extLst>
                </a:gridCol>
                <a:gridCol w="1612900">
                  <a:extLst>
                    <a:ext uri="{9D8B030D-6E8A-4147-A177-3AD203B41FA5}">
                      <a16:colId xmlns:a16="http://schemas.microsoft.com/office/drawing/2014/main" val="3263225782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3599704187"/>
                    </a:ext>
                  </a:extLst>
                </a:gridCol>
                <a:gridCol w="1968500">
                  <a:extLst>
                    <a:ext uri="{9D8B030D-6E8A-4147-A177-3AD203B41FA5}">
                      <a16:colId xmlns:a16="http://schemas.microsoft.com/office/drawing/2014/main" val="1965713189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222427786"/>
                    </a:ext>
                  </a:extLst>
                </a:gridCol>
              </a:tblGrid>
              <a:tr h="6324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Rutin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576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derivative</a:t>
                      </a:r>
                    </a:p>
                  </a:txBody>
                  <a:tcPr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Abbreviation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Corresponding acyl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IC</a:t>
                      </a:r>
                      <a:r>
                        <a:rPr lang="en-US" sz="2000" b="1" i="0" u="none" strike="noStrike" baseline="-25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(µM)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2380060"/>
                  </a:ext>
                </a:extLst>
              </a:tr>
              <a:tr h="3562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Rutin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palmitate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R16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Palmitoyl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 ± 12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3787980"/>
                  </a:ext>
                </a:extLst>
              </a:tr>
              <a:tr h="3562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Rutin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>
                        <a:alpha val="2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stearate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>
                        <a:alpha val="2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R18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>
                        <a:alpha val="2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Stearoyl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>
                        <a:alpha val="2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 ± 6.5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>
                        <a:alpha val="2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6790363"/>
                  </a:ext>
                </a:extLst>
              </a:tr>
              <a:tr h="3562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Rutin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oleate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R18:1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Oleoyl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 ± 8.5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0074575"/>
                  </a:ext>
                </a:extLst>
              </a:tr>
              <a:tr h="3562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Rutin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linoleate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R18:2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Linoleoyl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>
                        <a:alpha val="2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 ± 5.5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>
                        <a:alpha val="2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270015"/>
                  </a:ext>
                </a:extLst>
              </a:tr>
              <a:tr h="3562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Rutin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linolenate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R18:3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a-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Linolenoyl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 ± 9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3817934"/>
                  </a:ext>
                </a:extLst>
              </a:tr>
              <a:tr h="3562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Rutin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>
                        <a:alpha val="2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arachidonate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>
                        <a:alpha val="2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R20:4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>
                        <a:alpha val="2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Arachidonoyl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>
                        <a:alpha val="2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 ± 6.5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>
                        <a:alpha val="26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737883"/>
                  </a:ext>
                </a:extLst>
              </a:tr>
              <a:tr h="3562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Rutin</a:t>
                      </a:r>
                    </a:p>
                  </a:txBody>
                  <a:tcPr marL="18288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erucate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R22:1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Erucoyl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 ± 8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796586"/>
                  </a:ext>
                </a:extLst>
              </a:tr>
            </a:tbl>
          </a:graphicData>
        </a:graphic>
      </p:graphicFrame>
      <p:sp>
        <p:nvSpPr>
          <p:cNvPr id="10" name="Obdĺžnik 9"/>
          <p:cNvSpPr/>
          <p:nvPr/>
        </p:nvSpPr>
        <p:spPr>
          <a:xfrm>
            <a:off x="409902" y="4909637"/>
            <a:ext cx="824184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Conformational changes of </a:t>
            </a:r>
            <a:r>
              <a:rPr lang="en-US" sz="22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SERCA 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induced by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rutin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22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and its 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derivatives (R16–R22:1). </a:t>
            </a:r>
            <a:r>
              <a:rPr lang="en-US" sz="22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Studied by a) </a:t>
            </a:r>
            <a:r>
              <a:rPr lang="en-US" sz="2200" b="1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FITC,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22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b) </a:t>
            </a:r>
            <a:r>
              <a:rPr lang="en-US" sz="2200" b="1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NCD-4 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and </a:t>
            </a:r>
            <a:r>
              <a:rPr lang="en-US" sz="22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c) </a:t>
            </a:r>
            <a:r>
              <a:rPr lang="en-US" sz="2200" b="1" dirty="0" err="1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Trp</a:t>
            </a:r>
            <a:r>
              <a:rPr lang="en-US" sz="2200" b="1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2200" b="1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fluorescence</a:t>
            </a:r>
            <a:r>
              <a:rPr lang="en-US" sz="22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</a:rPr>
              <a:t>.</a:t>
            </a:r>
          </a:p>
          <a:p>
            <a:endParaRPr lang="en-US" sz="2200" dirty="0">
              <a:solidFill>
                <a:schemeClr val="tx1">
                  <a:lumMod val="50000"/>
                </a:schemeClr>
              </a:solidFill>
              <a:latin typeface="Calibri" pitchFamily="34" charset="0"/>
            </a:endParaRPr>
          </a:p>
          <a:p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cs typeface="Arial" panose="020B0604020202020204" pitchFamily="34" charset="0"/>
              </a:rPr>
              <a:t>Viskupicova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cs typeface="Arial" panose="020B0604020202020204" pitchFamily="34" charset="0"/>
              </a:rPr>
              <a:t>, J. </a:t>
            </a:r>
            <a:r>
              <a:rPr lang="sk-SK" sz="2000" dirty="0" smtClean="0">
                <a:solidFill>
                  <a:schemeClr val="tx1">
                    <a:lumMod val="50000"/>
                  </a:schemeClr>
                </a:solidFill>
                <a:cs typeface="Arial" panose="020B0604020202020204" pitchFamily="34" charset="0"/>
              </a:rPr>
              <a:t>Majekova M. et al. </a:t>
            </a:r>
            <a:r>
              <a:rPr lang="en-US" sz="2000" i="1" dirty="0" smtClean="0">
                <a:solidFill>
                  <a:schemeClr val="tx1">
                    <a:lumMod val="50000"/>
                  </a:schemeClr>
                </a:solidFill>
                <a:cs typeface="Arial" panose="020B0604020202020204" pitchFamily="34" charset="0"/>
              </a:rPr>
              <a:t>J Muscle Res Cell </a:t>
            </a:r>
            <a:r>
              <a:rPr lang="en-US" sz="2000" i="1" dirty="0">
                <a:solidFill>
                  <a:schemeClr val="tx1">
                    <a:lumMod val="50000"/>
                  </a:schemeClr>
                </a:solidFill>
                <a:cs typeface="Arial" panose="020B0604020202020204" pitchFamily="34" charset="0"/>
              </a:rPr>
              <a:t>Motility 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cs typeface="Arial" panose="020B0604020202020204" pitchFamily="34" charset="0"/>
              </a:rPr>
              <a:t>(2015) 36, 183-194</a:t>
            </a:r>
          </a:p>
          <a:p>
            <a:endParaRPr lang="sk-SK" sz="2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34048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42" y="1268760"/>
            <a:ext cx="8474034" cy="4752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12"/>
          <p:cNvSpPr>
            <a:spLocks noGrp="1" noChangeArrowheads="1"/>
          </p:cNvSpPr>
          <p:nvPr>
            <p:ph type="title"/>
          </p:nvPr>
        </p:nvSpPr>
        <p:spPr>
          <a:xfrm>
            <a:off x="1259632" y="351026"/>
            <a:ext cx="5791200" cy="5334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E2 </a:t>
            </a:r>
            <a:r>
              <a:rPr lang="en-US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vs</a:t>
            </a:r>
            <a:r>
              <a:rPr lang="en-US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E1 conformation</a:t>
            </a:r>
            <a:endParaRPr lang="sk-SK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Obrázok 10"/>
          <p:cNvPicPr/>
          <p:nvPr/>
        </p:nvPicPr>
        <p:blipFill>
          <a:blip r:embed="rId3"/>
          <a:stretch>
            <a:fillRect/>
          </a:stretch>
        </p:blipFill>
        <p:spPr>
          <a:xfrm>
            <a:off x="1763688" y="2276872"/>
            <a:ext cx="5398673" cy="4032448"/>
          </a:xfrm>
          <a:prstGeom prst="rect">
            <a:avLst/>
          </a:prstGeom>
        </p:spPr>
      </p:pic>
      <p:sp>
        <p:nvSpPr>
          <p:cNvPr id="3" name="Obdĺžnik 2"/>
          <p:cNvSpPr/>
          <p:nvPr/>
        </p:nvSpPr>
        <p:spPr>
          <a:xfrm>
            <a:off x="423255" y="1012230"/>
            <a:ext cx="8424936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ea typeface="Calibri"/>
                <a:cs typeface="Times New Roman"/>
              </a:rPr>
              <a:t>Keeping 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ea typeface="Calibri"/>
                <a:cs typeface="Times New Roman"/>
              </a:rPr>
              <a:t>M5 helix (sequence 742-775) in bent shape </a:t>
            </a:r>
            <a:r>
              <a:rPr lang="en-US" sz="18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ea typeface="Calibri"/>
                <a:cs typeface="Times New Roman"/>
              </a:rPr>
              <a:t>(left 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ea typeface="Calibri"/>
                <a:cs typeface="Times New Roman"/>
              </a:rPr>
              <a:t>3w5c, E2 state) instead of straight shape </a:t>
            </a:r>
            <a:r>
              <a:rPr lang="en-US" sz="18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ea typeface="Calibri"/>
                <a:cs typeface="Times New Roman"/>
              </a:rPr>
              <a:t>(right 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ea typeface="Calibri"/>
                <a:cs typeface="Times New Roman"/>
              </a:rPr>
              <a:t>3w5b, E1.Mg</a:t>
            </a:r>
            <a:r>
              <a:rPr lang="en-US" sz="1800" baseline="300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ea typeface="Calibri"/>
                <a:cs typeface="Times New Roman"/>
              </a:rPr>
              <a:t>2+ </a:t>
            </a:r>
            <a:r>
              <a:rPr lang="en-US" sz="1800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ea typeface="Calibri"/>
                <a:cs typeface="Times New Roman"/>
              </a:rPr>
              <a:t>state). M5 helix moves A and N parts of the SERCA head deviated each from other and open the head for ATP binding and phosphorylation</a:t>
            </a:r>
            <a:r>
              <a:rPr lang="en-US" sz="1800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ea typeface="Calibri"/>
                <a:cs typeface="Times New Roman"/>
              </a:rPr>
              <a:t>.</a:t>
            </a:r>
            <a:endParaRPr lang="sk-SK" sz="1800" dirty="0">
              <a:solidFill>
                <a:schemeClr val="tx1">
                  <a:lumMod val="50000"/>
                </a:schemeClr>
              </a:solidFill>
              <a:latin typeface="Calibri" pitchFamily="34" charset="0"/>
              <a:ea typeface="Calibri"/>
              <a:cs typeface="Times New Roman"/>
            </a:endParaRPr>
          </a:p>
        </p:txBody>
      </p:sp>
      <p:sp>
        <p:nvSpPr>
          <p:cNvPr id="13" name="Obdĺžnik 12"/>
          <p:cNvSpPr/>
          <p:nvPr/>
        </p:nvSpPr>
        <p:spPr>
          <a:xfrm>
            <a:off x="337119" y="3362467"/>
            <a:ext cx="10214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ea typeface="Calibri"/>
                <a:cs typeface="Times New Roman"/>
              </a:rPr>
              <a:t>3w5c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ea typeface="Calibri"/>
                <a:cs typeface="Times New Roman"/>
              </a:rPr>
              <a:t>, E2</a:t>
            </a:r>
            <a:endParaRPr lang="sk-SK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5" name="Obdĺžnik 14"/>
          <p:cNvSpPr/>
          <p:nvPr/>
        </p:nvSpPr>
        <p:spPr>
          <a:xfrm>
            <a:off x="7148521" y="2954375"/>
            <a:ext cx="1995479" cy="671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Calibri" pitchFamily="34" charset="0"/>
                <a:ea typeface="Calibri"/>
                <a:cs typeface="Times New Roman"/>
              </a:rPr>
              <a:t>3w5b, E1.Mg2+ and analog of ATP</a:t>
            </a:r>
            <a:endParaRPr lang="sk-SK" dirty="0">
              <a:solidFill>
                <a:schemeClr val="tx1">
                  <a:lumMod val="50000"/>
                </a:schemeClr>
              </a:solidFill>
              <a:latin typeface="Calibri" pitchFamily="34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9047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4744" y="732766"/>
            <a:ext cx="13393488" cy="6696744"/>
          </a:xfrm>
        </p:spPr>
      </p:pic>
      <p:sp>
        <p:nvSpPr>
          <p:cNvPr id="3" name="BlokTextu 2"/>
          <p:cNvSpPr txBox="1"/>
          <p:nvPr/>
        </p:nvSpPr>
        <p:spPr>
          <a:xfrm>
            <a:off x="6948264" y="6474821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99CC"/>
                </a:solidFill>
                <a:latin typeface="Calibri" panose="020F0502020204030204" pitchFamily="34" charset="0"/>
              </a:rPr>
              <a:t>Majekova: </a:t>
            </a:r>
            <a:r>
              <a:rPr lang="sk-SK" sz="1400" dirty="0" smtClean="0">
                <a:solidFill>
                  <a:srgbClr val="0099CC"/>
                </a:solidFill>
                <a:latin typeface="Calibri" panose="020F0502020204030204" pitchFamily="34" charset="0"/>
              </a:rPr>
              <a:t>  </a:t>
            </a:r>
            <a:r>
              <a:rPr lang="en-US" sz="1400" dirty="0" smtClean="0">
                <a:solidFill>
                  <a:srgbClr val="0099CC"/>
                </a:solidFill>
                <a:latin typeface="Calibri" panose="020F0502020204030204" pitchFamily="34" charset="0"/>
              </a:rPr>
              <a:t>SERCA</a:t>
            </a:r>
            <a:endParaRPr lang="en-US" sz="1400" dirty="0">
              <a:solidFill>
                <a:srgbClr val="0099CC"/>
              </a:solidFill>
              <a:latin typeface="Calibri" panose="020F0502020204030204" pitchFamily="34" charset="0"/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416993" y="6474821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400" dirty="0" err="1" smtClean="0">
                <a:solidFill>
                  <a:srgbClr val="0099CC"/>
                </a:solidFill>
                <a:latin typeface="Calibri" panose="020F0502020204030204" pitchFamily="34" charset="0"/>
              </a:rPr>
              <a:t>Chemistry</a:t>
            </a:r>
            <a:r>
              <a:rPr lang="sk-SK" sz="1400" dirty="0" smtClean="0">
                <a:solidFill>
                  <a:srgbClr val="0099CC"/>
                </a:solidFill>
                <a:latin typeface="Calibri" panose="020F0502020204030204" pitchFamily="34" charset="0"/>
              </a:rPr>
              <a:t> </a:t>
            </a:r>
            <a:r>
              <a:rPr lang="sk-SK" sz="1400" dirty="0" err="1">
                <a:solidFill>
                  <a:srgbClr val="0099CC"/>
                </a:solidFill>
                <a:latin typeface="Calibri" panose="020F0502020204030204" pitchFamily="34" charset="0"/>
              </a:rPr>
              <a:t>towards</a:t>
            </a:r>
            <a:r>
              <a:rPr lang="sk-SK" sz="1400" dirty="0">
                <a:solidFill>
                  <a:srgbClr val="0099CC"/>
                </a:solidFill>
                <a:latin typeface="Calibri" panose="020F0502020204030204" pitchFamily="34" charset="0"/>
              </a:rPr>
              <a:t> </a:t>
            </a:r>
            <a:r>
              <a:rPr lang="sk-SK" sz="1400" dirty="0" err="1">
                <a:solidFill>
                  <a:srgbClr val="0099CC"/>
                </a:solidFill>
                <a:latin typeface="Calibri" panose="020F0502020204030204" pitchFamily="34" charset="0"/>
              </a:rPr>
              <a:t>Biology</a:t>
            </a:r>
            <a:r>
              <a:rPr lang="sk-SK" sz="1400" dirty="0">
                <a:solidFill>
                  <a:srgbClr val="0099CC"/>
                </a:solidFill>
                <a:latin typeface="Calibri" panose="020F0502020204030204" pitchFamily="34" charset="0"/>
              </a:rPr>
              <a:t> 2022</a:t>
            </a:r>
            <a:endParaRPr lang="en-US" sz="1400" dirty="0">
              <a:solidFill>
                <a:srgbClr val="0099CC"/>
              </a:solidFill>
              <a:latin typeface="Calibri" panose="020F0502020204030204" pitchFamily="34" charset="0"/>
            </a:endParaRPr>
          </a:p>
        </p:txBody>
      </p:sp>
      <p:sp>
        <p:nvSpPr>
          <p:cNvPr id="2" name="BlokTextu 1"/>
          <p:cNvSpPr txBox="1"/>
          <p:nvPr/>
        </p:nvSpPr>
        <p:spPr>
          <a:xfrm>
            <a:off x="1619672" y="332656"/>
            <a:ext cx="55712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Calcium</a:t>
            </a:r>
            <a:r>
              <a:rPr lang="sk-SK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sz="20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binding</a:t>
            </a:r>
            <a:r>
              <a:rPr lang="sk-SK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site and </a:t>
            </a:r>
            <a:r>
              <a:rPr lang="sk-SK" sz="20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residues</a:t>
            </a:r>
            <a:r>
              <a:rPr lang="sk-SK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sk-SK" sz="2000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proton</a:t>
            </a:r>
            <a:r>
              <a:rPr lang="sk-SK" sz="20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transfer</a:t>
            </a:r>
            <a:endParaRPr lang="sk-SK" sz="2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41363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83" y="1304765"/>
            <a:ext cx="8474034" cy="4752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12"/>
          <p:cNvSpPr>
            <a:spLocks noGrp="1" noChangeArrowheads="1"/>
          </p:cNvSpPr>
          <p:nvPr>
            <p:ph type="title"/>
          </p:nvPr>
        </p:nvSpPr>
        <p:spPr>
          <a:xfrm>
            <a:off x="1259632" y="351026"/>
            <a:ext cx="5791200" cy="533400"/>
          </a:xfrm>
        </p:spPr>
        <p:txBody>
          <a:bodyPr/>
          <a:lstStyle/>
          <a:p>
            <a:r>
              <a:rPr lang="sk-SK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Reaction</a:t>
            </a:r>
            <a:r>
              <a:rPr lang="sk-SK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diagram</a:t>
            </a:r>
          </a:p>
        </p:txBody>
      </p:sp>
      <p:sp>
        <p:nvSpPr>
          <p:cNvPr id="9" name="Rectangle 13"/>
          <p:cNvSpPr txBox="1">
            <a:spLocks noChangeArrowheads="1"/>
          </p:cNvSpPr>
          <p:nvPr/>
        </p:nvSpPr>
        <p:spPr bwMode="auto">
          <a:xfrm>
            <a:off x="323528" y="1412776"/>
            <a:ext cx="8352928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Char char="•"/>
              <a:defRPr sz="24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200">
                <a:solidFill>
                  <a:schemeClr val="bg1"/>
                </a:solidFill>
                <a:latin typeface="+mn-lt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>
                <a:solidFill>
                  <a:schemeClr val="bg1"/>
                </a:solidFill>
                <a:latin typeface="+mn-lt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1600">
                <a:solidFill>
                  <a:schemeClr val="bg1"/>
                </a:solidFill>
                <a:latin typeface="+mn-lt"/>
              </a:defRPr>
            </a:lvl5pPr>
            <a:lvl6pPr marL="2228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1600">
                <a:solidFill>
                  <a:schemeClr val="bg1"/>
                </a:solidFill>
                <a:latin typeface="+mn-lt"/>
              </a:defRPr>
            </a:lvl6pPr>
            <a:lvl7pPr marL="26860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1600">
                <a:solidFill>
                  <a:schemeClr val="bg1"/>
                </a:solidFill>
                <a:latin typeface="+mn-lt"/>
              </a:defRPr>
            </a:lvl7pPr>
            <a:lvl8pPr marL="31432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1600">
                <a:solidFill>
                  <a:schemeClr val="bg1"/>
                </a:solidFill>
                <a:latin typeface="+mn-lt"/>
              </a:defRPr>
            </a:lvl8pPr>
            <a:lvl9pPr marL="36004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1600">
                <a:solidFill>
                  <a:schemeClr val="bg1"/>
                </a:solidFill>
                <a:latin typeface="+mn-lt"/>
              </a:defRPr>
            </a:lvl9pPr>
          </a:lstStyle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Obrázok 9"/>
          <p:cNvPicPr/>
          <p:nvPr/>
        </p:nvPicPr>
        <p:blipFill>
          <a:blip r:embed="rId3"/>
          <a:stretch>
            <a:fillRect/>
          </a:stretch>
        </p:blipFill>
        <p:spPr>
          <a:xfrm>
            <a:off x="827584" y="1844825"/>
            <a:ext cx="7488832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27144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42" y="1628800"/>
            <a:ext cx="8474034" cy="4752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12"/>
          <p:cNvSpPr>
            <a:spLocks noGrp="1" noChangeArrowheads="1"/>
          </p:cNvSpPr>
          <p:nvPr>
            <p:ph type="title"/>
          </p:nvPr>
        </p:nvSpPr>
        <p:spPr>
          <a:xfrm>
            <a:off x="416993" y="836712"/>
            <a:ext cx="8187455" cy="533400"/>
          </a:xfrm>
        </p:spPr>
        <p:txBody>
          <a:bodyPr/>
          <a:lstStyle/>
          <a:p>
            <a:r>
              <a:rPr lang="en-US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Rutin</a:t>
            </a:r>
            <a:r>
              <a:rPr lang="en-US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sk-SK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utin</a:t>
            </a:r>
            <a:r>
              <a:rPr lang="en-US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erivatives</a:t>
            </a:r>
            <a:r>
              <a:rPr lang="en-US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FITC </a:t>
            </a:r>
            <a:r>
              <a:rPr lang="sk-SK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sk-SK" sz="3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fluorescein-5-isothiocyanate) </a:t>
            </a:r>
            <a:r>
              <a:rPr lang="en-US" sz="32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probe</a:t>
            </a:r>
            <a:endParaRPr lang="sk-SK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60848"/>
            <a:ext cx="4876800" cy="355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Obrázo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3613" y="1435273"/>
            <a:ext cx="2650835" cy="4939208"/>
          </a:xfrm>
          <a:prstGeom prst="rect">
            <a:avLst/>
          </a:prstGeom>
        </p:spPr>
      </p:pic>
      <p:sp>
        <p:nvSpPr>
          <p:cNvPr id="3" name="BlokTextu 2"/>
          <p:cNvSpPr txBox="1"/>
          <p:nvPr/>
        </p:nvSpPr>
        <p:spPr>
          <a:xfrm>
            <a:off x="5953613" y="1691516"/>
            <a:ext cx="816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800" dirty="0" smtClean="0">
                <a:solidFill>
                  <a:srgbClr val="000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Lys515</a:t>
            </a:r>
            <a:endParaRPr lang="sk-SK" sz="1800" dirty="0">
              <a:solidFill>
                <a:srgbClr val="000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Rovná spojovacia šípka 5"/>
          <p:cNvCxnSpPr/>
          <p:nvPr/>
        </p:nvCxnSpPr>
        <p:spPr>
          <a:xfrm>
            <a:off x="6732240" y="1988840"/>
            <a:ext cx="576064" cy="216024"/>
          </a:xfrm>
          <a:prstGeom prst="straightConnector1">
            <a:avLst/>
          </a:prstGeom>
          <a:ln w="25400">
            <a:solidFill>
              <a:srgbClr val="0000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973645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42" y="1268760"/>
            <a:ext cx="8474034" cy="4752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12"/>
          <p:cNvSpPr>
            <a:spLocks noGrp="1" noChangeArrowheads="1"/>
          </p:cNvSpPr>
          <p:nvPr>
            <p:ph type="title"/>
          </p:nvPr>
        </p:nvSpPr>
        <p:spPr>
          <a:xfrm>
            <a:off x="1259632" y="476672"/>
            <a:ext cx="5791200" cy="533400"/>
          </a:xfrm>
        </p:spPr>
        <p:txBody>
          <a:bodyPr/>
          <a:lstStyle/>
          <a:p>
            <a:r>
              <a:rPr lang="en-US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Rutin</a:t>
            </a:r>
            <a:r>
              <a:rPr lang="en-US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en-US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Rutin</a:t>
            </a:r>
            <a:r>
              <a:rPr lang="en-US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derivatives </a:t>
            </a:r>
            <a:br>
              <a:rPr lang="en-US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US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Trp</a:t>
            </a:r>
            <a:r>
              <a:rPr lang="en-US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fluorescence</a:t>
            </a:r>
            <a:endParaRPr lang="sk-SK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4"/>
            <a:ext cx="4876800" cy="346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Obrázo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0931" y="1247687"/>
            <a:ext cx="2757858" cy="479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8883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83" y="1860700"/>
            <a:ext cx="8474034" cy="4752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12"/>
          <p:cNvSpPr>
            <a:spLocks noGrp="1" noChangeArrowheads="1"/>
          </p:cNvSpPr>
          <p:nvPr>
            <p:ph type="title"/>
          </p:nvPr>
        </p:nvSpPr>
        <p:spPr>
          <a:xfrm>
            <a:off x="525233" y="1190982"/>
            <a:ext cx="7992888" cy="533400"/>
          </a:xfrm>
        </p:spPr>
        <p:txBody>
          <a:bodyPr/>
          <a:lstStyle/>
          <a:p>
            <a:r>
              <a:rPr lang="en-US" sz="28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Rutin</a:t>
            </a:r>
            <a:r>
              <a:rPr lang="en-US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28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Rutin</a:t>
            </a:r>
            <a:r>
              <a:rPr lang="en-US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derivatives –   NCD-4 probe</a:t>
            </a:r>
            <a:r>
              <a:rPr lang="sk-SK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(N-</a:t>
            </a:r>
            <a:r>
              <a:rPr lang="sk-SK" sz="28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cyclohexyl</a:t>
            </a:r>
            <a:r>
              <a:rPr lang="sk-SK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-N‘-(</a:t>
            </a:r>
            <a:r>
              <a:rPr lang="sk-SK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4-dimethylaminol-naphthyl) </a:t>
            </a:r>
            <a:r>
              <a:rPr lang="sk-SK" sz="28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carbodiimide</a:t>
            </a:r>
            <a:r>
              <a:rPr lang="sk-SK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sk-SK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61" y="2600610"/>
            <a:ext cx="4669475" cy="3240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Obrázo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160" y="1860700"/>
            <a:ext cx="2505961" cy="4720773"/>
          </a:xfrm>
          <a:prstGeom prst="rect">
            <a:avLst/>
          </a:prstGeom>
        </p:spPr>
      </p:pic>
      <p:sp>
        <p:nvSpPr>
          <p:cNvPr id="3" name="Ovál 2"/>
          <p:cNvSpPr/>
          <p:nvPr/>
        </p:nvSpPr>
        <p:spPr>
          <a:xfrm>
            <a:off x="6976109" y="4221088"/>
            <a:ext cx="792088" cy="576064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4909310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2"/>
          <p:cNvSpPr>
            <a:spLocks noGrp="1" noChangeArrowheads="1"/>
          </p:cNvSpPr>
          <p:nvPr>
            <p:ph type="title"/>
          </p:nvPr>
        </p:nvSpPr>
        <p:spPr>
          <a:xfrm>
            <a:off x="1259632" y="351026"/>
            <a:ext cx="5791200" cy="533400"/>
          </a:xfrm>
        </p:spPr>
        <p:txBody>
          <a:bodyPr/>
          <a:lstStyle/>
          <a:p>
            <a:r>
              <a:rPr lang="sk-SK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Results</a:t>
            </a:r>
            <a:r>
              <a:rPr lang="sk-SK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MD </a:t>
            </a:r>
            <a:r>
              <a:rPr lang="sk-SK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simulation</a:t>
            </a:r>
            <a:r>
              <a:rPr lang="sk-SK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sk-SK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20" y="980728"/>
            <a:ext cx="8111906" cy="2625494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6972" y="3658783"/>
            <a:ext cx="4055953" cy="255302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3600489"/>
            <a:ext cx="3883161" cy="2597520"/>
          </a:xfrm>
          <a:prstGeom prst="rect">
            <a:avLst/>
          </a:prstGeom>
        </p:spPr>
      </p:pic>
      <p:sp>
        <p:nvSpPr>
          <p:cNvPr id="13" name="Obdĺžnik 12"/>
          <p:cNvSpPr/>
          <p:nvPr/>
        </p:nvSpPr>
        <p:spPr>
          <a:xfrm>
            <a:off x="340640" y="6237312"/>
            <a:ext cx="8076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err="1">
                <a:solidFill>
                  <a:srgbClr val="000000"/>
                </a:solidFill>
                <a:cs typeface="Arial" panose="020B0604020202020204" pitchFamily="34" charset="0"/>
              </a:rPr>
              <a:t>Rodríguez</a:t>
            </a:r>
            <a:r>
              <a:rPr lang="sk-SK" dirty="0">
                <a:solidFill>
                  <a:srgbClr val="000000"/>
                </a:solidFill>
                <a:cs typeface="Arial" panose="020B0604020202020204" pitchFamily="34" charset="0"/>
              </a:rPr>
              <a:t>, </a:t>
            </a:r>
            <a:r>
              <a:rPr lang="sk-SK" dirty="0" smtClean="0">
                <a:solidFill>
                  <a:srgbClr val="000000"/>
                </a:solidFill>
                <a:cs typeface="Arial" panose="020B0604020202020204" pitchFamily="34" charset="0"/>
              </a:rPr>
              <a:t>Y, Majekova M. </a:t>
            </a:r>
            <a:r>
              <a:rPr lang="sk-SK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Biomolecules</a:t>
            </a:r>
            <a:r>
              <a:rPr lang="sk-SK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sk-SK" dirty="0">
                <a:solidFill>
                  <a:srgbClr val="000000"/>
                </a:solidFill>
                <a:cs typeface="Arial" panose="020B0604020202020204" pitchFamily="34" charset="0"/>
              </a:rPr>
              <a:t>2020, 10, 214. https://doi.org/10.3390/biom10020214 </a:t>
            </a:r>
            <a:endParaRPr lang="sk-SK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11731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2"/>
          <p:cNvSpPr>
            <a:spLocks noGrp="1" noChangeArrowheads="1"/>
          </p:cNvSpPr>
          <p:nvPr>
            <p:ph type="title"/>
          </p:nvPr>
        </p:nvSpPr>
        <p:spPr>
          <a:xfrm>
            <a:off x="1259632" y="351026"/>
            <a:ext cx="5791200" cy="533400"/>
          </a:xfrm>
        </p:spPr>
        <p:txBody>
          <a:bodyPr/>
          <a:lstStyle/>
          <a:p>
            <a:r>
              <a:rPr lang="sk-SK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MD – </a:t>
            </a:r>
            <a:r>
              <a:rPr lang="sk-SK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rutin</a:t>
            </a:r>
            <a:r>
              <a:rPr lang="sk-SK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arachidonate</a:t>
            </a:r>
            <a:endParaRPr lang="sk-SK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6017664" y="1530432"/>
            <a:ext cx="288032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SERCA1a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is kept in the E2 conformation preventing the formation of important salt bridges between the side chains of several residues, primarily Glu90 and Lys297. The stable hydrogen bond between Glu771 and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rutin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arachidonate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plays a key role in the binding. </a:t>
            </a:r>
            <a:r>
              <a:rPr lang="sk-SK" sz="1600" dirty="0" err="1" smtClean="0">
                <a:solidFill>
                  <a:schemeClr val="tx1">
                    <a:lumMod val="50000"/>
                  </a:schemeClr>
                </a:solidFill>
              </a:rPr>
              <a:t>Th</a:t>
            </a: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e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structural changes induced by the binding of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rutin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arachidonate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to SERCA1a may shift </a:t>
            </a:r>
            <a:r>
              <a:rPr lang="en-US" sz="1600" dirty="0">
                <a:solidFill>
                  <a:srgbClr val="C00000"/>
                </a:solidFill>
              </a:rPr>
              <a:t>proton balance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near the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</a:rPr>
              <a:t>titrable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 residues Glu771 and Glu309 into neutral species hence preventing the binding of calcium ions to the transmembrane binding sites and thus affecting calcium homeostasis</a:t>
            </a: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  <a:r>
              <a:rPr lang="sk-SK" sz="16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endParaRPr lang="en-US" sz="16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12" name="Obrázo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772816"/>
            <a:ext cx="5583369" cy="418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72827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2"/>
          <p:cNvSpPr txBox="1">
            <a:spLocks noChangeArrowheads="1"/>
          </p:cNvSpPr>
          <p:nvPr/>
        </p:nvSpPr>
        <p:spPr bwMode="auto">
          <a:xfrm>
            <a:off x="1259632" y="351026"/>
            <a:ext cx="5791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Century Gothic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Century Gothic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Century Gothic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Century Gothic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Century Gothic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Century Gothic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Century Gothic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Century Gothic" pitchFamily="34" charset="0"/>
              </a:defRPr>
            </a:lvl9pPr>
          </a:lstStyle>
          <a:p>
            <a:r>
              <a:rPr lang="sk-SK" kern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Protonation of titrable residues </a:t>
            </a:r>
            <a:endParaRPr lang="sk-SK" kern="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bdĺžnik 12"/>
          <p:cNvSpPr/>
          <p:nvPr/>
        </p:nvSpPr>
        <p:spPr>
          <a:xfrm>
            <a:off x="362374" y="3068960"/>
            <a:ext cx="82089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Th</a:t>
            </a:r>
            <a:r>
              <a:rPr lang="en-US" dirty="0" smtClean="0">
                <a:solidFill>
                  <a:srgbClr val="000000"/>
                </a:solidFill>
                <a:cs typeface="Arial" panose="020B0604020202020204" pitchFamily="34" charset="0"/>
              </a:rPr>
              <a:t>e 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first proton transport to the cytoplasm region occurred by means of </a:t>
            </a:r>
            <a:r>
              <a:rPr lang="en-US" dirty="0" smtClean="0">
                <a:solidFill>
                  <a:srgbClr val="000000"/>
                </a:solidFill>
                <a:cs typeface="Arial" panose="020B0604020202020204" pitchFamily="34" charset="0"/>
              </a:rPr>
              <a:t>Glu309</a:t>
            </a:r>
            <a:r>
              <a:rPr lang="sk-SK" dirty="0" smtClean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  <a:r>
              <a:rPr lang="en-US" dirty="0" smtClean="0">
                <a:solidFill>
                  <a:srgbClr val="000000"/>
                </a:solidFill>
                <a:cs typeface="Arial" panose="020B0604020202020204" pitchFamily="34" charset="0"/>
              </a:rPr>
              <a:t> Under</a:t>
            </a:r>
            <a:r>
              <a:rPr lang="sk-SK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cs typeface="Arial" panose="020B0604020202020204" pitchFamily="34" charset="0"/>
              </a:rPr>
              <a:t>the 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presence of RA, the value </a:t>
            </a: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of </a:t>
            </a:r>
            <a:r>
              <a:rPr lang="en-US" b="1" dirty="0" err="1">
                <a:solidFill>
                  <a:srgbClr val="000000"/>
                </a:solidFill>
                <a:cs typeface="Arial" panose="020B0604020202020204" pitchFamily="34" charset="0"/>
              </a:rPr>
              <a:t>pKa</a:t>
            </a: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 for Glu309 decreased from 9.04 to 7.31 after 200 ns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of simulation</a:t>
            </a:r>
            <a:r>
              <a:rPr lang="en-US" dirty="0" smtClean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  <a:r>
              <a:rPr lang="sk-SK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cs typeface="Arial" panose="020B0604020202020204" pitchFamily="34" charset="0"/>
              </a:rPr>
              <a:t>However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, its average value for the whole 200 ns MD simulation (7.85 ± 0.77) was slightly </a:t>
            </a:r>
            <a:r>
              <a:rPr lang="en-US" dirty="0" smtClean="0">
                <a:solidFill>
                  <a:srgbClr val="000000"/>
                </a:solidFill>
                <a:cs typeface="Arial" panose="020B0604020202020204" pitchFamily="34" charset="0"/>
              </a:rPr>
              <a:t>higher</a:t>
            </a:r>
            <a:r>
              <a:rPr lang="sk-SK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cs typeface="Arial" panose="020B0604020202020204" pitchFamily="34" charset="0"/>
              </a:rPr>
              <a:t>compared 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to the second half of the MD simulation, which was 7.50 ± 0.34. </a:t>
            </a:r>
            <a:endParaRPr lang="sk-SK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endParaRPr lang="sk-SK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rgbClr val="000000"/>
                </a:solidFill>
                <a:cs typeface="Arial" panose="020B0604020202020204" pitchFamily="34" charset="0"/>
              </a:rPr>
              <a:t>Thus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, the probability of </a:t>
            </a:r>
            <a:r>
              <a:rPr lang="en-US" dirty="0" smtClean="0">
                <a:solidFill>
                  <a:srgbClr val="000000"/>
                </a:solidFill>
                <a:cs typeface="Arial" panose="020B0604020202020204" pitchFamily="34" charset="0"/>
              </a:rPr>
              <a:t>the</a:t>
            </a:r>
            <a:r>
              <a:rPr lang="sk-SK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cs typeface="Arial" panose="020B0604020202020204" pitchFamily="34" charset="0"/>
              </a:rPr>
              <a:t>first 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proton transport was lower when compared with unsubstituted </a:t>
            </a:r>
            <a:r>
              <a:rPr lang="en-US" dirty="0" smtClean="0">
                <a:solidFill>
                  <a:srgbClr val="000000"/>
                </a:solidFill>
                <a:cs typeface="Arial" panose="020B0604020202020204" pitchFamily="34" charset="0"/>
              </a:rPr>
              <a:t>SERCA1a. </a:t>
            </a:r>
            <a:endParaRPr lang="sk-SK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endParaRPr lang="sk-SK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r>
              <a:rPr lang="sk-SK" dirty="0" smtClean="0">
                <a:solidFill>
                  <a:srgbClr val="000000"/>
                </a:solidFill>
                <a:cs typeface="Arial" panose="020B0604020202020204" pitchFamily="34" charset="0"/>
              </a:rPr>
              <a:t>T</a:t>
            </a:r>
            <a:r>
              <a:rPr lang="en-US" dirty="0" smtClean="0">
                <a:solidFill>
                  <a:srgbClr val="000000"/>
                </a:solidFill>
                <a:cs typeface="Arial" panose="020B0604020202020204" pitchFamily="34" charset="0"/>
              </a:rPr>
              <a:t>he 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second proton transport, which came from Glu771, </a:t>
            </a:r>
            <a:r>
              <a:rPr lang="en-US" dirty="0" smtClean="0">
                <a:solidFill>
                  <a:srgbClr val="000000"/>
                </a:solidFill>
                <a:cs typeface="Arial" panose="020B0604020202020204" pitchFamily="34" charset="0"/>
              </a:rPr>
              <a:t>was</a:t>
            </a:r>
            <a:r>
              <a:rPr lang="sk-SK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sk-SK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not</a:t>
            </a:r>
            <a:r>
              <a:rPr lang="sk-SK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sk-SK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probable</a:t>
            </a:r>
            <a:r>
              <a:rPr lang="sk-SK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  <a:endParaRPr lang="en-GB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4" name="Obdĺžnik 13"/>
          <p:cNvSpPr/>
          <p:nvPr/>
        </p:nvSpPr>
        <p:spPr>
          <a:xfrm>
            <a:off x="719572" y="884426"/>
            <a:ext cx="77048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cs typeface="Arial" panose="020B0604020202020204" pitchFamily="34" charset="0"/>
              </a:rPr>
              <a:t>Mean 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values of predicted </a:t>
            </a:r>
            <a:r>
              <a:rPr lang="en-US" dirty="0" err="1">
                <a:solidFill>
                  <a:srgbClr val="000000"/>
                </a:solidFill>
                <a:cs typeface="Arial" panose="020B0604020202020204" pitchFamily="34" charset="0"/>
              </a:rPr>
              <a:t>pKa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under the influence of the </a:t>
            </a:r>
            <a:r>
              <a:rPr lang="sk-SK" dirty="0" smtClean="0">
                <a:solidFill>
                  <a:srgbClr val="000000"/>
                </a:solidFill>
                <a:cs typeface="Arial" panose="020B0604020202020204" pitchFamily="34" charset="0"/>
              </a:rPr>
              <a:t>e</a:t>
            </a:r>
            <a:r>
              <a:rPr lang="en-US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nvironment</a:t>
            </a:r>
            <a:r>
              <a:rPr lang="en-US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for </a:t>
            </a:r>
            <a:r>
              <a:rPr lang="en-US" dirty="0" err="1">
                <a:solidFill>
                  <a:srgbClr val="000000"/>
                </a:solidFill>
                <a:cs typeface="Arial" panose="020B0604020202020204" pitchFamily="34" charset="0"/>
              </a:rPr>
              <a:t>titrable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cs typeface="Arial" panose="020B0604020202020204" pitchFamily="34" charset="0"/>
              </a:rPr>
              <a:t>residues</a:t>
            </a:r>
            <a:r>
              <a:rPr lang="sk-SK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cs typeface="Arial" panose="020B0604020202020204" pitchFamily="34" charset="0"/>
              </a:rPr>
              <a:t>Glu309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, Glu771, and Glu908 calculated for </a:t>
            </a:r>
            <a:r>
              <a:rPr lang="sk-SK" dirty="0" smtClean="0">
                <a:solidFill>
                  <a:srgbClr val="000000"/>
                </a:solidFill>
                <a:cs typeface="Arial" panose="020B0604020202020204" pitchFamily="34" charset="0"/>
              </a:rPr>
              <a:t>MD </a:t>
            </a:r>
            <a:r>
              <a:rPr lang="sk-SK" dirty="0" err="1">
                <a:solidFill>
                  <a:srgbClr val="000000"/>
                </a:solidFill>
                <a:cs typeface="Arial" panose="020B0604020202020204" pitchFamily="34" charset="0"/>
              </a:rPr>
              <a:t>simulation</a:t>
            </a:r>
            <a:r>
              <a:rPr lang="sk-SK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</a:p>
          <a:p>
            <a:endParaRPr lang="sk-SK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r>
              <a:rPr lang="sk-SK" dirty="0" err="1">
                <a:solidFill>
                  <a:srgbClr val="000000"/>
                </a:solidFill>
                <a:cs typeface="Arial" panose="020B0604020202020204" pitchFamily="34" charset="0"/>
              </a:rPr>
              <a:t>Predicted</a:t>
            </a:r>
            <a:r>
              <a:rPr lang="sk-SK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sk-SK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pKa</a:t>
            </a:r>
            <a:endParaRPr lang="sk-SK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r>
              <a:rPr lang="sk-SK" dirty="0" smtClean="0">
                <a:solidFill>
                  <a:srgbClr val="000000"/>
                </a:solidFill>
                <a:cs typeface="Arial" panose="020B0604020202020204" pitchFamily="34" charset="0"/>
              </a:rPr>
              <a:t>                              Glu309                        Glu771                         Glu908</a:t>
            </a:r>
            <a:endParaRPr lang="sk-SK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r>
              <a:rPr lang="sk-SK" dirty="0">
                <a:solidFill>
                  <a:srgbClr val="000000"/>
                </a:solidFill>
                <a:cs typeface="Arial" panose="020B0604020202020204" pitchFamily="34" charset="0"/>
              </a:rPr>
              <a:t>1-200 </a:t>
            </a:r>
            <a:r>
              <a:rPr lang="sk-SK" dirty="0" err="1">
                <a:solidFill>
                  <a:srgbClr val="000000"/>
                </a:solidFill>
                <a:cs typeface="Arial" panose="020B0604020202020204" pitchFamily="34" charset="0"/>
              </a:rPr>
              <a:t>ns</a:t>
            </a:r>
            <a:r>
              <a:rPr lang="sk-SK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sk-SK" dirty="0" smtClean="0">
                <a:solidFill>
                  <a:srgbClr val="000000"/>
                </a:solidFill>
                <a:cs typeface="Arial" panose="020B0604020202020204" pitchFamily="34" charset="0"/>
              </a:rPr>
              <a:t>           7.85 </a:t>
            </a:r>
            <a:r>
              <a:rPr lang="sk-SK" dirty="0">
                <a:solidFill>
                  <a:srgbClr val="000000"/>
                </a:solidFill>
                <a:cs typeface="Arial" panose="020B0604020202020204" pitchFamily="34" charset="0"/>
              </a:rPr>
              <a:t>± 0.77 </a:t>
            </a:r>
            <a:r>
              <a:rPr lang="sk-SK" dirty="0" smtClean="0">
                <a:solidFill>
                  <a:srgbClr val="000000"/>
                </a:solidFill>
                <a:cs typeface="Arial" panose="020B0604020202020204" pitchFamily="34" charset="0"/>
              </a:rPr>
              <a:t>               8.65 </a:t>
            </a:r>
            <a:r>
              <a:rPr lang="sk-SK" dirty="0">
                <a:solidFill>
                  <a:srgbClr val="000000"/>
                </a:solidFill>
                <a:cs typeface="Arial" panose="020B0604020202020204" pitchFamily="34" charset="0"/>
              </a:rPr>
              <a:t>± 0.51 </a:t>
            </a:r>
            <a:r>
              <a:rPr lang="sk-SK" dirty="0" smtClean="0">
                <a:solidFill>
                  <a:srgbClr val="000000"/>
                </a:solidFill>
                <a:cs typeface="Arial" panose="020B0604020202020204" pitchFamily="34" charset="0"/>
              </a:rPr>
              <a:t>                10.59 </a:t>
            </a:r>
            <a:r>
              <a:rPr lang="sk-SK" dirty="0">
                <a:solidFill>
                  <a:srgbClr val="000000"/>
                </a:solidFill>
                <a:cs typeface="Arial" panose="020B0604020202020204" pitchFamily="34" charset="0"/>
              </a:rPr>
              <a:t>± 1.76</a:t>
            </a:r>
          </a:p>
        </p:txBody>
      </p:sp>
    </p:spTree>
    <p:extLst>
      <p:ext uri="{BB962C8B-B14F-4D97-AF65-F5344CB8AC3E}">
        <p14:creationId xmlns:p14="http://schemas.microsoft.com/office/powerpoint/2010/main" val="2188637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57" y="1268760"/>
            <a:ext cx="8474034" cy="4752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12"/>
          <p:cNvSpPr>
            <a:spLocks noGrp="1" noChangeArrowheads="1"/>
          </p:cNvSpPr>
          <p:nvPr>
            <p:ph type="title"/>
          </p:nvPr>
        </p:nvSpPr>
        <p:spPr>
          <a:xfrm>
            <a:off x="1259632" y="351026"/>
            <a:ext cx="5791200" cy="5334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Conclusions</a:t>
            </a:r>
            <a:endParaRPr lang="sk-SK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bdĺžnik 2"/>
          <p:cNvSpPr/>
          <p:nvPr/>
        </p:nvSpPr>
        <p:spPr>
          <a:xfrm>
            <a:off x="395536" y="1268760"/>
            <a:ext cx="8208912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lvl="0" indent="-152400" algn="just" defTabSz="3280957" fontAlgn="auto">
              <a:spcBef>
                <a:spcPts val="300"/>
              </a:spcBef>
              <a:spcAft>
                <a:spcPts val="300"/>
              </a:spcAft>
              <a:buClr>
                <a:srgbClr val="0D3F27"/>
              </a:buClr>
              <a:buFont typeface="Arial" charset="0"/>
              <a:buChar char="•"/>
            </a:pPr>
            <a:r>
              <a:rPr lang="en-GB" dirty="0" err="1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Rutin</a:t>
            </a:r>
            <a:r>
              <a:rPr lang="en-GB" dirty="0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 stearate, </a:t>
            </a:r>
            <a:r>
              <a:rPr lang="en-GB" dirty="0" err="1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rutine</a:t>
            </a:r>
            <a:r>
              <a:rPr lang="en-GB" dirty="0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linoleate</a:t>
            </a:r>
            <a:r>
              <a:rPr lang="en-GB" dirty="0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 and </a:t>
            </a:r>
            <a:r>
              <a:rPr lang="en-GB" dirty="0" err="1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rutin</a:t>
            </a:r>
            <a:r>
              <a:rPr lang="en-GB" dirty="0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arachidonate</a:t>
            </a:r>
            <a:r>
              <a:rPr lang="en-GB" dirty="0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 showed the highest inhibitory potency against SERCA</a:t>
            </a:r>
            <a:endParaRPr lang="en-GB" b="1" dirty="0">
              <a:solidFill>
                <a:prstClr val="black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marL="177800" lvl="0" indent="-152400" algn="just" defTabSz="3280957" fontAlgn="auto">
              <a:spcBef>
                <a:spcPts val="300"/>
              </a:spcBef>
              <a:spcAft>
                <a:spcPts val="300"/>
              </a:spcAft>
              <a:buClr>
                <a:srgbClr val="0D3F27"/>
              </a:buClr>
              <a:buFont typeface="Arial" charset="0"/>
              <a:buChar char="•"/>
            </a:pPr>
            <a:r>
              <a:rPr lang="en-GB" dirty="0" err="1" smtClean="0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Rutin</a:t>
            </a:r>
            <a:r>
              <a:rPr lang="en-GB" dirty="0" smtClean="0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stearate, </a:t>
            </a:r>
            <a:r>
              <a:rPr lang="en-GB" dirty="0" err="1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rutine</a:t>
            </a:r>
            <a:r>
              <a:rPr lang="en-GB" dirty="0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linoleate</a:t>
            </a:r>
            <a:r>
              <a:rPr lang="en-GB" dirty="0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 and </a:t>
            </a:r>
            <a:r>
              <a:rPr lang="en-GB" dirty="0" err="1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rutin</a:t>
            </a:r>
            <a:r>
              <a:rPr lang="en-GB" dirty="0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arachidonate</a:t>
            </a:r>
            <a:r>
              <a:rPr lang="en-GB" dirty="0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 belong to the group of efficient inhibitors of </a:t>
            </a:r>
            <a:r>
              <a:rPr lang="en-GB" dirty="0" err="1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urokinase</a:t>
            </a:r>
            <a:endParaRPr lang="en-GB" dirty="0">
              <a:solidFill>
                <a:prstClr val="black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marL="177800" lvl="0" indent="-152400" algn="just" defTabSz="3280957" fontAlgn="auto">
              <a:spcBef>
                <a:spcPts val="300"/>
              </a:spcBef>
              <a:spcAft>
                <a:spcPts val="300"/>
              </a:spcAft>
              <a:buClr>
                <a:srgbClr val="0D3F27"/>
              </a:buClr>
              <a:buFont typeface="Arial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The binding site for the interaction of </a:t>
            </a:r>
            <a:r>
              <a:rPr lang="en-US" dirty="0" err="1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rutin</a:t>
            </a:r>
            <a:r>
              <a:rPr lang="en-US" dirty="0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arachidonate</a:t>
            </a:r>
            <a:r>
              <a:rPr lang="en-US" dirty="0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 and efficient inhibitors is situated in the </a:t>
            </a:r>
            <a:r>
              <a:rPr lang="en-US" dirty="0" err="1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transmembrane</a:t>
            </a:r>
            <a:r>
              <a:rPr lang="en-US" dirty="0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 region of SERCA </a:t>
            </a:r>
            <a:r>
              <a:rPr lang="en-US" dirty="0" smtClean="0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and </a:t>
            </a:r>
            <a:r>
              <a:rPr lang="en-US" dirty="0" err="1" smtClean="0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overlaping</a:t>
            </a:r>
            <a:r>
              <a:rPr lang="en-US" dirty="0" smtClean="0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the binding site for transported calcium </a:t>
            </a:r>
            <a:r>
              <a:rPr lang="en-US" dirty="0" smtClean="0">
                <a:solidFill>
                  <a:prstClr val="black"/>
                </a:solidFill>
                <a:latin typeface="Calibri" pitchFamily="34" charset="0"/>
                <a:cs typeface="Arial" panose="020B0604020202020204" pitchFamily="34" charset="0"/>
              </a:rPr>
              <a:t>ions </a:t>
            </a:r>
            <a:endParaRPr lang="sk-SK" b="1" dirty="0">
              <a:solidFill>
                <a:prstClr val="black"/>
              </a:solidFill>
              <a:latin typeface="Calibri" pitchFamily="34" charset="0"/>
              <a:cs typeface="Arial" panose="020B0604020202020204" pitchFamily="34" charset="0"/>
            </a:endParaRPr>
          </a:p>
          <a:p>
            <a:pPr marL="177800" lvl="0" indent="-152400" algn="just" defTabSz="3280957" fontAlgn="auto">
              <a:spcBef>
                <a:spcPts val="300"/>
              </a:spcBef>
              <a:spcAft>
                <a:spcPts val="300"/>
              </a:spcAft>
              <a:buClr>
                <a:srgbClr val="0D3F27"/>
              </a:buClr>
              <a:buFont typeface="Arial" charset="0"/>
              <a:buChar char="•"/>
            </a:pPr>
            <a:r>
              <a:rPr lang="en-US" b="1" dirty="0" err="1">
                <a:solidFill>
                  <a:srgbClr val="C00000"/>
                </a:solidFill>
                <a:latin typeface="Calibri" pitchFamily="34" charset="0"/>
                <a:cs typeface="Arial" panose="020B0604020202020204" pitchFamily="34" charset="0"/>
              </a:rPr>
              <a:t>Rutin</a:t>
            </a:r>
            <a:r>
              <a:rPr lang="en-US" b="1" dirty="0">
                <a:solidFill>
                  <a:srgbClr val="C00000"/>
                </a:solidFill>
                <a:latin typeface="Calibri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Calibri" pitchFamily="34" charset="0"/>
                <a:cs typeface="Arial" panose="020B0604020202020204" pitchFamily="34" charset="0"/>
              </a:rPr>
              <a:t>fatty acid esters </a:t>
            </a:r>
            <a:r>
              <a:rPr lang="en-US" b="1" dirty="0">
                <a:solidFill>
                  <a:srgbClr val="C00000"/>
                </a:solidFill>
                <a:latin typeface="Calibri" pitchFamily="34" charset="0"/>
                <a:cs typeface="Arial" panose="020B0604020202020204" pitchFamily="34" charset="0"/>
              </a:rPr>
              <a:t>have a </a:t>
            </a:r>
            <a:r>
              <a:rPr lang="en-US" b="1" dirty="0" smtClean="0">
                <a:solidFill>
                  <a:srgbClr val="C00000"/>
                </a:solidFill>
                <a:latin typeface="Calibri" pitchFamily="34" charset="0"/>
                <a:cs typeface="Arial" panose="020B0604020202020204" pitchFamily="34" charset="0"/>
              </a:rPr>
              <a:t>potential in searching for new compounds for cancer </a:t>
            </a:r>
            <a:r>
              <a:rPr lang="en-US" b="1" dirty="0">
                <a:solidFill>
                  <a:srgbClr val="C00000"/>
                </a:solidFill>
                <a:latin typeface="Calibri" pitchFamily="34" charset="0"/>
                <a:cs typeface="Arial" panose="020B0604020202020204" pitchFamily="34" charset="0"/>
              </a:rPr>
              <a:t>treatment</a:t>
            </a:r>
            <a:endParaRPr lang="en-GB" b="1" dirty="0">
              <a:solidFill>
                <a:srgbClr val="C00000"/>
              </a:solidFill>
              <a:latin typeface="Calibri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4868126"/>
              </p:ext>
            </p:extLst>
          </p:nvPr>
        </p:nvGraphicFramePr>
        <p:xfrm>
          <a:off x="2123728" y="4515430"/>
          <a:ext cx="6305500" cy="208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3" name="ISIS/Draw Sketch" r:id="rId5" imgW="7357110" imgH="2124710" progId="ISISServer">
                  <p:embed/>
                </p:oleObj>
              </mc:Choice>
              <mc:Fallback>
                <p:oleObj name="ISIS/Draw Sketch" r:id="rId5" imgW="7357110" imgH="2124710" progId="ISISServer">
                  <p:embed/>
                  <p:pic>
                    <p:nvPicPr>
                      <p:cNvPr id="9" name="Objek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4515430"/>
                        <a:ext cx="6305500" cy="20803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813479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3"/>
          <p:cNvSpPr txBox="1">
            <a:spLocks noChangeArrowheads="1"/>
          </p:cNvSpPr>
          <p:nvPr/>
        </p:nvSpPr>
        <p:spPr bwMode="auto">
          <a:xfrm>
            <a:off x="539552" y="476672"/>
            <a:ext cx="336181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9933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k-SK" altLang="sk-SK" sz="2800" b="1" dirty="0" err="1" smtClean="0">
                <a:solidFill>
                  <a:srgbClr val="C00000"/>
                </a:solidFill>
                <a:latin typeface="+mn-lt"/>
              </a:rPr>
              <a:t>Acknowledgement</a:t>
            </a:r>
            <a:endParaRPr lang="sk-SK" altLang="sk-SK" sz="2800" b="1" dirty="0" smtClean="0">
              <a:solidFill>
                <a:srgbClr val="C00000"/>
              </a:solidFill>
              <a:latin typeface="+mn-lt"/>
            </a:endParaRPr>
          </a:p>
          <a:p>
            <a:pPr eaLnBrk="1" hangingPunct="1"/>
            <a:endParaRPr lang="sk-SK" altLang="sk-SK" sz="2000" b="1" dirty="0">
              <a:solidFill>
                <a:srgbClr val="27498D"/>
              </a:solidFill>
              <a:latin typeface="+mn-lt"/>
            </a:endParaRPr>
          </a:p>
        </p:txBody>
      </p:sp>
      <p:sp>
        <p:nvSpPr>
          <p:cNvPr id="3" name="Obdĺžnik 2"/>
          <p:cNvSpPr/>
          <p:nvPr/>
        </p:nvSpPr>
        <p:spPr>
          <a:xfrm>
            <a:off x="395536" y="1484784"/>
            <a:ext cx="7825139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b="1" dirty="0" smtClean="0"/>
              <a:t>Prof. </a:t>
            </a:r>
            <a:r>
              <a:rPr lang="sk-SK" sz="2400" b="1" dirty="0" err="1" smtClean="0"/>
              <a:t>Šturdík</a:t>
            </a:r>
            <a:r>
              <a:rPr lang="sk-SK" sz="2400" b="1" dirty="0" smtClean="0"/>
              <a:t> E. </a:t>
            </a:r>
            <a:r>
              <a:rPr lang="sk-SK" sz="2400" dirty="0" smtClean="0">
                <a:sym typeface="Wingdings 2" panose="05020102010507070707" pitchFamily="18" charset="2"/>
              </a:rPr>
              <a:t> STU Bratislava</a:t>
            </a:r>
          </a:p>
          <a:p>
            <a:r>
              <a:rPr lang="sk-SK" sz="2400" dirty="0" err="1" smtClean="0">
                <a:sym typeface="Wingdings 2" panose="05020102010507070707" pitchFamily="18" charset="2"/>
              </a:rPr>
              <a:t>Danihelova</a:t>
            </a:r>
            <a:r>
              <a:rPr lang="sk-SK" sz="2400" dirty="0" smtClean="0">
                <a:sym typeface="Wingdings 2" panose="05020102010507070707" pitchFamily="18" charset="2"/>
              </a:rPr>
              <a:t> M. STU Bratislava</a:t>
            </a:r>
          </a:p>
          <a:p>
            <a:r>
              <a:rPr lang="sk-SK" sz="2400" dirty="0" err="1" smtClean="0">
                <a:sym typeface="Wingdings 2" panose="05020102010507070707" pitchFamily="18" charset="2"/>
              </a:rPr>
              <a:t>Majek</a:t>
            </a:r>
            <a:r>
              <a:rPr lang="sk-SK" sz="2400" dirty="0" smtClean="0">
                <a:sym typeface="Wingdings 2" panose="05020102010507070707" pitchFamily="18" charset="2"/>
              </a:rPr>
              <a:t> P, STU Bratislava</a:t>
            </a:r>
          </a:p>
          <a:p>
            <a:endParaRPr lang="sk-SK" sz="2400" dirty="0" smtClean="0">
              <a:sym typeface="Wingdings 2" panose="05020102010507070707" pitchFamily="18" charset="2"/>
            </a:endParaRPr>
          </a:p>
          <a:p>
            <a:r>
              <a:rPr lang="sk-SK" sz="2400" dirty="0" err="1" smtClean="0">
                <a:sym typeface="Wingdings 2" panose="05020102010507070707" pitchFamily="18" charset="2"/>
              </a:rPr>
              <a:t>Horakova</a:t>
            </a:r>
            <a:r>
              <a:rPr lang="sk-SK" sz="2400" dirty="0" smtClean="0">
                <a:sym typeface="Wingdings 2" panose="05020102010507070707" pitchFamily="18" charset="2"/>
              </a:rPr>
              <a:t> L, </a:t>
            </a:r>
            <a:r>
              <a:rPr lang="sk-SK" sz="2400" dirty="0" err="1" smtClean="0">
                <a:sym typeface="Wingdings 2" panose="05020102010507070707" pitchFamily="18" charset="2"/>
              </a:rPr>
              <a:t>Viskupicova</a:t>
            </a:r>
            <a:r>
              <a:rPr lang="sk-SK" sz="2400" dirty="0" smtClean="0">
                <a:sym typeface="Wingdings 2" panose="05020102010507070707" pitchFamily="18" charset="2"/>
              </a:rPr>
              <a:t> J, </a:t>
            </a:r>
            <a:r>
              <a:rPr lang="sk-SK" sz="2400" dirty="0" err="1" smtClean="0">
                <a:sym typeface="Wingdings 2" panose="05020102010507070707" pitchFamily="18" charset="2"/>
              </a:rPr>
              <a:t>Rezbarikova</a:t>
            </a:r>
            <a:r>
              <a:rPr lang="sk-SK" sz="2400" dirty="0" smtClean="0">
                <a:sym typeface="Wingdings 2" panose="05020102010507070707" pitchFamily="18" charset="2"/>
              </a:rPr>
              <a:t> P., CEM SAV Bratislava</a:t>
            </a:r>
          </a:p>
          <a:p>
            <a:r>
              <a:rPr lang="sk-SK" sz="2400" dirty="0" err="1" smtClean="0">
                <a:sym typeface="Wingdings 2" panose="05020102010507070707" pitchFamily="18" charset="2"/>
              </a:rPr>
              <a:t>Ondrejovič</a:t>
            </a:r>
            <a:r>
              <a:rPr lang="sk-SK" sz="2400" dirty="0" smtClean="0">
                <a:sym typeface="Wingdings 2" panose="05020102010507070707" pitchFamily="18" charset="2"/>
              </a:rPr>
              <a:t> M UCM Trnava</a:t>
            </a:r>
          </a:p>
          <a:p>
            <a:endParaRPr lang="sk-SK" sz="2400" dirty="0">
              <a:sym typeface="Wingdings 2" panose="05020102010507070707" pitchFamily="18" charset="2"/>
            </a:endParaRPr>
          </a:p>
          <a:p>
            <a:r>
              <a:rPr lang="sk-SK" sz="2400" dirty="0" err="1" smtClean="0">
                <a:sym typeface="Wingdings 2" panose="05020102010507070707" pitchFamily="18" charset="2"/>
              </a:rPr>
              <a:t>Rodríguez</a:t>
            </a:r>
            <a:r>
              <a:rPr lang="sk-SK" sz="2400" dirty="0" smtClean="0">
                <a:sym typeface="Wingdings 2" panose="05020102010507070707" pitchFamily="18" charset="2"/>
              </a:rPr>
              <a:t> Y, Mount </a:t>
            </a:r>
            <a:r>
              <a:rPr lang="sk-SK" sz="2400" dirty="0" err="1" smtClean="0">
                <a:sym typeface="Wingdings 2" panose="05020102010507070707" pitchFamily="18" charset="2"/>
              </a:rPr>
              <a:t>Sinai</a:t>
            </a:r>
            <a:r>
              <a:rPr lang="sk-SK" sz="2400" dirty="0" smtClean="0">
                <a:sym typeface="Wingdings 2" panose="05020102010507070707" pitchFamily="18" charset="2"/>
              </a:rPr>
              <a:t> </a:t>
            </a:r>
            <a:r>
              <a:rPr lang="sk-SK" sz="2400" dirty="0" err="1" smtClean="0">
                <a:sym typeface="Wingdings 2" panose="05020102010507070707" pitchFamily="18" charset="2"/>
              </a:rPr>
              <a:t>School</a:t>
            </a:r>
            <a:r>
              <a:rPr lang="sk-SK" sz="2400" dirty="0" smtClean="0">
                <a:sym typeface="Wingdings 2" panose="05020102010507070707" pitchFamily="18" charset="2"/>
              </a:rPr>
              <a:t> of </a:t>
            </a:r>
            <a:r>
              <a:rPr lang="sk-SK" sz="2400" dirty="0" err="1" smtClean="0">
                <a:sym typeface="Wingdings 2" panose="05020102010507070707" pitchFamily="18" charset="2"/>
              </a:rPr>
              <a:t>Medicine</a:t>
            </a:r>
            <a:r>
              <a:rPr lang="sk-SK" sz="2400" dirty="0" smtClean="0">
                <a:sym typeface="Wingdings 2" panose="05020102010507070707" pitchFamily="18" charset="2"/>
              </a:rPr>
              <a:t> &amp; HOSTOS CUNY New York, US </a:t>
            </a:r>
            <a:r>
              <a:rPr lang="en-US" dirty="0"/>
              <a:t/>
            </a:r>
            <a:br>
              <a:rPr lang="en-US" dirty="0"/>
            </a:br>
            <a:endParaRPr lang="sk-SK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3"/>
          <p:cNvSpPr txBox="1">
            <a:spLocks noChangeArrowheads="1"/>
          </p:cNvSpPr>
          <p:nvPr/>
        </p:nvSpPr>
        <p:spPr bwMode="auto">
          <a:xfrm>
            <a:off x="539552" y="476672"/>
            <a:ext cx="336181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9933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k-SK" altLang="sk-SK" sz="2800" b="1" dirty="0" err="1" smtClean="0">
                <a:solidFill>
                  <a:srgbClr val="C00000"/>
                </a:solidFill>
                <a:latin typeface="+mn-lt"/>
              </a:rPr>
              <a:t>Acknowledgement</a:t>
            </a:r>
            <a:endParaRPr lang="sk-SK" altLang="sk-SK" sz="2800" b="1" dirty="0" smtClean="0">
              <a:solidFill>
                <a:srgbClr val="C00000"/>
              </a:solidFill>
              <a:latin typeface="+mn-lt"/>
            </a:endParaRPr>
          </a:p>
          <a:p>
            <a:pPr eaLnBrk="1" hangingPunct="1"/>
            <a:endParaRPr lang="sk-SK" altLang="sk-SK" sz="2000" b="1" dirty="0">
              <a:solidFill>
                <a:srgbClr val="27498D"/>
              </a:solidFill>
              <a:latin typeface="+mn-lt"/>
            </a:endParaRPr>
          </a:p>
        </p:txBody>
      </p:sp>
      <p:sp>
        <p:nvSpPr>
          <p:cNvPr id="3" name="Obdĺžnik 2"/>
          <p:cNvSpPr/>
          <p:nvPr/>
        </p:nvSpPr>
        <p:spPr>
          <a:xfrm>
            <a:off x="539552" y="1296512"/>
            <a:ext cx="782513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000" b="1" dirty="0" err="1" smtClean="0"/>
              <a:t>Organizers</a:t>
            </a:r>
            <a:r>
              <a:rPr lang="sk-SK" sz="2000" b="1" dirty="0" smtClean="0"/>
              <a:t> </a:t>
            </a:r>
          </a:p>
          <a:p>
            <a:r>
              <a:rPr lang="en-US" sz="2000" b="1" dirty="0"/>
              <a:t>Prof. Daniel </a:t>
            </a:r>
            <a:r>
              <a:rPr lang="en-US" sz="2000" b="1" dirty="0" err="1"/>
              <a:t>Svozil</a:t>
            </a:r>
            <a:r>
              <a:rPr lang="en-US" sz="2000" b="1" dirty="0"/>
              <a:t> </a:t>
            </a:r>
            <a:br>
              <a:rPr lang="en-US" sz="2000" b="1" dirty="0"/>
            </a:br>
            <a:r>
              <a:rPr lang="en-US" sz="2000" b="1" dirty="0"/>
              <a:t>Head of the Department of Informatics and Chemistry </a:t>
            </a:r>
            <a:endParaRPr lang="sk-SK" sz="2000" b="1" dirty="0" smtClean="0"/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University of Chemistry and Technology Prague &amp; CZ-OPENSCREEN</a:t>
            </a:r>
            <a:endParaRPr lang="sk-SK" dirty="0"/>
          </a:p>
          <a:p>
            <a:r>
              <a:rPr lang="sk-SK" dirty="0"/>
              <a:t>Slovak </a:t>
            </a:r>
            <a:r>
              <a:rPr lang="sk-SK" dirty="0" err="1"/>
              <a:t>Research</a:t>
            </a:r>
            <a:r>
              <a:rPr lang="sk-SK" dirty="0"/>
              <a:t> and </a:t>
            </a:r>
            <a:r>
              <a:rPr lang="sk-SK" dirty="0" err="1"/>
              <a:t>Development</a:t>
            </a:r>
            <a:r>
              <a:rPr lang="sk-SK" dirty="0"/>
              <a:t> </a:t>
            </a:r>
            <a:r>
              <a:rPr lang="sk-SK" dirty="0" err="1"/>
              <a:t>Agency</a:t>
            </a:r>
            <a:r>
              <a:rPr lang="sk-SK" dirty="0"/>
              <a:t> </a:t>
            </a:r>
            <a:r>
              <a:rPr lang="sk-SK" dirty="0" err="1"/>
              <a:t>under</a:t>
            </a:r>
            <a:r>
              <a:rPr lang="sk-SK" dirty="0"/>
              <a:t>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contract</a:t>
            </a:r>
            <a:r>
              <a:rPr lang="sk-SK" dirty="0"/>
              <a:t> NO. APVV-20-0543 </a:t>
            </a:r>
          </a:p>
          <a:p>
            <a:endParaRPr lang="sk-SK" dirty="0"/>
          </a:p>
          <a:p>
            <a:r>
              <a:rPr lang="sk-SK" dirty="0"/>
              <a:t>SAS </a:t>
            </a:r>
            <a:r>
              <a:rPr lang="sk-SK" dirty="0" err="1"/>
              <a:t>agency</a:t>
            </a:r>
            <a:r>
              <a:rPr lang="sk-SK" dirty="0"/>
              <a:t> </a:t>
            </a:r>
            <a:r>
              <a:rPr lang="sk-SK" dirty="0" err="1"/>
              <a:t>grants</a:t>
            </a:r>
            <a:r>
              <a:rPr lang="sk-SK" dirty="0"/>
              <a:t> VEGA  2/0127/18, </a:t>
            </a:r>
            <a:r>
              <a:rPr lang="sk-SK" dirty="0" smtClean="0"/>
              <a:t>VEGA 2/0111/16, VEGA 2/0136/25</a:t>
            </a:r>
            <a:endParaRPr lang="sk-SK" dirty="0"/>
          </a:p>
          <a:p>
            <a:endParaRPr lang="sk-SK" dirty="0"/>
          </a:p>
          <a:p>
            <a:r>
              <a:rPr lang="sk-SK" dirty="0" smtClean="0"/>
              <a:t>COST </a:t>
            </a:r>
            <a:r>
              <a:rPr lang="sk-SK" dirty="0"/>
              <a:t>CA15135 - </a:t>
            </a:r>
            <a:r>
              <a:rPr lang="sk-SK" dirty="0" err="1"/>
              <a:t>MuTaLig</a:t>
            </a:r>
            <a:r>
              <a:rPr lang="sk-SK" dirty="0"/>
              <a:t> - </a:t>
            </a:r>
            <a:r>
              <a:rPr lang="sk-SK" dirty="0" err="1"/>
              <a:t>Multi-target</a:t>
            </a:r>
            <a:r>
              <a:rPr lang="sk-SK" dirty="0"/>
              <a:t> </a:t>
            </a:r>
            <a:r>
              <a:rPr lang="sk-SK" dirty="0" err="1"/>
              <a:t>paradigm</a:t>
            </a:r>
            <a:r>
              <a:rPr lang="sk-SK" dirty="0"/>
              <a:t> </a:t>
            </a:r>
            <a:r>
              <a:rPr lang="sk-SK" dirty="0" err="1"/>
              <a:t>for</a:t>
            </a:r>
            <a:r>
              <a:rPr lang="sk-SK" dirty="0"/>
              <a:t> </a:t>
            </a:r>
            <a:r>
              <a:rPr lang="sk-SK" dirty="0" err="1"/>
              <a:t>innovative</a:t>
            </a:r>
            <a:r>
              <a:rPr lang="sk-SK" dirty="0"/>
              <a:t> </a:t>
            </a:r>
            <a:r>
              <a:rPr lang="sk-SK" dirty="0" err="1"/>
              <a:t>ligand</a:t>
            </a:r>
            <a:r>
              <a:rPr lang="sk-SK" dirty="0"/>
              <a:t> </a:t>
            </a:r>
            <a:r>
              <a:rPr lang="sk-SK" dirty="0" err="1"/>
              <a:t>identification</a:t>
            </a:r>
            <a:r>
              <a:rPr lang="sk-SK" dirty="0"/>
              <a:t> in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drug</a:t>
            </a:r>
            <a:r>
              <a:rPr lang="sk-SK" dirty="0"/>
              <a:t> </a:t>
            </a:r>
            <a:r>
              <a:rPr lang="sk-SK" dirty="0" err="1"/>
              <a:t>discovery</a:t>
            </a:r>
            <a:r>
              <a:rPr lang="sk-SK" dirty="0"/>
              <a:t> </a:t>
            </a:r>
            <a:r>
              <a:rPr lang="sk-SK" dirty="0" err="1"/>
              <a:t>process</a:t>
            </a:r>
            <a:r>
              <a:rPr lang="sk-SK" dirty="0"/>
              <a:t> </a:t>
            </a:r>
          </a:p>
          <a:p>
            <a:endParaRPr lang="sk-SK" dirty="0"/>
          </a:p>
          <a:p>
            <a:r>
              <a:rPr lang="sk-SK" dirty="0" err="1" smtClean="0"/>
              <a:t>Fulbright</a:t>
            </a:r>
            <a:r>
              <a:rPr lang="sk-SK" dirty="0" smtClean="0"/>
              <a:t> </a:t>
            </a:r>
            <a:r>
              <a:rPr lang="sk-SK" dirty="0" err="1"/>
              <a:t>Commission</a:t>
            </a:r>
            <a:r>
              <a:rPr lang="sk-SK" dirty="0"/>
              <a:t> </a:t>
            </a:r>
            <a:r>
              <a:rPr lang="sk-SK" dirty="0" err="1"/>
              <a:t>for</a:t>
            </a:r>
            <a:r>
              <a:rPr lang="sk-SK" dirty="0"/>
              <a:t> </a:t>
            </a:r>
            <a:r>
              <a:rPr lang="sk-SK" dirty="0" err="1"/>
              <a:t>awarding</a:t>
            </a:r>
            <a:r>
              <a:rPr lang="sk-SK" dirty="0"/>
              <a:t> </a:t>
            </a:r>
            <a:r>
              <a:rPr lang="sk-SK" dirty="0" err="1"/>
              <a:t>scholarship</a:t>
            </a:r>
            <a:r>
              <a:rPr lang="sk-SK" dirty="0"/>
              <a:t> </a:t>
            </a:r>
            <a:r>
              <a:rPr lang="sk-SK" dirty="0" smtClean="0"/>
              <a:t>to </a:t>
            </a:r>
            <a:r>
              <a:rPr lang="sk-SK" dirty="0"/>
              <a:t>Y. </a:t>
            </a:r>
            <a:r>
              <a:rPr lang="sk-SK" dirty="0" err="1"/>
              <a:t>Rodríguez</a:t>
            </a:r>
            <a:r>
              <a:rPr lang="sk-SK" dirty="0"/>
              <a:t> </a:t>
            </a:r>
            <a:r>
              <a:rPr lang="sk-SK" dirty="0" smtClean="0"/>
              <a:t>n </a:t>
            </a:r>
            <a:r>
              <a:rPr lang="sk-SK" dirty="0"/>
              <a:t>Slovak </a:t>
            </a:r>
            <a:r>
              <a:rPr lang="sk-SK" dirty="0" err="1"/>
              <a:t>Republic</a:t>
            </a:r>
            <a:r>
              <a:rPr lang="sk-SK" dirty="0"/>
              <a:t>. 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483768" y="5877272"/>
            <a:ext cx="37041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9933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k-SK" altLang="sk-SK" sz="2000" b="1" dirty="0" err="1" smtClean="0">
                <a:solidFill>
                  <a:srgbClr val="27498D"/>
                </a:solidFill>
                <a:latin typeface="+mn-lt"/>
              </a:rPr>
              <a:t>Thank</a:t>
            </a:r>
            <a:r>
              <a:rPr lang="sk-SK" altLang="sk-SK" sz="2000" b="1" dirty="0" smtClean="0">
                <a:solidFill>
                  <a:srgbClr val="27498D"/>
                </a:solidFill>
                <a:latin typeface="+mn-lt"/>
              </a:rPr>
              <a:t> </a:t>
            </a:r>
            <a:r>
              <a:rPr lang="sk-SK" altLang="sk-SK" sz="2000" b="1" dirty="0" err="1" smtClean="0">
                <a:solidFill>
                  <a:srgbClr val="27498D"/>
                </a:solidFill>
                <a:latin typeface="+mn-lt"/>
              </a:rPr>
              <a:t>You</a:t>
            </a:r>
            <a:r>
              <a:rPr lang="sk-SK" altLang="sk-SK" sz="2000" b="1" dirty="0" smtClean="0">
                <a:solidFill>
                  <a:srgbClr val="27498D"/>
                </a:solidFill>
                <a:latin typeface="+mn-lt"/>
              </a:rPr>
              <a:t> </a:t>
            </a:r>
            <a:r>
              <a:rPr lang="sk-SK" altLang="sk-SK" sz="2000" b="1" dirty="0" err="1" smtClean="0">
                <a:solidFill>
                  <a:srgbClr val="27498D"/>
                </a:solidFill>
                <a:latin typeface="+mn-lt"/>
              </a:rPr>
              <a:t>for</a:t>
            </a:r>
            <a:r>
              <a:rPr lang="sk-SK" altLang="sk-SK" sz="2000" b="1" dirty="0" smtClean="0">
                <a:solidFill>
                  <a:srgbClr val="27498D"/>
                </a:solidFill>
                <a:latin typeface="+mn-lt"/>
              </a:rPr>
              <a:t> </a:t>
            </a:r>
            <a:r>
              <a:rPr lang="sk-SK" altLang="sk-SK" sz="2000" b="1" dirty="0" err="1" smtClean="0">
                <a:solidFill>
                  <a:srgbClr val="27498D"/>
                </a:solidFill>
                <a:latin typeface="+mn-lt"/>
              </a:rPr>
              <a:t>Your</a:t>
            </a:r>
            <a:r>
              <a:rPr lang="sk-SK" altLang="sk-SK" sz="2000" b="1" dirty="0" smtClean="0">
                <a:solidFill>
                  <a:srgbClr val="27498D"/>
                </a:solidFill>
                <a:latin typeface="+mn-lt"/>
              </a:rPr>
              <a:t> </a:t>
            </a:r>
            <a:r>
              <a:rPr lang="sk-SK" altLang="sk-SK" sz="2000" b="1" dirty="0" err="1" smtClean="0">
                <a:solidFill>
                  <a:srgbClr val="27498D"/>
                </a:solidFill>
                <a:latin typeface="+mn-lt"/>
              </a:rPr>
              <a:t>Attention</a:t>
            </a:r>
            <a:endParaRPr lang="sk-SK" altLang="sk-SK" sz="2000" b="1" dirty="0">
              <a:solidFill>
                <a:srgbClr val="27498D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042243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201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47872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323528" y="476672"/>
            <a:ext cx="7693025" cy="706760"/>
          </a:xfrm>
        </p:spPr>
        <p:txBody>
          <a:bodyPr/>
          <a:lstStyle/>
          <a:p>
            <a:pPr marL="0" indent="0">
              <a:buNone/>
            </a:pPr>
            <a:r>
              <a:rPr lang="sk-SK" dirty="0" err="1" smtClean="0">
                <a:solidFill>
                  <a:srgbClr val="C00000"/>
                </a:solidFill>
              </a:rPr>
              <a:t>Binding</a:t>
            </a:r>
            <a:r>
              <a:rPr lang="sk-SK" dirty="0" smtClean="0">
                <a:solidFill>
                  <a:srgbClr val="C00000"/>
                </a:solidFill>
              </a:rPr>
              <a:t> </a:t>
            </a:r>
            <a:r>
              <a:rPr lang="sk-SK" dirty="0" err="1" smtClean="0">
                <a:solidFill>
                  <a:srgbClr val="C00000"/>
                </a:solidFill>
              </a:rPr>
              <a:t>modes</a:t>
            </a:r>
            <a:r>
              <a:rPr lang="sk-SK" dirty="0" smtClean="0">
                <a:solidFill>
                  <a:srgbClr val="C00000"/>
                </a:solidFill>
              </a:rPr>
              <a:t> </a:t>
            </a:r>
            <a:r>
              <a:rPr lang="sk-SK" dirty="0" err="1" smtClean="0">
                <a:solidFill>
                  <a:srgbClr val="C00000"/>
                </a:solidFill>
              </a:rPr>
              <a:t>analysis</a:t>
            </a:r>
            <a:r>
              <a:rPr lang="sk-SK" dirty="0" smtClean="0">
                <a:solidFill>
                  <a:srgbClr val="C00000"/>
                </a:solidFill>
              </a:rPr>
              <a:t> – </a:t>
            </a:r>
            <a:r>
              <a:rPr lang="sk-SK" dirty="0" err="1" smtClean="0">
                <a:solidFill>
                  <a:srgbClr val="C00000"/>
                </a:solidFill>
              </a:rPr>
              <a:t>urokinase</a:t>
            </a:r>
            <a:r>
              <a:rPr lang="sk-SK" dirty="0" smtClean="0">
                <a:solidFill>
                  <a:srgbClr val="C00000"/>
                </a:solidFill>
              </a:rPr>
              <a:t> </a:t>
            </a:r>
            <a:r>
              <a:rPr lang="sk-SK" dirty="0" err="1" smtClean="0">
                <a:solidFill>
                  <a:srgbClr val="C00000"/>
                </a:solidFill>
              </a:rPr>
              <a:t>pdb</a:t>
            </a:r>
            <a:r>
              <a:rPr lang="sk-SK" dirty="0" smtClean="0">
                <a:solidFill>
                  <a:srgbClr val="C00000"/>
                </a:solidFill>
              </a:rPr>
              <a:t> 1sqo</a:t>
            </a:r>
          </a:p>
          <a:p>
            <a:pPr marL="0" indent="0">
              <a:buNone/>
            </a:pPr>
            <a:r>
              <a:rPr lang="sk-SK" dirty="0">
                <a:solidFill>
                  <a:srgbClr val="C00000"/>
                </a:solidFill>
              </a:rPr>
              <a:t> </a:t>
            </a:r>
            <a:r>
              <a:rPr lang="sk-SK" sz="2400" dirty="0" err="1" smtClean="0">
                <a:solidFill>
                  <a:srgbClr val="C00000"/>
                </a:solidFill>
              </a:rPr>
              <a:t>similar</a:t>
            </a:r>
            <a:r>
              <a:rPr lang="sk-SK" sz="2400" dirty="0" smtClean="0">
                <a:solidFill>
                  <a:srgbClr val="C00000"/>
                </a:solidFill>
              </a:rPr>
              <a:t> to </a:t>
            </a:r>
            <a:r>
              <a:rPr lang="sk-SK" sz="2400" dirty="0" err="1" smtClean="0">
                <a:solidFill>
                  <a:srgbClr val="C00000"/>
                </a:solidFill>
              </a:rPr>
              <a:t>compound</a:t>
            </a:r>
            <a:r>
              <a:rPr lang="sk-SK" sz="2400" dirty="0" smtClean="0">
                <a:solidFill>
                  <a:srgbClr val="C00000"/>
                </a:solidFill>
              </a:rPr>
              <a:t> 12b </a:t>
            </a:r>
            <a:r>
              <a:rPr lang="sk-SK" sz="2400" dirty="0" err="1" smtClean="0">
                <a:solidFill>
                  <a:srgbClr val="C00000"/>
                </a:solidFill>
              </a:rPr>
              <a:t>co-crystallized</a:t>
            </a:r>
            <a:endParaRPr lang="sk-SK" sz="2400" dirty="0">
              <a:solidFill>
                <a:srgbClr val="C00000"/>
              </a:solidFill>
            </a:endParaRP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1412776"/>
            <a:ext cx="8928992" cy="514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98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psules">
  <a:themeElements>
    <a:clrScheme name="Capsules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508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dvolený návrh">
  <a:themeElements>
    <a:clrScheme name="Predvolený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50800" cap="flat" cmpd="sng" algn="ctr">
          <a:solidFill>
            <a:srgbClr val="993366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400" b="1" i="0" u="none" strike="noStrike" cap="none" normalizeH="0" baseline="0" smtClean="0">
            <a:ln>
              <a:noFill/>
            </a:ln>
            <a:solidFill>
              <a:srgbClr val="27498D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50800" cap="flat" cmpd="sng" algn="ctr">
          <a:solidFill>
            <a:srgbClr val="993366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400" b="1" i="0" u="none" strike="noStrike" cap="none" normalizeH="0" baseline="0" smtClean="0">
            <a:ln>
              <a:noFill/>
            </a:ln>
            <a:solidFill>
              <a:srgbClr val="27498D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Predvolený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Predvolený návrh">
  <a:themeElements>
    <a:clrScheme name="Predvolený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50800" cap="flat" cmpd="sng" algn="ctr">
          <a:solidFill>
            <a:srgbClr val="993366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400" b="1" i="0" u="none" strike="noStrike" cap="none" normalizeH="0" baseline="0" smtClean="0">
            <a:ln>
              <a:noFill/>
            </a:ln>
            <a:solidFill>
              <a:srgbClr val="27498D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50800" cap="flat" cmpd="sng" algn="ctr">
          <a:solidFill>
            <a:srgbClr val="993366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400" b="1" i="0" u="none" strike="noStrike" cap="none" normalizeH="0" baseline="0" smtClean="0">
            <a:ln>
              <a:noFill/>
            </a:ln>
            <a:solidFill>
              <a:srgbClr val="27498D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Predvolený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1070164</TotalTime>
  <Words>1489</Words>
  <Application>Microsoft Office PowerPoint</Application>
  <PresentationFormat>Prezentácia na obrazovke (4:3)</PresentationFormat>
  <Paragraphs>443</Paragraphs>
  <Slides>28</Slides>
  <Notes>12</Notes>
  <HiddenSlides>0</HiddenSlides>
  <MMClips>0</MMClips>
  <ScaleCrop>false</ScaleCrop>
  <HeadingPairs>
    <vt:vector size="8" baseType="variant">
      <vt:variant>
        <vt:lpstr>Použité písma</vt:lpstr>
      </vt:variant>
      <vt:variant>
        <vt:i4>8</vt:i4>
      </vt:variant>
      <vt:variant>
        <vt:lpstr>Motív</vt:lpstr>
      </vt:variant>
      <vt:variant>
        <vt:i4>3</vt:i4>
      </vt:variant>
      <vt:variant>
        <vt:lpstr>Vložené servery OLE</vt:lpstr>
      </vt:variant>
      <vt:variant>
        <vt:i4>3</vt:i4>
      </vt:variant>
      <vt:variant>
        <vt:lpstr>Nadpisy snímok</vt:lpstr>
      </vt:variant>
      <vt:variant>
        <vt:i4>28</vt:i4>
      </vt:variant>
    </vt:vector>
  </HeadingPairs>
  <TitlesOfParts>
    <vt:vector size="42" baseType="lpstr">
      <vt:lpstr>宋体</vt:lpstr>
      <vt:lpstr>Arial</vt:lpstr>
      <vt:lpstr>Arial Narrow</vt:lpstr>
      <vt:lpstr>Calibri</vt:lpstr>
      <vt:lpstr>Symbol</vt:lpstr>
      <vt:lpstr>Times New Roman</vt:lpstr>
      <vt:lpstr>Wingdings</vt:lpstr>
      <vt:lpstr>Wingdings 2</vt:lpstr>
      <vt:lpstr>Capsules</vt:lpstr>
      <vt:lpstr>Predvolený návrh</vt:lpstr>
      <vt:lpstr>1_Predvolený návrh</vt:lpstr>
      <vt:lpstr>CS ChemDraw Drawing</vt:lpstr>
      <vt:lpstr>Graph</vt:lpstr>
      <vt:lpstr>ISIS/Draw Sketch</vt:lpstr>
      <vt:lpstr>Polyphenol fatty acid esters – structure, activity, and pharmacological potential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Rutin derivatives</vt:lpstr>
      <vt:lpstr>E2 vs E1 conformation</vt:lpstr>
      <vt:lpstr>Prezentácia programu PowerPoint</vt:lpstr>
      <vt:lpstr>Reaction diagram</vt:lpstr>
      <vt:lpstr>Rutin + rutin derivatives  – FITC (fluorescein-5-isothiocyanate) probe</vt:lpstr>
      <vt:lpstr>Rutin + Rutin derivatives  – Trp fluorescence</vt:lpstr>
      <vt:lpstr>Rutin + Rutin derivatives –   NCD-4 probe (N-cyclohexyl-N‘-(4-dimethylaminol-naphthyl) carbodiimide)</vt:lpstr>
      <vt:lpstr>Results of MD simulation </vt:lpstr>
      <vt:lpstr>MD – rutin arachidonate</vt:lpstr>
      <vt:lpstr>Prezentácia programu PowerPoint</vt:lpstr>
      <vt:lpstr>Conclusions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>Mendeleev Periodic Table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zirconium</dc:creator>
  <cp:lastModifiedBy>Majekova</cp:lastModifiedBy>
  <cp:revision>375</cp:revision>
  <dcterms:created xsi:type="dcterms:W3CDTF">2005-08-16T06:31:26Z</dcterms:created>
  <dcterms:modified xsi:type="dcterms:W3CDTF">2026-09-07T08:12:34Z</dcterms:modified>
</cp:coreProperties>
</file>