
<file path=[Content_Types].xml><?xml version="1.0" encoding="utf-8"?>
<Types xmlns="http://schemas.openxmlformats.org/package/2006/content-types">
  <Default Extension="emf" ContentType="image/x-emf"/>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8" r:id="rId3"/>
    <p:sldId id="267" r:id="rId4"/>
    <p:sldId id="277" r:id="rId5"/>
    <p:sldId id="292" r:id="rId6"/>
    <p:sldId id="293" r:id="rId7"/>
    <p:sldId id="269" r:id="rId8"/>
    <p:sldId id="289" r:id="rId9"/>
    <p:sldId id="290" r:id="rId10"/>
    <p:sldId id="291" r:id="rId11"/>
    <p:sldId id="275" r:id="rId12"/>
    <p:sldId id="272" r:id="rId13"/>
    <p:sldId id="260" r:id="rId14"/>
    <p:sldId id="283" r:id="rId15"/>
    <p:sldId id="262" r:id="rId16"/>
    <p:sldId id="286" r:id="rId17"/>
    <p:sldId id="263" r:id="rId18"/>
    <p:sldId id="276" r:id="rId19"/>
    <p:sldId id="278" r:id="rId20"/>
    <p:sldId id="264" r:id="rId21"/>
    <p:sldId id="266" r:id="rId22"/>
    <p:sldId id="273" r:id="rId23"/>
    <p:sldId id="257" r:id="rId24"/>
    <p:sldId id="270" r:id="rId25"/>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1B2A"/>
    <a:srgbClr val="3F5370"/>
    <a:srgbClr val="4E97AB"/>
    <a:srgbClr val="FFFFFF"/>
    <a:srgbClr val="00C6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1" d="100"/>
          <a:sy n="101" d="100"/>
        </p:scale>
        <p:origin x="138"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99A6C-0883-47BD-8608-8DB81F7A0401}" type="doc">
      <dgm:prSet loTypeId="urn:microsoft.com/office/officeart/2005/8/layout/vList2" loCatId="list" qsTypeId="urn:microsoft.com/office/officeart/2005/8/quickstyle/simple1#1" qsCatId="simple" csTypeId="urn:microsoft.com/office/officeart/2005/8/colors/colorful1#1" csCatId="colorful" phldr="1"/>
      <dgm:spPr/>
      <dgm:t>
        <a:bodyPr/>
        <a:lstStyle/>
        <a:p>
          <a:endParaRPr lang="en-US"/>
        </a:p>
      </dgm:t>
    </dgm:pt>
    <dgm:pt modelId="{5CCB317D-F481-4746-B050-1EB8C6ED9DA4}">
      <dgm:prSet phldrT="[Text]"/>
      <dgm:spPr/>
      <dgm:t>
        <a:bodyPr/>
        <a:lstStyle/>
        <a:p>
          <a:r>
            <a:rPr lang="sr-Latn-RS" b="1" dirty="0">
              <a:solidFill>
                <a:srgbClr val="002060"/>
              </a:solidFill>
              <a:latin typeface="Space Grotesk" pitchFamily="2" charset="-18"/>
              <a:cs typeface="Space Grotesk" pitchFamily="2" charset="-18"/>
            </a:rPr>
            <a:t>Pre-Test</a:t>
          </a:r>
          <a:endParaRPr lang="en-US" dirty="0">
            <a:latin typeface="Space Grotesk" pitchFamily="2" charset="-18"/>
            <a:cs typeface="Space Grotesk" pitchFamily="2" charset="-18"/>
          </a:endParaRPr>
        </a:p>
      </dgm:t>
    </dgm:pt>
    <dgm:pt modelId="{ED6B8E3C-43A0-4AE4-B96F-893741CF8AE0}" type="parTrans" cxnId="{CB67794A-077C-49F6-8033-986B6F8A5587}">
      <dgm:prSet/>
      <dgm:spPr/>
      <dgm:t>
        <a:bodyPr/>
        <a:lstStyle/>
        <a:p>
          <a:endParaRPr lang="en-US"/>
        </a:p>
      </dgm:t>
    </dgm:pt>
    <dgm:pt modelId="{684CAF2A-2EAD-4E25-AFF8-8DF9F66995F3}" type="sibTrans" cxnId="{CB67794A-077C-49F6-8033-986B6F8A5587}">
      <dgm:prSet/>
      <dgm:spPr/>
      <dgm:t>
        <a:bodyPr/>
        <a:lstStyle/>
        <a:p>
          <a:endParaRPr lang="en-US"/>
        </a:p>
      </dgm:t>
    </dgm:pt>
    <dgm:pt modelId="{1B318905-4C50-4F2A-81BD-AE11C0F9EDEF}">
      <dgm:prSet phldrT="[Text]" phldr="0"/>
      <dgm:spPr/>
      <dgm:t>
        <a:bodyPr/>
        <a:lstStyle/>
        <a:p>
          <a:r>
            <a:rPr lang="sr-Latn-RS" dirty="0">
              <a:latin typeface="Space Grotesk" pitchFamily="2" charset="-18"/>
              <a:cs typeface="Space Grotesk" pitchFamily="2" charset="-18"/>
            </a:rPr>
            <a:t>to check what students already know/understand about noncovalent interactions</a:t>
          </a:r>
          <a:endParaRPr lang="en-US" dirty="0">
            <a:latin typeface="Space Grotesk" pitchFamily="2" charset="-18"/>
            <a:cs typeface="Space Grotesk" pitchFamily="2" charset="-18"/>
          </a:endParaRPr>
        </a:p>
      </dgm:t>
    </dgm:pt>
    <dgm:pt modelId="{8DDE5C70-48E8-46A9-9519-CE472B141274}" type="parTrans" cxnId="{247E9229-6DCB-4FE0-BB14-1892C4081F49}">
      <dgm:prSet/>
      <dgm:spPr/>
      <dgm:t>
        <a:bodyPr/>
        <a:lstStyle/>
        <a:p>
          <a:endParaRPr lang="en-US"/>
        </a:p>
      </dgm:t>
    </dgm:pt>
    <dgm:pt modelId="{66AF57A8-B775-4A33-ABA2-365FFBD517FA}" type="sibTrans" cxnId="{247E9229-6DCB-4FE0-BB14-1892C4081F49}">
      <dgm:prSet/>
      <dgm:spPr/>
      <dgm:t>
        <a:bodyPr/>
        <a:lstStyle/>
        <a:p>
          <a:endParaRPr lang="en-US"/>
        </a:p>
      </dgm:t>
    </dgm:pt>
    <dgm:pt modelId="{CEFF1300-7574-46FF-9864-3642AB541F68}">
      <dgm:prSet phldrT="[Text]"/>
      <dgm:spPr/>
      <dgm:t>
        <a:bodyPr/>
        <a:lstStyle/>
        <a:p>
          <a:r>
            <a:rPr lang="sr-Latn-RS" b="1" dirty="0">
              <a:solidFill>
                <a:srgbClr val="002060"/>
              </a:solidFill>
              <a:latin typeface="Space Grotesk" pitchFamily="2" charset="-18"/>
              <a:cs typeface="Space Grotesk" pitchFamily="2" charset="-18"/>
            </a:rPr>
            <a:t>Presentation</a:t>
          </a:r>
          <a:endParaRPr lang="en-US" dirty="0">
            <a:latin typeface="Space Grotesk" pitchFamily="2" charset="-18"/>
            <a:cs typeface="Space Grotesk" pitchFamily="2" charset="-18"/>
          </a:endParaRPr>
        </a:p>
      </dgm:t>
    </dgm:pt>
    <dgm:pt modelId="{F4F0A712-6134-4A5E-A061-C598341DB027}" type="parTrans" cxnId="{7B5D868F-8915-426E-AAC7-FA08FC0FC52A}">
      <dgm:prSet/>
      <dgm:spPr/>
      <dgm:t>
        <a:bodyPr/>
        <a:lstStyle/>
        <a:p>
          <a:endParaRPr lang="en-US"/>
        </a:p>
      </dgm:t>
    </dgm:pt>
    <dgm:pt modelId="{B25C46A5-47FE-4F3A-A320-5A3E185D5F1C}" type="sibTrans" cxnId="{7B5D868F-8915-426E-AAC7-FA08FC0FC52A}">
      <dgm:prSet/>
      <dgm:spPr/>
      <dgm:t>
        <a:bodyPr/>
        <a:lstStyle/>
        <a:p>
          <a:endParaRPr lang="en-US"/>
        </a:p>
      </dgm:t>
    </dgm:pt>
    <dgm:pt modelId="{B51EA053-106D-4933-8BF5-2ED4887D16DB}">
      <dgm:prSet phldrT="[Text]" phldr="0"/>
      <dgm:spPr/>
      <dgm:t>
        <a:bodyPr/>
        <a:lstStyle/>
        <a:p>
          <a:r>
            <a:rPr lang="sr-Latn-RS" dirty="0">
              <a:latin typeface="Space Grotesk" pitchFamily="2" charset="-18"/>
              <a:cs typeface="Space Grotesk" pitchFamily="2" charset="-18"/>
            </a:rPr>
            <a:t>introduction to the workshop, CSD and noncovalent interactions</a:t>
          </a:r>
          <a:endParaRPr lang="en-US" dirty="0">
            <a:latin typeface="Space Grotesk" pitchFamily="2" charset="-18"/>
            <a:cs typeface="Space Grotesk" pitchFamily="2" charset="-18"/>
          </a:endParaRPr>
        </a:p>
      </dgm:t>
    </dgm:pt>
    <dgm:pt modelId="{515DD634-EC33-44B1-B237-1097E28E89A8}" type="parTrans" cxnId="{7233ECF8-EDD9-49BE-A1C7-679CE19B5664}">
      <dgm:prSet/>
      <dgm:spPr/>
      <dgm:t>
        <a:bodyPr/>
        <a:lstStyle/>
        <a:p>
          <a:endParaRPr lang="en-US"/>
        </a:p>
      </dgm:t>
    </dgm:pt>
    <dgm:pt modelId="{082B1F4C-3277-46AF-9661-B429D9A360C2}" type="sibTrans" cxnId="{7233ECF8-EDD9-49BE-A1C7-679CE19B5664}">
      <dgm:prSet/>
      <dgm:spPr/>
      <dgm:t>
        <a:bodyPr/>
        <a:lstStyle/>
        <a:p>
          <a:endParaRPr lang="en-US"/>
        </a:p>
      </dgm:t>
    </dgm:pt>
    <dgm:pt modelId="{604EF595-E0FF-4DB5-86AD-FC0D17226076}">
      <dgm:prSet/>
      <dgm:spPr/>
      <dgm:t>
        <a:bodyPr/>
        <a:lstStyle/>
        <a:p>
          <a:r>
            <a:rPr lang="sr-Latn-RS" b="1" dirty="0">
              <a:solidFill>
                <a:srgbClr val="002060"/>
              </a:solidFill>
              <a:latin typeface="Space Grotesk" pitchFamily="2" charset="-18"/>
              <a:cs typeface="Space Grotesk" pitchFamily="2" charset="-18"/>
            </a:rPr>
            <a:t>First CSD search – hydrogen bonds</a:t>
          </a:r>
          <a:endParaRPr lang="en-US" dirty="0">
            <a:latin typeface="Space Grotesk" pitchFamily="2" charset="-18"/>
            <a:cs typeface="Space Grotesk" pitchFamily="2" charset="-18"/>
          </a:endParaRPr>
        </a:p>
      </dgm:t>
    </dgm:pt>
    <dgm:pt modelId="{88664777-A45C-4367-8123-E7DCC60F420F}" type="parTrans" cxnId="{0789797E-DE82-42C3-BDEF-5C92FD6D0B80}">
      <dgm:prSet/>
      <dgm:spPr/>
      <dgm:t>
        <a:bodyPr/>
        <a:lstStyle/>
        <a:p>
          <a:endParaRPr lang="en-US"/>
        </a:p>
      </dgm:t>
    </dgm:pt>
    <dgm:pt modelId="{FE85C6D2-63DC-4E1B-98D5-40653CF1C853}" type="sibTrans" cxnId="{0789797E-DE82-42C3-BDEF-5C92FD6D0B80}">
      <dgm:prSet/>
      <dgm:spPr/>
      <dgm:t>
        <a:bodyPr/>
        <a:lstStyle/>
        <a:p>
          <a:endParaRPr lang="en-US"/>
        </a:p>
      </dgm:t>
    </dgm:pt>
    <dgm:pt modelId="{B6B460ED-D970-4FF0-949E-CD963B9A79B0}">
      <dgm:prSet/>
      <dgm:spPr/>
      <dgm:t>
        <a:bodyPr/>
        <a:lstStyle/>
        <a:p>
          <a:r>
            <a:rPr lang="sr-Latn-RS" dirty="0">
              <a:latin typeface="Space Grotesk" pitchFamily="2" charset="-18"/>
              <a:cs typeface="Space Grotesk" pitchFamily="2" charset="-18"/>
            </a:rPr>
            <a:t>students </a:t>
          </a:r>
          <a:r>
            <a:rPr lang="en-US" dirty="0">
              <a:latin typeface="Space Grotesk" pitchFamily="2" charset="-18"/>
              <a:cs typeface="Space Grotesk" pitchFamily="2" charset="-18"/>
            </a:rPr>
            <a:t>are </a:t>
          </a:r>
          <a:r>
            <a:rPr lang="en-US" b="1" dirty="0">
              <a:latin typeface="Space Grotesk" pitchFamily="2" charset="-18"/>
              <a:cs typeface="Space Grotesk" pitchFamily="2" charset="-18"/>
            </a:rPr>
            <a:t>guided</a:t>
          </a:r>
          <a:r>
            <a:rPr lang="en-US" dirty="0">
              <a:latin typeface="Space Grotesk" pitchFamily="2" charset="-18"/>
              <a:cs typeface="Space Grotesk" pitchFamily="2" charset="-18"/>
            </a:rPr>
            <a:t> through the search by</a:t>
          </a:r>
          <a:r>
            <a:rPr lang="sr-Latn-RS" dirty="0">
              <a:latin typeface="Space Grotesk" pitchFamily="2" charset="-18"/>
              <a:cs typeface="Space Grotesk" pitchFamily="2" charset="-18"/>
            </a:rPr>
            <a:t> the presenter</a:t>
          </a:r>
          <a:endParaRPr lang="en-US" dirty="0">
            <a:latin typeface="Space Grotesk" pitchFamily="2" charset="-18"/>
            <a:cs typeface="Space Grotesk" pitchFamily="2" charset="-18"/>
          </a:endParaRPr>
        </a:p>
      </dgm:t>
    </dgm:pt>
    <dgm:pt modelId="{FED37E13-2A73-44EF-B26B-5EF02453458D}" type="parTrans" cxnId="{3786BD43-CD04-4271-9DA1-DE5DBE92407A}">
      <dgm:prSet/>
      <dgm:spPr/>
      <dgm:t>
        <a:bodyPr/>
        <a:lstStyle/>
        <a:p>
          <a:endParaRPr lang="en-US"/>
        </a:p>
      </dgm:t>
    </dgm:pt>
    <dgm:pt modelId="{D2095B5E-BDA7-4A91-83F5-20A6D3C1B987}" type="sibTrans" cxnId="{3786BD43-CD04-4271-9DA1-DE5DBE92407A}">
      <dgm:prSet/>
      <dgm:spPr/>
      <dgm:t>
        <a:bodyPr/>
        <a:lstStyle/>
        <a:p>
          <a:endParaRPr lang="en-US"/>
        </a:p>
      </dgm:t>
    </dgm:pt>
    <dgm:pt modelId="{03B228F6-78F8-423F-A2C8-64C7FB5C8536}">
      <dgm:prSet/>
      <dgm:spPr/>
      <dgm:t>
        <a:bodyPr/>
        <a:lstStyle/>
        <a:p>
          <a:r>
            <a:rPr lang="sr-Latn-RS" b="1" dirty="0">
              <a:solidFill>
                <a:srgbClr val="002060"/>
              </a:solidFill>
              <a:latin typeface="Space Grotesk" pitchFamily="2" charset="-18"/>
              <a:cs typeface="Space Grotesk" pitchFamily="2" charset="-18"/>
            </a:rPr>
            <a:t>Second CSD search – stacking interactions</a:t>
          </a:r>
          <a:endParaRPr lang="en-US" dirty="0">
            <a:latin typeface="Space Grotesk" pitchFamily="2" charset="-18"/>
            <a:cs typeface="Space Grotesk" pitchFamily="2" charset="-18"/>
          </a:endParaRPr>
        </a:p>
      </dgm:t>
    </dgm:pt>
    <dgm:pt modelId="{1A2C086E-7560-4124-9A17-66ED6B49E110}" type="parTrans" cxnId="{DFB76688-C736-40D7-84EB-4CDA386252B5}">
      <dgm:prSet/>
      <dgm:spPr/>
      <dgm:t>
        <a:bodyPr/>
        <a:lstStyle/>
        <a:p>
          <a:endParaRPr lang="en-US"/>
        </a:p>
      </dgm:t>
    </dgm:pt>
    <dgm:pt modelId="{95C2752D-53F0-455A-9950-C8282D81E47B}" type="sibTrans" cxnId="{DFB76688-C736-40D7-84EB-4CDA386252B5}">
      <dgm:prSet/>
      <dgm:spPr/>
      <dgm:t>
        <a:bodyPr/>
        <a:lstStyle/>
        <a:p>
          <a:endParaRPr lang="en-US"/>
        </a:p>
      </dgm:t>
    </dgm:pt>
    <dgm:pt modelId="{1701256C-93CF-47CE-AAEA-9CAF1916471D}">
      <dgm:prSet/>
      <dgm:spPr/>
      <dgm:t>
        <a:bodyPr/>
        <a:lstStyle/>
        <a:p>
          <a:r>
            <a:rPr lang="sr-Latn-RS" b="1" dirty="0">
              <a:solidFill>
                <a:srgbClr val="002060"/>
              </a:solidFill>
              <a:latin typeface="Space Grotesk" pitchFamily="2" charset="-18"/>
              <a:cs typeface="Space Grotesk" pitchFamily="2" charset="-18"/>
            </a:rPr>
            <a:t>Third CSD search – cation-</a:t>
          </a:r>
          <a:r>
            <a:rPr lang="el-GR" b="1" dirty="0">
              <a:solidFill>
                <a:srgbClr val="002060"/>
              </a:solidFill>
              <a:latin typeface="Space Grotesk" pitchFamily="2" charset="-18"/>
              <a:ea typeface="Tahoma" panose="020B0604030504040204" pitchFamily="34" charset="0"/>
              <a:cs typeface="Space Grotesk" pitchFamily="2" charset="-18"/>
            </a:rPr>
            <a:t>π</a:t>
          </a:r>
          <a:r>
            <a:rPr lang="sr-Latn-RS" b="1" dirty="0">
              <a:solidFill>
                <a:srgbClr val="002060"/>
              </a:solidFill>
              <a:latin typeface="Space Grotesk" pitchFamily="2" charset="-18"/>
              <a:ea typeface="Tahoma" panose="020B0604030504040204" pitchFamily="34" charset="0"/>
              <a:cs typeface="Space Grotesk" pitchFamily="2" charset="-18"/>
            </a:rPr>
            <a:t> interactions</a:t>
          </a:r>
          <a:endParaRPr lang="en-US" b="1" dirty="0">
            <a:solidFill>
              <a:srgbClr val="002060"/>
            </a:solidFill>
            <a:latin typeface="Space Grotesk" pitchFamily="2" charset="-18"/>
            <a:cs typeface="Space Grotesk" pitchFamily="2" charset="-18"/>
          </a:endParaRPr>
        </a:p>
      </dgm:t>
    </dgm:pt>
    <dgm:pt modelId="{3D73CEDD-14F9-4075-A3B3-F1071E56EA98}" type="parTrans" cxnId="{5A05E19C-49B9-4B38-825B-FD3E697AB93D}">
      <dgm:prSet/>
      <dgm:spPr/>
      <dgm:t>
        <a:bodyPr/>
        <a:lstStyle/>
        <a:p>
          <a:endParaRPr lang="sr-Latn-RS"/>
        </a:p>
      </dgm:t>
    </dgm:pt>
    <dgm:pt modelId="{83642374-B192-4684-9E79-8D37FAE163B6}" type="sibTrans" cxnId="{5A05E19C-49B9-4B38-825B-FD3E697AB93D}">
      <dgm:prSet/>
      <dgm:spPr/>
      <dgm:t>
        <a:bodyPr/>
        <a:lstStyle/>
        <a:p>
          <a:endParaRPr lang="sr-Latn-RS"/>
        </a:p>
      </dgm:t>
    </dgm:pt>
    <dgm:pt modelId="{889F2AF2-E67B-4DB8-8F89-CB408C0DBB62}">
      <dgm:prSet/>
      <dgm:spPr/>
      <dgm:t>
        <a:bodyPr/>
        <a:lstStyle/>
        <a:p>
          <a:r>
            <a:rPr lang="sr-Latn-RS" dirty="0">
              <a:latin typeface="Space Grotesk" pitchFamily="2" charset="-18"/>
              <a:cs typeface="Space Grotesk" pitchFamily="2" charset="-18"/>
            </a:rPr>
            <a:t>students work alone based on the detailed </a:t>
          </a:r>
          <a:r>
            <a:rPr lang="sr-Latn-RS" b="1" dirty="0">
              <a:latin typeface="Space Grotesk" pitchFamily="2" charset="-18"/>
              <a:cs typeface="Space Grotesk" pitchFamily="2" charset="-18"/>
            </a:rPr>
            <a:t>instructions</a:t>
          </a:r>
          <a:r>
            <a:rPr lang="sr-Latn-RS" dirty="0">
              <a:latin typeface="Space Grotesk" pitchFamily="2" charset="-18"/>
              <a:cs typeface="Space Grotesk" pitchFamily="2" charset="-18"/>
            </a:rPr>
            <a:t> given on paper (handout)</a:t>
          </a:r>
          <a:endParaRPr lang="en-US" dirty="0">
            <a:latin typeface="Space Grotesk" pitchFamily="2" charset="-18"/>
            <a:cs typeface="Space Grotesk" pitchFamily="2" charset="-18"/>
          </a:endParaRPr>
        </a:p>
      </dgm:t>
    </dgm:pt>
    <dgm:pt modelId="{56483718-3419-4292-9D8D-93B7ADBA17CA}" type="parTrans" cxnId="{8E656B3F-BE45-4686-9795-C8C4EE0D9CC2}">
      <dgm:prSet/>
      <dgm:spPr/>
      <dgm:t>
        <a:bodyPr/>
        <a:lstStyle/>
        <a:p>
          <a:endParaRPr lang="en-US"/>
        </a:p>
      </dgm:t>
    </dgm:pt>
    <dgm:pt modelId="{47169816-0A2C-4938-9A35-AF04BC04CA36}" type="sibTrans" cxnId="{8E656B3F-BE45-4686-9795-C8C4EE0D9CC2}">
      <dgm:prSet/>
      <dgm:spPr/>
      <dgm:t>
        <a:bodyPr/>
        <a:lstStyle/>
        <a:p>
          <a:endParaRPr lang="en-US"/>
        </a:p>
      </dgm:t>
    </dgm:pt>
    <dgm:pt modelId="{B6121236-3CBA-410C-9F37-C10B5ACF8EDA}">
      <dgm:prSet/>
      <dgm:spPr/>
      <dgm:t>
        <a:bodyPr/>
        <a:lstStyle/>
        <a:p>
          <a:r>
            <a:rPr lang="sr-Latn-RS" b="1" dirty="0">
              <a:solidFill>
                <a:srgbClr val="002060"/>
              </a:solidFill>
              <a:latin typeface="Space Grotesk" pitchFamily="2" charset="-18"/>
              <a:cs typeface="Space Grotesk" pitchFamily="2" charset="-18"/>
            </a:rPr>
            <a:t>Fourth CSD search – (a little bit different) hydrogen bonds</a:t>
          </a:r>
          <a:endParaRPr lang="en-US" b="1" dirty="0">
            <a:solidFill>
              <a:srgbClr val="002060"/>
            </a:solidFill>
            <a:latin typeface="Space Grotesk" pitchFamily="2" charset="-18"/>
            <a:cs typeface="Space Grotesk" pitchFamily="2" charset="-18"/>
          </a:endParaRPr>
        </a:p>
      </dgm:t>
    </dgm:pt>
    <dgm:pt modelId="{980D6992-CE42-4BE5-B4A9-74832A3CCC40}" type="parTrans" cxnId="{5EB62586-3836-4876-8B9D-D04DEA27A17C}">
      <dgm:prSet/>
      <dgm:spPr/>
      <dgm:t>
        <a:bodyPr/>
        <a:lstStyle/>
        <a:p>
          <a:endParaRPr lang="sr-Latn-RS"/>
        </a:p>
      </dgm:t>
    </dgm:pt>
    <dgm:pt modelId="{4AE26C01-ED0E-47FD-BF93-B3DACF73C945}" type="sibTrans" cxnId="{5EB62586-3836-4876-8B9D-D04DEA27A17C}">
      <dgm:prSet/>
      <dgm:spPr/>
      <dgm:t>
        <a:bodyPr/>
        <a:lstStyle/>
        <a:p>
          <a:endParaRPr lang="sr-Latn-RS"/>
        </a:p>
      </dgm:t>
    </dgm:pt>
    <dgm:pt modelId="{54BA8A32-DB38-49F8-818F-26F37850AF55}">
      <dgm:prSet/>
      <dgm:spPr/>
      <dgm:t>
        <a:bodyPr/>
        <a:lstStyle/>
        <a:p>
          <a:r>
            <a:rPr lang="sr-Latn-RS" dirty="0">
              <a:latin typeface="Space Grotesk" pitchFamily="2" charset="-18"/>
              <a:cs typeface="Space Grotesk" pitchFamily="2" charset="-18"/>
            </a:rPr>
            <a:t> </a:t>
          </a:r>
          <a:r>
            <a:rPr lang="sr-Latn-RS" b="1" dirty="0">
              <a:solidFill>
                <a:srgbClr val="002060"/>
              </a:solidFill>
              <a:latin typeface="Space Grotesk" pitchFamily="2" charset="-18"/>
              <a:cs typeface="Space Grotesk" pitchFamily="2" charset="-18"/>
            </a:rPr>
            <a:t>Post-Test</a:t>
          </a:r>
          <a:endParaRPr lang="en-US" b="1" dirty="0">
            <a:solidFill>
              <a:srgbClr val="002060"/>
            </a:solidFill>
            <a:latin typeface="Space Grotesk" pitchFamily="2" charset="-18"/>
            <a:cs typeface="Space Grotesk" pitchFamily="2" charset="-18"/>
          </a:endParaRPr>
        </a:p>
      </dgm:t>
    </dgm:pt>
    <dgm:pt modelId="{EA7C7FEB-D83B-493E-9CCF-69EC38B2F026}" type="parTrans" cxnId="{8B2877E0-FD0B-4BF7-BEA8-9437BFAD74B5}">
      <dgm:prSet/>
      <dgm:spPr/>
      <dgm:t>
        <a:bodyPr/>
        <a:lstStyle/>
        <a:p>
          <a:endParaRPr lang="sr-Latn-RS"/>
        </a:p>
      </dgm:t>
    </dgm:pt>
    <dgm:pt modelId="{D0F03678-A73D-45B4-A695-89823A84539A}" type="sibTrans" cxnId="{8B2877E0-FD0B-4BF7-BEA8-9437BFAD74B5}">
      <dgm:prSet/>
      <dgm:spPr/>
      <dgm:t>
        <a:bodyPr/>
        <a:lstStyle/>
        <a:p>
          <a:endParaRPr lang="sr-Latn-RS"/>
        </a:p>
      </dgm:t>
    </dgm:pt>
    <dgm:pt modelId="{980F9947-C2A0-4972-B204-005E230CEE40}">
      <dgm:prSet/>
      <dgm:spPr/>
      <dgm:t>
        <a:bodyPr/>
        <a:lstStyle/>
        <a:p>
          <a:r>
            <a:rPr lang="sr-Latn-RS" dirty="0">
              <a:latin typeface="Space Grotesk" pitchFamily="2" charset="-18"/>
              <a:cs typeface="Space Grotesk" pitchFamily="2" charset="-18"/>
            </a:rPr>
            <a:t>students figure out how to set up the search in the </a:t>
          </a:r>
          <a:r>
            <a:rPr lang="sr-Latn-RS" b="1" dirty="0">
              <a:latin typeface="Space Grotesk" pitchFamily="2" charset="-18"/>
              <a:cs typeface="Space Grotesk" pitchFamily="2" charset="-18"/>
            </a:rPr>
            <a:t>discussion</a:t>
          </a:r>
          <a:r>
            <a:rPr lang="sr-Latn-RS" dirty="0">
              <a:latin typeface="Space Grotesk" pitchFamily="2" charset="-18"/>
              <a:cs typeface="Space Grotesk" pitchFamily="2" charset="-18"/>
            </a:rPr>
            <a:t> with the presenter</a:t>
          </a:r>
          <a:endParaRPr lang="en-US" dirty="0">
            <a:latin typeface="Space Grotesk" pitchFamily="2" charset="-18"/>
            <a:cs typeface="Space Grotesk" pitchFamily="2" charset="-18"/>
          </a:endParaRPr>
        </a:p>
      </dgm:t>
    </dgm:pt>
    <dgm:pt modelId="{244F27C1-FA45-4B89-B4B8-F7C933B9A85B}" type="parTrans" cxnId="{E8E8ABE0-9542-41E0-8931-7D3339158C80}">
      <dgm:prSet/>
      <dgm:spPr/>
      <dgm:t>
        <a:bodyPr/>
        <a:lstStyle/>
        <a:p>
          <a:endParaRPr lang="sr-Latn-RS"/>
        </a:p>
      </dgm:t>
    </dgm:pt>
    <dgm:pt modelId="{EC768819-9407-4108-B2F2-5B182002671C}" type="sibTrans" cxnId="{E8E8ABE0-9542-41E0-8931-7D3339158C80}">
      <dgm:prSet/>
      <dgm:spPr/>
      <dgm:t>
        <a:bodyPr/>
        <a:lstStyle/>
        <a:p>
          <a:endParaRPr lang="sr-Latn-RS"/>
        </a:p>
      </dgm:t>
    </dgm:pt>
    <dgm:pt modelId="{CDF5C342-F221-4168-AFF0-4FA92E36D421}">
      <dgm:prSet/>
      <dgm:spPr/>
      <dgm:t>
        <a:bodyPr/>
        <a:lstStyle/>
        <a:p>
          <a:r>
            <a:rPr lang="sr-Latn-RS" dirty="0">
              <a:latin typeface="Space Grotesk" pitchFamily="2" charset="-18"/>
              <a:cs typeface="Space Grotesk" pitchFamily="2" charset="-18"/>
            </a:rPr>
            <a:t>students work </a:t>
          </a:r>
          <a:r>
            <a:rPr lang="sr-Latn-RS" b="1" dirty="0">
              <a:latin typeface="Space Grotesk" pitchFamily="2" charset="-18"/>
              <a:cs typeface="Space Grotesk" pitchFamily="2" charset="-18"/>
            </a:rPr>
            <a:t>alone</a:t>
          </a:r>
          <a:r>
            <a:rPr lang="sr-Latn-RS" dirty="0">
              <a:latin typeface="Space Grotesk" pitchFamily="2" charset="-18"/>
              <a:cs typeface="Space Grotesk" pitchFamily="2" charset="-18"/>
            </a:rPr>
            <a:t>, no instructions, no help</a:t>
          </a:r>
          <a:endParaRPr lang="en-US" dirty="0">
            <a:latin typeface="Space Grotesk" pitchFamily="2" charset="-18"/>
            <a:cs typeface="Space Grotesk" pitchFamily="2" charset="-18"/>
          </a:endParaRPr>
        </a:p>
      </dgm:t>
    </dgm:pt>
    <dgm:pt modelId="{F6FF000A-8EC6-4552-A4D5-5E218FDCAFA0}" type="parTrans" cxnId="{E7B8FBAF-4527-44BA-B6CD-C56401FF3124}">
      <dgm:prSet/>
      <dgm:spPr/>
      <dgm:t>
        <a:bodyPr/>
        <a:lstStyle/>
        <a:p>
          <a:endParaRPr lang="sr-Latn-RS"/>
        </a:p>
      </dgm:t>
    </dgm:pt>
    <dgm:pt modelId="{FBC6B9B3-90B6-4B5C-BEE4-1995F477313D}" type="sibTrans" cxnId="{E7B8FBAF-4527-44BA-B6CD-C56401FF3124}">
      <dgm:prSet/>
      <dgm:spPr/>
      <dgm:t>
        <a:bodyPr/>
        <a:lstStyle/>
        <a:p>
          <a:endParaRPr lang="sr-Latn-RS"/>
        </a:p>
      </dgm:t>
    </dgm:pt>
    <dgm:pt modelId="{D5F4EE2C-9ECA-43D1-8A45-27C63FF04A0C}">
      <dgm:prSet/>
      <dgm:spPr/>
      <dgm:t>
        <a:bodyPr/>
        <a:lstStyle/>
        <a:p>
          <a:r>
            <a:rPr lang="sr-Latn-RS" dirty="0">
              <a:latin typeface="Space Grotesk" pitchFamily="2" charset="-18"/>
              <a:cs typeface="Space Grotesk" pitchFamily="2" charset="-18"/>
            </a:rPr>
            <a:t>to check how much students learned/understood the contents of the workshop</a:t>
          </a:r>
          <a:endParaRPr lang="en-US" dirty="0">
            <a:latin typeface="Space Grotesk" pitchFamily="2" charset="-18"/>
            <a:cs typeface="Space Grotesk" pitchFamily="2" charset="-18"/>
          </a:endParaRPr>
        </a:p>
      </dgm:t>
    </dgm:pt>
    <dgm:pt modelId="{33F05F41-79AF-4B14-A233-FBD2F4AF2F4A}" type="parTrans" cxnId="{DE408B00-8E66-4615-8E6C-15C250A742FC}">
      <dgm:prSet/>
      <dgm:spPr/>
      <dgm:t>
        <a:bodyPr/>
        <a:lstStyle/>
        <a:p>
          <a:endParaRPr lang="sr-Latn-RS"/>
        </a:p>
      </dgm:t>
    </dgm:pt>
    <dgm:pt modelId="{E7BE0756-4247-4E1F-B72C-D3FB1F5C8F01}" type="sibTrans" cxnId="{DE408B00-8E66-4615-8E6C-15C250A742FC}">
      <dgm:prSet/>
      <dgm:spPr/>
      <dgm:t>
        <a:bodyPr/>
        <a:lstStyle/>
        <a:p>
          <a:endParaRPr lang="sr-Latn-RS"/>
        </a:p>
      </dgm:t>
    </dgm:pt>
    <dgm:pt modelId="{8721EE50-7A9B-4A12-82F7-B142E6FC203F}" type="pres">
      <dgm:prSet presAssocID="{5B399A6C-0883-47BD-8608-8DB81F7A0401}" presName="linear" presStyleCnt="0">
        <dgm:presLayoutVars>
          <dgm:animLvl val="lvl"/>
          <dgm:resizeHandles val="exact"/>
        </dgm:presLayoutVars>
      </dgm:prSet>
      <dgm:spPr/>
    </dgm:pt>
    <dgm:pt modelId="{52B96F54-F755-452D-ACFD-BB70E9710700}" type="pres">
      <dgm:prSet presAssocID="{5CCB317D-F481-4746-B050-1EB8C6ED9DA4}" presName="parentText" presStyleLbl="node1" presStyleIdx="0" presStyleCnt="7">
        <dgm:presLayoutVars>
          <dgm:chMax val="0"/>
          <dgm:bulletEnabled val="1"/>
        </dgm:presLayoutVars>
      </dgm:prSet>
      <dgm:spPr/>
    </dgm:pt>
    <dgm:pt modelId="{669DC64C-2AA2-4BDE-945D-C39F9D1B450C}" type="pres">
      <dgm:prSet presAssocID="{5CCB317D-F481-4746-B050-1EB8C6ED9DA4}" presName="childText" presStyleLbl="revTx" presStyleIdx="0" presStyleCnt="7">
        <dgm:presLayoutVars>
          <dgm:bulletEnabled val="1"/>
        </dgm:presLayoutVars>
      </dgm:prSet>
      <dgm:spPr/>
    </dgm:pt>
    <dgm:pt modelId="{4FD59CFB-3E80-4617-99C2-ED3904390284}" type="pres">
      <dgm:prSet presAssocID="{CEFF1300-7574-46FF-9864-3642AB541F68}" presName="parentText" presStyleLbl="node1" presStyleIdx="1" presStyleCnt="7">
        <dgm:presLayoutVars>
          <dgm:chMax val="0"/>
          <dgm:bulletEnabled val="1"/>
        </dgm:presLayoutVars>
      </dgm:prSet>
      <dgm:spPr/>
    </dgm:pt>
    <dgm:pt modelId="{17E6FB85-D4D3-41F7-A4F1-CA3243790B4C}" type="pres">
      <dgm:prSet presAssocID="{CEFF1300-7574-46FF-9864-3642AB541F68}" presName="childText" presStyleLbl="revTx" presStyleIdx="1" presStyleCnt="7">
        <dgm:presLayoutVars>
          <dgm:bulletEnabled val="1"/>
        </dgm:presLayoutVars>
      </dgm:prSet>
      <dgm:spPr/>
    </dgm:pt>
    <dgm:pt modelId="{CB30182F-0015-43F3-80F7-25B2057AFEA1}" type="pres">
      <dgm:prSet presAssocID="{604EF595-E0FF-4DB5-86AD-FC0D17226076}" presName="parentText" presStyleLbl="node1" presStyleIdx="2" presStyleCnt="7">
        <dgm:presLayoutVars>
          <dgm:chMax val="0"/>
          <dgm:bulletEnabled val="1"/>
        </dgm:presLayoutVars>
      </dgm:prSet>
      <dgm:spPr/>
    </dgm:pt>
    <dgm:pt modelId="{F5F384E7-1134-45AE-B2AB-433F74F5BD23}" type="pres">
      <dgm:prSet presAssocID="{604EF595-E0FF-4DB5-86AD-FC0D17226076}" presName="childText" presStyleLbl="revTx" presStyleIdx="2" presStyleCnt="7">
        <dgm:presLayoutVars>
          <dgm:bulletEnabled val="1"/>
        </dgm:presLayoutVars>
      </dgm:prSet>
      <dgm:spPr/>
    </dgm:pt>
    <dgm:pt modelId="{D59FDCB9-3EF3-4D13-8A36-52A01C9EEBFB}" type="pres">
      <dgm:prSet presAssocID="{03B228F6-78F8-423F-A2C8-64C7FB5C8536}" presName="parentText" presStyleLbl="node1" presStyleIdx="3" presStyleCnt="7">
        <dgm:presLayoutVars>
          <dgm:chMax val="0"/>
          <dgm:bulletEnabled val="1"/>
        </dgm:presLayoutVars>
      </dgm:prSet>
      <dgm:spPr/>
    </dgm:pt>
    <dgm:pt modelId="{6E7A81A7-AE7C-4A68-8071-2118AFB6DD5D}" type="pres">
      <dgm:prSet presAssocID="{03B228F6-78F8-423F-A2C8-64C7FB5C8536}" presName="childText" presStyleLbl="revTx" presStyleIdx="3" presStyleCnt="7">
        <dgm:presLayoutVars>
          <dgm:bulletEnabled val="1"/>
        </dgm:presLayoutVars>
      </dgm:prSet>
      <dgm:spPr/>
    </dgm:pt>
    <dgm:pt modelId="{7B2E8678-5A5E-45F2-9367-35B71B4E77FB}" type="pres">
      <dgm:prSet presAssocID="{1701256C-93CF-47CE-AAEA-9CAF1916471D}" presName="parentText" presStyleLbl="node1" presStyleIdx="4" presStyleCnt="7">
        <dgm:presLayoutVars>
          <dgm:chMax val="0"/>
          <dgm:bulletEnabled val="1"/>
        </dgm:presLayoutVars>
      </dgm:prSet>
      <dgm:spPr/>
    </dgm:pt>
    <dgm:pt modelId="{12164E32-D6FC-4886-82BB-D663053AEEB0}" type="pres">
      <dgm:prSet presAssocID="{1701256C-93CF-47CE-AAEA-9CAF1916471D}" presName="childText" presStyleLbl="revTx" presStyleIdx="4" presStyleCnt="7">
        <dgm:presLayoutVars>
          <dgm:bulletEnabled val="1"/>
        </dgm:presLayoutVars>
      </dgm:prSet>
      <dgm:spPr/>
    </dgm:pt>
    <dgm:pt modelId="{AE06506E-3F35-4E04-9DE3-0662D50F6341}" type="pres">
      <dgm:prSet presAssocID="{B6121236-3CBA-410C-9F37-C10B5ACF8EDA}" presName="parentText" presStyleLbl="node1" presStyleIdx="5" presStyleCnt="7">
        <dgm:presLayoutVars>
          <dgm:chMax val="0"/>
          <dgm:bulletEnabled val="1"/>
        </dgm:presLayoutVars>
      </dgm:prSet>
      <dgm:spPr/>
    </dgm:pt>
    <dgm:pt modelId="{82373F06-99E0-4455-B9E6-CDBD1C9AF55C}" type="pres">
      <dgm:prSet presAssocID="{B6121236-3CBA-410C-9F37-C10B5ACF8EDA}" presName="childText" presStyleLbl="revTx" presStyleIdx="5" presStyleCnt="7">
        <dgm:presLayoutVars>
          <dgm:bulletEnabled val="1"/>
        </dgm:presLayoutVars>
      </dgm:prSet>
      <dgm:spPr/>
    </dgm:pt>
    <dgm:pt modelId="{A830C01E-CCB2-4FD2-B9D6-E077589ABAC6}" type="pres">
      <dgm:prSet presAssocID="{54BA8A32-DB38-49F8-818F-26F37850AF55}" presName="parentText" presStyleLbl="node1" presStyleIdx="6" presStyleCnt="7">
        <dgm:presLayoutVars>
          <dgm:chMax val="0"/>
          <dgm:bulletEnabled val="1"/>
        </dgm:presLayoutVars>
      </dgm:prSet>
      <dgm:spPr/>
    </dgm:pt>
    <dgm:pt modelId="{6BC2004C-4A11-474B-AB47-81A965B87E26}" type="pres">
      <dgm:prSet presAssocID="{54BA8A32-DB38-49F8-818F-26F37850AF55}" presName="childText" presStyleLbl="revTx" presStyleIdx="6" presStyleCnt="7">
        <dgm:presLayoutVars>
          <dgm:bulletEnabled val="1"/>
        </dgm:presLayoutVars>
      </dgm:prSet>
      <dgm:spPr/>
    </dgm:pt>
  </dgm:ptLst>
  <dgm:cxnLst>
    <dgm:cxn modelId="{DE408B00-8E66-4615-8E6C-15C250A742FC}" srcId="{54BA8A32-DB38-49F8-818F-26F37850AF55}" destId="{D5F4EE2C-9ECA-43D1-8A45-27C63FF04A0C}" srcOrd="0" destOrd="0" parTransId="{33F05F41-79AF-4B14-A233-FBD2F4AF2F4A}" sibTransId="{E7BE0756-4247-4E1F-B72C-D3FB1F5C8F01}"/>
    <dgm:cxn modelId="{CCC49322-05FF-4E8C-94A1-1F32FBBBD04C}" type="presOf" srcId="{D5F4EE2C-9ECA-43D1-8A45-27C63FF04A0C}" destId="{6BC2004C-4A11-474B-AB47-81A965B87E26}" srcOrd="0" destOrd="0" presId="urn:microsoft.com/office/officeart/2005/8/layout/vList2"/>
    <dgm:cxn modelId="{247E9229-6DCB-4FE0-BB14-1892C4081F49}" srcId="{5CCB317D-F481-4746-B050-1EB8C6ED9DA4}" destId="{1B318905-4C50-4F2A-81BD-AE11C0F9EDEF}" srcOrd="0" destOrd="0" parTransId="{8DDE5C70-48E8-46A9-9519-CE472B141274}" sibTransId="{66AF57A8-B775-4A33-ABA2-365FFBD517FA}"/>
    <dgm:cxn modelId="{E6C6882D-A1BC-4ABF-A533-892505E95A0F}" type="presOf" srcId="{B51EA053-106D-4933-8BF5-2ED4887D16DB}" destId="{17E6FB85-D4D3-41F7-A4F1-CA3243790B4C}" srcOrd="0" destOrd="0" presId="urn:microsoft.com/office/officeart/2005/8/layout/vList2"/>
    <dgm:cxn modelId="{8E656B3F-BE45-4686-9795-C8C4EE0D9CC2}" srcId="{03B228F6-78F8-423F-A2C8-64C7FB5C8536}" destId="{889F2AF2-E67B-4DB8-8F89-CB408C0DBB62}" srcOrd="0" destOrd="0" parTransId="{56483718-3419-4292-9D8D-93B7ADBA17CA}" sibTransId="{47169816-0A2C-4938-9A35-AF04BC04CA36}"/>
    <dgm:cxn modelId="{07AA6842-CA21-4BA8-AE10-BD2A10205DC1}" type="presOf" srcId="{889F2AF2-E67B-4DB8-8F89-CB408C0DBB62}" destId="{6E7A81A7-AE7C-4A68-8071-2118AFB6DD5D}" srcOrd="0" destOrd="0" presId="urn:microsoft.com/office/officeart/2005/8/layout/vList2"/>
    <dgm:cxn modelId="{BCA0B662-ADE3-4A5A-A938-81A9BEA3779E}" type="presOf" srcId="{B6B460ED-D970-4FF0-949E-CD963B9A79B0}" destId="{F5F384E7-1134-45AE-B2AB-433F74F5BD23}" srcOrd="0" destOrd="0" presId="urn:microsoft.com/office/officeart/2005/8/layout/vList2"/>
    <dgm:cxn modelId="{950BD262-E54B-42B8-8019-E6A8C1AFA739}" type="presOf" srcId="{604EF595-E0FF-4DB5-86AD-FC0D17226076}" destId="{CB30182F-0015-43F3-80F7-25B2057AFEA1}" srcOrd="0" destOrd="0" presId="urn:microsoft.com/office/officeart/2005/8/layout/vList2"/>
    <dgm:cxn modelId="{3786BD43-CD04-4271-9DA1-DE5DBE92407A}" srcId="{604EF595-E0FF-4DB5-86AD-FC0D17226076}" destId="{B6B460ED-D970-4FF0-949E-CD963B9A79B0}" srcOrd="0" destOrd="0" parTransId="{FED37E13-2A73-44EF-B26B-5EF02453458D}" sibTransId="{D2095B5E-BDA7-4A91-83F5-20A6D3C1B987}"/>
    <dgm:cxn modelId="{51FDA544-76EE-4259-B239-143A117220D9}" type="presOf" srcId="{5B399A6C-0883-47BD-8608-8DB81F7A0401}" destId="{8721EE50-7A9B-4A12-82F7-B142E6FC203F}" srcOrd="0" destOrd="0" presId="urn:microsoft.com/office/officeart/2005/8/layout/vList2"/>
    <dgm:cxn modelId="{CB67794A-077C-49F6-8033-986B6F8A5587}" srcId="{5B399A6C-0883-47BD-8608-8DB81F7A0401}" destId="{5CCB317D-F481-4746-B050-1EB8C6ED9DA4}" srcOrd="0" destOrd="0" parTransId="{ED6B8E3C-43A0-4AE4-B96F-893741CF8AE0}" sibTransId="{684CAF2A-2EAD-4E25-AFF8-8DF9F66995F3}"/>
    <dgm:cxn modelId="{D390D54E-A491-46EC-AB58-0A2EA31D5F97}" type="presOf" srcId="{CEFF1300-7574-46FF-9864-3642AB541F68}" destId="{4FD59CFB-3E80-4617-99C2-ED3904390284}" srcOrd="0" destOrd="0" presId="urn:microsoft.com/office/officeart/2005/8/layout/vList2"/>
    <dgm:cxn modelId="{F6E1994F-1A5C-40BC-8D75-886F4BB81B48}" type="presOf" srcId="{5CCB317D-F481-4746-B050-1EB8C6ED9DA4}" destId="{52B96F54-F755-452D-ACFD-BB70E9710700}" srcOrd="0" destOrd="0" presId="urn:microsoft.com/office/officeart/2005/8/layout/vList2"/>
    <dgm:cxn modelId="{E1B8C37D-4BE0-4E9C-BC30-F3BFB60AFF29}" type="presOf" srcId="{54BA8A32-DB38-49F8-818F-26F37850AF55}" destId="{A830C01E-CCB2-4FD2-B9D6-E077589ABAC6}" srcOrd="0" destOrd="0" presId="urn:microsoft.com/office/officeart/2005/8/layout/vList2"/>
    <dgm:cxn modelId="{0789797E-DE82-42C3-BDEF-5C92FD6D0B80}" srcId="{5B399A6C-0883-47BD-8608-8DB81F7A0401}" destId="{604EF595-E0FF-4DB5-86AD-FC0D17226076}" srcOrd="2" destOrd="0" parTransId="{88664777-A45C-4367-8123-E7DCC60F420F}" sibTransId="{FE85C6D2-63DC-4E1B-98D5-40653CF1C853}"/>
    <dgm:cxn modelId="{5EB62586-3836-4876-8B9D-D04DEA27A17C}" srcId="{5B399A6C-0883-47BD-8608-8DB81F7A0401}" destId="{B6121236-3CBA-410C-9F37-C10B5ACF8EDA}" srcOrd="5" destOrd="0" parTransId="{980D6992-CE42-4BE5-B4A9-74832A3CCC40}" sibTransId="{4AE26C01-ED0E-47FD-BF93-B3DACF73C945}"/>
    <dgm:cxn modelId="{DFB76688-C736-40D7-84EB-4CDA386252B5}" srcId="{5B399A6C-0883-47BD-8608-8DB81F7A0401}" destId="{03B228F6-78F8-423F-A2C8-64C7FB5C8536}" srcOrd="3" destOrd="0" parTransId="{1A2C086E-7560-4124-9A17-66ED6B49E110}" sibTransId="{95C2752D-53F0-455A-9950-C8282D81E47B}"/>
    <dgm:cxn modelId="{7B5D868F-8915-426E-AAC7-FA08FC0FC52A}" srcId="{5B399A6C-0883-47BD-8608-8DB81F7A0401}" destId="{CEFF1300-7574-46FF-9864-3642AB541F68}" srcOrd="1" destOrd="0" parTransId="{F4F0A712-6134-4A5E-A061-C598341DB027}" sibTransId="{B25C46A5-47FE-4F3A-A320-5A3E185D5F1C}"/>
    <dgm:cxn modelId="{25F8E996-A0E9-484D-A365-E5C807C17543}" type="presOf" srcId="{980F9947-C2A0-4972-B204-005E230CEE40}" destId="{12164E32-D6FC-4886-82BB-D663053AEEB0}" srcOrd="0" destOrd="0" presId="urn:microsoft.com/office/officeart/2005/8/layout/vList2"/>
    <dgm:cxn modelId="{5A05E19C-49B9-4B38-825B-FD3E697AB93D}" srcId="{5B399A6C-0883-47BD-8608-8DB81F7A0401}" destId="{1701256C-93CF-47CE-AAEA-9CAF1916471D}" srcOrd="4" destOrd="0" parTransId="{3D73CEDD-14F9-4075-A3B3-F1071E56EA98}" sibTransId="{83642374-B192-4684-9E79-8D37FAE163B6}"/>
    <dgm:cxn modelId="{E7B8FBAF-4527-44BA-B6CD-C56401FF3124}" srcId="{B6121236-3CBA-410C-9F37-C10B5ACF8EDA}" destId="{CDF5C342-F221-4168-AFF0-4FA92E36D421}" srcOrd="0" destOrd="0" parTransId="{F6FF000A-8EC6-4552-A4D5-5E218FDCAFA0}" sibTransId="{FBC6B9B3-90B6-4B5C-BEE4-1995F477313D}"/>
    <dgm:cxn modelId="{5A71E4C2-C4CB-46D9-BF07-AEF02616B387}" type="presOf" srcId="{1B318905-4C50-4F2A-81BD-AE11C0F9EDEF}" destId="{669DC64C-2AA2-4BDE-945D-C39F9D1B450C}" srcOrd="0" destOrd="0" presId="urn:microsoft.com/office/officeart/2005/8/layout/vList2"/>
    <dgm:cxn modelId="{BA9A40D1-9E37-483B-A679-E6414E650FB0}" type="presOf" srcId="{03B228F6-78F8-423F-A2C8-64C7FB5C8536}" destId="{D59FDCB9-3EF3-4D13-8A36-52A01C9EEBFB}" srcOrd="0" destOrd="0" presId="urn:microsoft.com/office/officeart/2005/8/layout/vList2"/>
    <dgm:cxn modelId="{42B7CAD4-D479-4F31-90E1-273492B29D99}" type="presOf" srcId="{1701256C-93CF-47CE-AAEA-9CAF1916471D}" destId="{7B2E8678-5A5E-45F2-9367-35B71B4E77FB}" srcOrd="0" destOrd="0" presId="urn:microsoft.com/office/officeart/2005/8/layout/vList2"/>
    <dgm:cxn modelId="{8B2877E0-FD0B-4BF7-BEA8-9437BFAD74B5}" srcId="{5B399A6C-0883-47BD-8608-8DB81F7A0401}" destId="{54BA8A32-DB38-49F8-818F-26F37850AF55}" srcOrd="6" destOrd="0" parTransId="{EA7C7FEB-D83B-493E-9CCF-69EC38B2F026}" sibTransId="{D0F03678-A73D-45B4-A695-89823A84539A}"/>
    <dgm:cxn modelId="{E8E8ABE0-9542-41E0-8931-7D3339158C80}" srcId="{1701256C-93CF-47CE-AAEA-9CAF1916471D}" destId="{980F9947-C2A0-4972-B204-005E230CEE40}" srcOrd="0" destOrd="0" parTransId="{244F27C1-FA45-4B89-B4B8-F7C933B9A85B}" sibTransId="{EC768819-9407-4108-B2F2-5B182002671C}"/>
    <dgm:cxn modelId="{B510C0E7-B356-4588-9834-5419D51F81F5}" type="presOf" srcId="{CDF5C342-F221-4168-AFF0-4FA92E36D421}" destId="{82373F06-99E0-4455-B9E6-CDBD1C9AF55C}" srcOrd="0" destOrd="0" presId="urn:microsoft.com/office/officeart/2005/8/layout/vList2"/>
    <dgm:cxn modelId="{C9606AEF-D0C3-4A58-B9B6-FC195476FD42}" type="presOf" srcId="{B6121236-3CBA-410C-9F37-C10B5ACF8EDA}" destId="{AE06506E-3F35-4E04-9DE3-0662D50F6341}" srcOrd="0" destOrd="0" presId="urn:microsoft.com/office/officeart/2005/8/layout/vList2"/>
    <dgm:cxn modelId="{7233ECF8-EDD9-49BE-A1C7-679CE19B5664}" srcId="{CEFF1300-7574-46FF-9864-3642AB541F68}" destId="{B51EA053-106D-4933-8BF5-2ED4887D16DB}" srcOrd="0" destOrd="0" parTransId="{515DD634-EC33-44B1-B237-1097E28E89A8}" sibTransId="{082B1F4C-3277-46AF-9661-B429D9A360C2}"/>
    <dgm:cxn modelId="{57C5201E-AF08-4451-A527-9B66A9BAEA39}" type="presParOf" srcId="{8721EE50-7A9B-4A12-82F7-B142E6FC203F}" destId="{52B96F54-F755-452D-ACFD-BB70E9710700}" srcOrd="0" destOrd="0" presId="urn:microsoft.com/office/officeart/2005/8/layout/vList2"/>
    <dgm:cxn modelId="{320E8D35-F143-477F-8DFF-07213126B0F6}" type="presParOf" srcId="{8721EE50-7A9B-4A12-82F7-B142E6FC203F}" destId="{669DC64C-2AA2-4BDE-945D-C39F9D1B450C}" srcOrd="1" destOrd="0" presId="urn:microsoft.com/office/officeart/2005/8/layout/vList2"/>
    <dgm:cxn modelId="{82956AA2-8631-473A-8D2E-5FB92BE3F75D}" type="presParOf" srcId="{8721EE50-7A9B-4A12-82F7-B142E6FC203F}" destId="{4FD59CFB-3E80-4617-99C2-ED3904390284}" srcOrd="2" destOrd="0" presId="urn:microsoft.com/office/officeart/2005/8/layout/vList2"/>
    <dgm:cxn modelId="{8B171B9B-07F4-4517-97E1-4EC50CF5A076}" type="presParOf" srcId="{8721EE50-7A9B-4A12-82F7-B142E6FC203F}" destId="{17E6FB85-D4D3-41F7-A4F1-CA3243790B4C}" srcOrd="3" destOrd="0" presId="urn:microsoft.com/office/officeart/2005/8/layout/vList2"/>
    <dgm:cxn modelId="{192E8351-370C-405B-B6B6-B8665D95A7C4}" type="presParOf" srcId="{8721EE50-7A9B-4A12-82F7-B142E6FC203F}" destId="{CB30182F-0015-43F3-80F7-25B2057AFEA1}" srcOrd="4" destOrd="0" presId="urn:microsoft.com/office/officeart/2005/8/layout/vList2"/>
    <dgm:cxn modelId="{E465DE32-AFD9-4CD4-B852-DD741880E565}" type="presParOf" srcId="{8721EE50-7A9B-4A12-82F7-B142E6FC203F}" destId="{F5F384E7-1134-45AE-B2AB-433F74F5BD23}" srcOrd="5" destOrd="0" presId="urn:microsoft.com/office/officeart/2005/8/layout/vList2"/>
    <dgm:cxn modelId="{D0B3311A-0CE4-4444-9A15-07BCA47ADE2D}" type="presParOf" srcId="{8721EE50-7A9B-4A12-82F7-B142E6FC203F}" destId="{D59FDCB9-3EF3-4D13-8A36-52A01C9EEBFB}" srcOrd="6" destOrd="0" presId="urn:microsoft.com/office/officeart/2005/8/layout/vList2"/>
    <dgm:cxn modelId="{2A0BC476-E1A7-4A23-B00E-05B11B86CD7A}" type="presParOf" srcId="{8721EE50-7A9B-4A12-82F7-B142E6FC203F}" destId="{6E7A81A7-AE7C-4A68-8071-2118AFB6DD5D}" srcOrd="7" destOrd="0" presId="urn:microsoft.com/office/officeart/2005/8/layout/vList2"/>
    <dgm:cxn modelId="{AB4FA88D-79DD-4FAC-A97E-F3E687D20032}" type="presParOf" srcId="{8721EE50-7A9B-4A12-82F7-B142E6FC203F}" destId="{7B2E8678-5A5E-45F2-9367-35B71B4E77FB}" srcOrd="8" destOrd="0" presId="urn:microsoft.com/office/officeart/2005/8/layout/vList2"/>
    <dgm:cxn modelId="{AD7CBEE1-E71E-47FE-AD4B-CBBCCB1B597E}" type="presParOf" srcId="{8721EE50-7A9B-4A12-82F7-B142E6FC203F}" destId="{12164E32-D6FC-4886-82BB-D663053AEEB0}" srcOrd="9" destOrd="0" presId="urn:microsoft.com/office/officeart/2005/8/layout/vList2"/>
    <dgm:cxn modelId="{64168592-7580-438B-96F8-6BB55E5F0311}" type="presParOf" srcId="{8721EE50-7A9B-4A12-82F7-B142E6FC203F}" destId="{AE06506E-3F35-4E04-9DE3-0662D50F6341}" srcOrd="10" destOrd="0" presId="urn:microsoft.com/office/officeart/2005/8/layout/vList2"/>
    <dgm:cxn modelId="{0DB8E7E7-6F34-44F9-B7EF-A0751A00401B}" type="presParOf" srcId="{8721EE50-7A9B-4A12-82F7-B142E6FC203F}" destId="{82373F06-99E0-4455-B9E6-CDBD1C9AF55C}" srcOrd="11" destOrd="0" presId="urn:microsoft.com/office/officeart/2005/8/layout/vList2"/>
    <dgm:cxn modelId="{F89FF403-683B-45F6-AED1-F8E5D1F4081C}" type="presParOf" srcId="{8721EE50-7A9B-4A12-82F7-B142E6FC203F}" destId="{A830C01E-CCB2-4FD2-B9D6-E077589ABAC6}" srcOrd="12" destOrd="0" presId="urn:microsoft.com/office/officeart/2005/8/layout/vList2"/>
    <dgm:cxn modelId="{A1E09F83-05C5-4C36-AE4B-A1864D9EF7B3}" type="presParOf" srcId="{8721EE50-7A9B-4A12-82F7-B142E6FC203F}" destId="{6BC2004C-4A11-474B-AB47-81A965B87E26}" srcOrd="1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B96F54-F755-452D-ACFD-BB70E9710700}">
      <dsp:nvSpPr>
        <dsp:cNvPr id="0" name=""/>
        <dsp:cNvSpPr/>
      </dsp:nvSpPr>
      <dsp:spPr>
        <a:xfrm>
          <a:off x="0" y="87730"/>
          <a:ext cx="9127047" cy="5031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rgbClr val="002060"/>
              </a:solidFill>
              <a:latin typeface="Space Grotesk" pitchFamily="2" charset="-18"/>
              <a:cs typeface="Space Grotesk" pitchFamily="2" charset="-18"/>
            </a:rPr>
            <a:t>Pre-Test</a:t>
          </a:r>
          <a:endParaRPr lang="en-US" sz="2000" kern="1200" dirty="0">
            <a:latin typeface="Space Grotesk" pitchFamily="2" charset="-18"/>
            <a:cs typeface="Space Grotesk" pitchFamily="2" charset="-18"/>
          </a:endParaRPr>
        </a:p>
      </dsp:txBody>
      <dsp:txXfrm>
        <a:off x="24559" y="112289"/>
        <a:ext cx="9077929" cy="453982"/>
      </dsp:txXfrm>
    </dsp:sp>
    <dsp:sp modelId="{669DC64C-2AA2-4BDE-945D-C39F9D1B450C}">
      <dsp:nvSpPr>
        <dsp:cNvPr id="0" name=""/>
        <dsp:cNvSpPr/>
      </dsp:nvSpPr>
      <dsp:spPr>
        <a:xfrm>
          <a:off x="0" y="590830"/>
          <a:ext cx="9127047"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978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sr-Latn-RS" sz="1600" kern="1200" dirty="0">
              <a:latin typeface="Space Grotesk" pitchFamily="2" charset="-18"/>
              <a:cs typeface="Space Grotesk" pitchFamily="2" charset="-18"/>
            </a:rPr>
            <a:t>to check what students already know/understand about noncovalent interactions</a:t>
          </a:r>
          <a:endParaRPr lang="en-US" sz="1600" kern="1200" dirty="0">
            <a:latin typeface="Space Grotesk" pitchFamily="2" charset="-18"/>
            <a:cs typeface="Space Grotesk" pitchFamily="2" charset="-18"/>
          </a:endParaRPr>
        </a:p>
      </dsp:txBody>
      <dsp:txXfrm>
        <a:off x="0" y="590830"/>
        <a:ext cx="9127047" cy="331200"/>
      </dsp:txXfrm>
    </dsp:sp>
    <dsp:sp modelId="{4FD59CFB-3E80-4617-99C2-ED3904390284}">
      <dsp:nvSpPr>
        <dsp:cNvPr id="0" name=""/>
        <dsp:cNvSpPr/>
      </dsp:nvSpPr>
      <dsp:spPr>
        <a:xfrm>
          <a:off x="0" y="922030"/>
          <a:ext cx="9127047" cy="5031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rgbClr val="002060"/>
              </a:solidFill>
              <a:latin typeface="Space Grotesk" pitchFamily="2" charset="-18"/>
              <a:cs typeface="Space Grotesk" pitchFamily="2" charset="-18"/>
            </a:rPr>
            <a:t>Presentation</a:t>
          </a:r>
          <a:endParaRPr lang="en-US" sz="2000" kern="1200" dirty="0">
            <a:latin typeface="Space Grotesk" pitchFamily="2" charset="-18"/>
            <a:cs typeface="Space Grotesk" pitchFamily="2" charset="-18"/>
          </a:endParaRPr>
        </a:p>
      </dsp:txBody>
      <dsp:txXfrm>
        <a:off x="24559" y="946589"/>
        <a:ext cx="9077929" cy="453982"/>
      </dsp:txXfrm>
    </dsp:sp>
    <dsp:sp modelId="{17E6FB85-D4D3-41F7-A4F1-CA3243790B4C}">
      <dsp:nvSpPr>
        <dsp:cNvPr id="0" name=""/>
        <dsp:cNvSpPr/>
      </dsp:nvSpPr>
      <dsp:spPr>
        <a:xfrm>
          <a:off x="0" y="1425130"/>
          <a:ext cx="9127047"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978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sr-Latn-RS" sz="1600" kern="1200" dirty="0">
              <a:latin typeface="Space Grotesk" pitchFamily="2" charset="-18"/>
              <a:cs typeface="Space Grotesk" pitchFamily="2" charset="-18"/>
            </a:rPr>
            <a:t>introduction to the workshop, CSD and noncovalent interactions</a:t>
          </a:r>
          <a:endParaRPr lang="en-US" sz="1600" kern="1200" dirty="0">
            <a:latin typeface="Space Grotesk" pitchFamily="2" charset="-18"/>
            <a:cs typeface="Space Grotesk" pitchFamily="2" charset="-18"/>
          </a:endParaRPr>
        </a:p>
      </dsp:txBody>
      <dsp:txXfrm>
        <a:off x="0" y="1425130"/>
        <a:ext cx="9127047" cy="331200"/>
      </dsp:txXfrm>
    </dsp:sp>
    <dsp:sp modelId="{CB30182F-0015-43F3-80F7-25B2057AFEA1}">
      <dsp:nvSpPr>
        <dsp:cNvPr id="0" name=""/>
        <dsp:cNvSpPr/>
      </dsp:nvSpPr>
      <dsp:spPr>
        <a:xfrm>
          <a:off x="0" y="1756330"/>
          <a:ext cx="9127047" cy="50310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rgbClr val="002060"/>
              </a:solidFill>
              <a:latin typeface="Space Grotesk" pitchFamily="2" charset="-18"/>
              <a:cs typeface="Space Grotesk" pitchFamily="2" charset="-18"/>
            </a:rPr>
            <a:t>First CSD search – hydrogen bonds</a:t>
          </a:r>
          <a:endParaRPr lang="en-US" sz="2000" kern="1200" dirty="0">
            <a:latin typeface="Space Grotesk" pitchFamily="2" charset="-18"/>
            <a:cs typeface="Space Grotesk" pitchFamily="2" charset="-18"/>
          </a:endParaRPr>
        </a:p>
      </dsp:txBody>
      <dsp:txXfrm>
        <a:off x="24559" y="1780889"/>
        <a:ext cx="9077929" cy="453982"/>
      </dsp:txXfrm>
    </dsp:sp>
    <dsp:sp modelId="{F5F384E7-1134-45AE-B2AB-433F74F5BD23}">
      <dsp:nvSpPr>
        <dsp:cNvPr id="0" name=""/>
        <dsp:cNvSpPr/>
      </dsp:nvSpPr>
      <dsp:spPr>
        <a:xfrm>
          <a:off x="0" y="2259430"/>
          <a:ext cx="9127047"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978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sr-Latn-RS" sz="1600" kern="1200" dirty="0">
              <a:latin typeface="Space Grotesk" pitchFamily="2" charset="-18"/>
              <a:cs typeface="Space Grotesk" pitchFamily="2" charset="-18"/>
            </a:rPr>
            <a:t>students </a:t>
          </a:r>
          <a:r>
            <a:rPr lang="en-US" sz="1600" kern="1200" dirty="0">
              <a:latin typeface="Space Grotesk" pitchFamily="2" charset="-18"/>
              <a:cs typeface="Space Grotesk" pitchFamily="2" charset="-18"/>
            </a:rPr>
            <a:t>are </a:t>
          </a:r>
          <a:r>
            <a:rPr lang="en-US" sz="1600" b="1" kern="1200" dirty="0">
              <a:latin typeface="Space Grotesk" pitchFamily="2" charset="-18"/>
              <a:cs typeface="Space Grotesk" pitchFamily="2" charset="-18"/>
            </a:rPr>
            <a:t>guided</a:t>
          </a:r>
          <a:r>
            <a:rPr lang="en-US" sz="1600" kern="1200" dirty="0">
              <a:latin typeface="Space Grotesk" pitchFamily="2" charset="-18"/>
              <a:cs typeface="Space Grotesk" pitchFamily="2" charset="-18"/>
            </a:rPr>
            <a:t> through the search by</a:t>
          </a:r>
          <a:r>
            <a:rPr lang="sr-Latn-RS" sz="1600" kern="1200" dirty="0">
              <a:latin typeface="Space Grotesk" pitchFamily="2" charset="-18"/>
              <a:cs typeface="Space Grotesk" pitchFamily="2" charset="-18"/>
            </a:rPr>
            <a:t> the presenter</a:t>
          </a:r>
          <a:endParaRPr lang="en-US" sz="1600" kern="1200" dirty="0">
            <a:latin typeface="Space Grotesk" pitchFamily="2" charset="-18"/>
            <a:cs typeface="Space Grotesk" pitchFamily="2" charset="-18"/>
          </a:endParaRPr>
        </a:p>
      </dsp:txBody>
      <dsp:txXfrm>
        <a:off x="0" y="2259430"/>
        <a:ext cx="9127047" cy="331200"/>
      </dsp:txXfrm>
    </dsp:sp>
    <dsp:sp modelId="{D59FDCB9-3EF3-4D13-8A36-52A01C9EEBFB}">
      <dsp:nvSpPr>
        <dsp:cNvPr id="0" name=""/>
        <dsp:cNvSpPr/>
      </dsp:nvSpPr>
      <dsp:spPr>
        <a:xfrm>
          <a:off x="0" y="2590630"/>
          <a:ext cx="9127047" cy="5031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rgbClr val="002060"/>
              </a:solidFill>
              <a:latin typeface="Space Grotesk" pitchFamily="2" charset="-18"/>
              <a:cs typeface="Space Grotesk" pitchFamily="2" charset="-18"/>
            </a:rPr>
            <a:t>Second CSD search – stacking interactions</a:t>
          </a:r>
          <a:endParaRPr lang="en-US" sz="2000" kern="1200" dirty="0">
            <a:latin typeface="Space Grotesk" pitchFamily="2" charset="-18"/>
            <a:cs typeface="Space Grotesk" pitchFamily="2" charset="-18"/>
          </a:endParaRPr>
        </a:p>
      </dsp:txBody>
      <dsp:txXfrm>
        <a:off x="24559" y="2615189"/>
        <a:ext cx="9077929" cy="453982"/>
      </dsp:txXfrm>
    </dsp:sp>
    <dsp:sp modelId="{6E7A81A7-AE7C-4A68-8071-2118AFB6DD5D}">
      <dsp:nvSpPr>
        <dsp:cNvPr id="0" name=""/>
        <dsp:cNvSpPr/>
      </dsp:nvSpPr>
      <dsp:spPr>
        <a:xfrm>
          <a:off x="0" y="3093730"/>
          <a:ext cx="9127047"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978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sr-Latn-RS" sz="1600" kern="1200" dirty="0">
              <a:latin typeface="Space Grotesk" pitchFamily="2" charset="-18"/>
              <a:cs typeface="Space Grotesk" pitchFamily="2" charset="-18"/>
            </a:rPr>
            <a:t>students work alone based on the detailed </a:t>
          </a:r>
          <a:r>
            <a:rPr lang="sr-Latn-RS" sz="1600" b="1" kern="1200" dirty="0">
              <a:latin typeface="Space Grotesk" pitchFamily="2" charset="-18"/>
              <a:cs typeface="Space Grotesk" pitchFamily="2" charset="-18"/>
            </a:rPr>
            <a:t>instructions</a:t>
          </a:r>
          <a:r>
            <a:rPr lang="sr-Latn-RS" sz="1600" kern="1200" dirty="0">
              <a:latin typeface="Space Grotesk" pitchFamily="2" charset="-18"/>
              <a:cs typeface="Space Grotesk" pitchFamily="2" charset="-18"/>
            </a:rPr>
            <a:t> given on paper (handout)</a:t>
          </a:r>
          <a:endParaRPr lang="en-US" sz="1600" kern="1200" dirty="0">
            <a:latin typeface="Space Grotesk" pitchFamily="2" charset="-18"/>
            <a:cs typeface="Space Grotesk" pitchFamily="2" charset="-18"/>
          </a:endParaRPr>
        </a:p>
      </dsp:txBody>
      <dsp:txXfrm>
        <a:off x="0" y="3093730"/>
        <a:ext cx="9127047" cy="331200"/>
      </dsp:txXfrm>
    </dsp:sp>
    <dsp:sp modelId="{7B2E8678-5A5E-45F2-9367-35B71B4E77FB}">
      <dsp:nvSpPr>
        <dsp:cNvPr id="0" name=""/>
        <dsp:cNvSpPr/>
      </dsp:nvSpPr>
      <dsp:spPr>
        <a:xfrm>
          <a:off x="0" y="3424930"/>
          <a:ext cx="9127047" cy="50310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rgbClr val="002060"/>
              </a:solidFill>
              <a:latin typeface="Space Grotesk" pitchFamily="2" charset="-18"/>
              <a:cs typeface="Space Grotesk" pitchFamily="2" charset="-18"/>
            </a:rPr>
            <a:t>Third CSD search – cation-</a:t>
          </a:r>
          <a:r>
            <a:rPr lang="el-GR" sz="2000" b="1" kern="1200" dirty="0">
              <a:solidFill>
                <a:srgbClr val="002060"/>
              </a:solidFill>
              <a:latin typeface="Space Grotesk" pitchFamily="2" charset="-18"/>
              <a:ea typeface="Tahoma" panose="020B0604030504040204" pitchFamily="34" charset="0"/>
              <a:cs typeface="Space Grotesk" pitchFamily="2" charset="-18"/>
            </a:rPr>
            <a:t>π</a:t>
          </a:r>
          <a:r>
            <a:rPr lang="sr-Latn-RS" sz="2000" b="1" kern="1200" dirty="0">
              <a:solidFill>
                <a:srgbClr val="002060"/>
              </a:solidFill>
              <a:latin typeface="Space Grotesk" pitchFamily="2" charset="-18"/>
              <a:ea typeface="Tahoma" panose="020B0604030504040204" pitchFamily="34" charset="0"/>
              <a:cs typeface="Space Grotesk" pitchFamily="2" charset="-18"/>
            </a:rPr>
            <a:t> interactions</a:t>
          </a:r>
          <a:endParaRPr lang="en-US" sz="2000" b="1" kern="1200" dirty="0">
            <a:solidFill>
              <a:srgbClr val="002060"/>
            </a:solidFill>
            <a:latin typeface="Space Grotesk" pitchFamily="2" charset="-18"/>
            <a:cs typeface="Space Grotesk" pitchFamily="2" charset="-18"/>
          </a:endParaRPr>
        </a:p>
      </dsp:txBody>
      <dsp:txXfrm>
        <a:off x="24559" y="3449489"/>
        <a:ext cx="9077929" cy="453982"/>
      </dsp:txXfrm>
    </dsp:sp>
    <dsp:sp modelId="{12164E32-D6FC-4886-82BB-D663053AEEB0}">
      <dsp:nvSpPr>
        <dsp:cNvPr id="0" name=""/>
        <dsp:cNvSpPr/>
      </dsp:nvSpPr>
      <dsp:spPr>
        <a:xfrm>
          <a:off x="0" y="3928030"/>
          <a:ext cx="9127047"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978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sr-Latn-RS" sz="1600" kern="1200" dirty="0">
              <a:latin typeface="Space Grotesk" pitchFamily="2" charset="-18"/>
              <a:cs typeface="Space Grotesk" pitchFamily="2" charset="-18"/>
            </a:rPr>
            <a:t>students figure out how to set up the search in the </a:t>
          </a:r>
          <a:r>
            <a:rPr lang="sr-Latn-RS" sz="1600" b="1" kern="1200" dirty="0">
              <a:latin typeface="Space Grotesk" pitchFamily="2" charset="-18"/>
              <a:cs typeface="Space Grotesk" pitchFamily="2" charset="-18"/>
            </a:rPr>
            <a:t>discussion</a:t>
          </a:r>
          <a:r>
            <a:rPr lang="sr-Latn-RS" sz="1600" kern="1200" dirty="0">
              <a:latin typeface="Space Grotesk" pitchFamily="2" charset="-18"/>
              <a:cs typeface="Space Grotesk" pitchFamily="2" charset="-18"/>
            </a:rPr>
            <a:t> with the presenter</a:t>
          </a:r>
          <a:endParaRPr lang="en-US" sz="1600" kern="1200" dirty="0">
            <a:latin typeface="Space Grotesk" pitchFamily="2" charset="-18"/>
            <a:cs typeface="Space Grotesk" pitchFamily="2" charset="-18"/>
          </a:endParaRPr>
        </a:p>
      </dsp:txBody>
      <dsp:txXfrm>
        <a:off x="0" y="3928030"/>
        <a:ext cx="9127047" cy="331200"/>
      </dsp:txXfrm>
    </dsp:sp>
    <dsp:sp modelId="{AE06506E-3F35-4E04-9DE3-0662D50F6341}">
      <dsp:nvSpPr>
        <dsp:cNvPr id="0" name=""/>
        <dsp:cNvSpPr/>
      </dsp:nvSpPr>
      <dsp:spPr>
        <a:xfrm>
          <a:off x="0" y="4259230"/>
          <a:ext cx="9127047" cy="5031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b="1" kern="1200" dirty="0">
              <a:solidFill>
                <a:srgbClr val="002060"/>
              </a:solidFill>
              <a:latin typeface="Space Grotesk" pitchFamily="2" charset="-18"/>
              <a:cs typeface="Space Grotesk" pitchFamily="2" charset="-18"/>
            </a:rPr>
            <a:t>Fourth CSD search – (a little bit different) hydrogen bonds</a:t>
          </a:r>
          <a:endParaRPr lang="en-US" sz="2000" b="1" kern="1200" dirty="0">
            <a:solidFill>
              <a:srgbClr val="002060"/>
            </a:solidFill>
            <a:latin typeface="Space Grotesk" pitchFamily="2" charset="-18"/>
            <a:cs typeface="Space Grotesk" pitchFamily="2" charset="-18"/>
          </a:endParaRPr>
        </a:p>
      </dsp:txBody>
      <dsp:txXfrm>
        <a:off x="24559" y="4283789"/>
        <a:ext cx="9077929" cy="453982"/>
      </dsp:txXfrm>
    </dsp:sp>
    <dsp:sp modelId="{82373F06-99E0-4455-B9E6-CDBD1C9AF55C}">
      <dsp:nvSpPr>
        <dsp:cNvPr id="0" name=""/>
        <dsp:cNvSpPr/>
      </dsp:nvSpPr>
      <dsp:spPr>
        <a:xfrm>
          <a:off x="0" y="4762330"/>
          <a:ext cx="9127047"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978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sr-Latn-RS" sz="1600" kern="1200" dirty="0">
              <a:latin typeface="Space Grotesk" pitchFamily="2" charset="-18"/>
              <a:cs typeface="Space Grotesk" pitchFamily="2" charset="-18"/>
            </a:rPr>
            <a:t>students work </a:t>
          </a:r>
          <a:r>
            <a:rPr lang="sr-Latn-RS" sz="1600" b="1" kern="1200" dirty="0">
              <a:latin typeface="Space Grotesk" pitchFamily="2" charset="-18"/>
              <a:cs typeface="Space Grotesk" pitchFamily="2" charset="-18"/>
            </a:rPr>
            <a:t>alone</a:t>
          </a:r>
          <a:r>
            <a:rPr lang="sr-Latn-RS" sz="1600" kern="1200" dirty="0">
              <a:latin typeface="Space Grotesk" pitchFamily="2" charset="-18"/>
              <a:cs typeface="Space Grotesk" pitchFamily="2" charset="-18"/>
            </a:rPr>
            <a:t>, no instructions, no help</a:t>
          </a:r>
          <a:endParaRPr lang="en-US" sz="1600" kern="1200" dirty="0">
            <a:latin typeface="Space Grotesk" pitchFamily="2" charset="-18"/>
            <a:cs typeface="Space Grotesk" pitchFamily="2" charset="-18"/>
          </a:endParaRPr>
        </a:p>
      </dsp:txBody>
      <dsp:txXfrm>
        <a:off x="0" y="4762330"/>
        <a:ext cx="9127047" cy="331200"/>
      </dsp:txXfrm>
    </dsp:sp>
    <dsp:sp modelId="{A830C01E-CCB2-4FD2-B9D6-E077589ABAC6}">
      <dsp:nvSpPr>
        <dsp:cNvPr id="0" name=""/>
        <dsp:cNvSpPr/>
      </dsp:nvSpPr>
      <dsp:spPr>
        <a:xfrm>
          <a:off x="0" y="5093530"/>
          <a:ext cx="9127047" cy="5031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sr-Latn-RS" sz="2000" kern="1200" dirty="0">
              <a:latin typeface="Space Grotesk" pitchFamily="2" charset="-18"/>
              <a:cs typeface="Space Grotesk" pitchFamily="2" charset="-18"/>
            </a:rPr>
            <a:t> </a:t>
          </a:r>
          <a:r>
            <a:rPr lang="sr-Latn-RS" sz="2000" b="1" kern="1200" dirty="0">
              <a:solidFill>
                <a:srgbClr val="002060"/>
              </a:solidFill>
              <a:latin typeface="Space Grotesk" pitchFamily="2" charset="-18"/>
              <a:cs typeface="Space Grotesk" pitchFamily="2" charset="-18"/>
            </a:rPr>
            <a:t>Post-Test</a:t>
          </a:r>
          <a:endParaRPr lang="en-US" sz="2000" b="1" kern="1200" dirty="0">
            <a:solidFill>
              <a:srgbClr val="002060"/>
            </a:solidFill>
            <a:latin typeface="Space Grotesk" pitchFamily="2" charset="-18"/>
            <a:cs typeface="Space Grotesk" pitchFamily="2" charset="-18"/>
          </a:endParaRPr>
        </a:p>
      </dsp:txBody>
      <dsp:txXfrm>
        <a:off x="24559" y="5118089"/>
        <a:ext cx="9077929" cy="453982"/>
      </dsp:txXfrm>
    </dsp:sp>
    <dsp:sp modelId="{6BC2004C-4A11-474B-AB47-81A965B87E26}">
      <dsp:nvSpPr>
        <dsp:cNvPr id="0" name=""/>
        <dsp:cNvSpPr/>
      </dsp:nvSpPr>
      <dsp:spPr>
        <a:xfrm>
          <a:off x="0" y="5596630"/>
          <a:ext cx="9127047"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9784"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sr-Latn-RS" sz="1600" kern="1200" dirty="0">
              <a:latin typeface="Space Grotesk" pitchFamily="2" charset="-18"/>
              <a:cs typeface="Space Grotesk" pitchFamily="2" charset="-18"/>
            </a:rPr>
            <a:t>to check how much students learned/understood the contents of the workshop</a:t>
          </a:r>
          <a:endParaRPr lang="en-US" sz="1600" kern="1200" dirty="0">
            <a:latin typeface="Space Grotesk" pitchFamily="2" charset="-18"/>
            <a:cs typeface="Space Grotesk" pitchFamily="2" charset="-18"/>
          </a:endParaRPr>
        </a:p>
      </dsp:txBody>
      <dsp:txXfrm>
        <a:off x="0" y="5596630"/>
        <a:ext cx="9127047" cy="3312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6A198F-AE94-492E-B0BB-AC623EC69E94}" type="datetimeFigureOut">
              <a:rPr lang="sr-Latn-RS" smtClean="0"/>
              <a:t>6.9.2026.</a:t>
            </a:fld>
            <a:endParaRPr lang="sr-Latn-R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9E04A-5C93-483A-9438-E350FAA22D84}" type="slidenum">
              <a:rPr lang="sr-Latn-RS" smtClean="0"/>
              <a:t>‹#›</a:t>
            </a:fld>
            <a:endParaRPr lang="sr-Latn-RS"/>
          </a:p>
        </p:txBody>
      </p:sp>
    </p:spTree>
    <p:extLst>
      <p:ext uri="{BB962C8B-B14F-4D97-AF65-F5344CB8AC3E}">
        <p14:creationId xmlns:p14="http://schemas.microsoft.com/office/powerpoint/2010/main" val="2103160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93A39-D22C-84C2-5FE3-4FA2BC79F45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sr-Latn-RS"/>
          </a:p>
        </p:txBody>
      </p:sp>
      <p:sp>
        <p:nvSpPr>
          <p:cNvPr id="3" name="Subtitle 2">
            <a:extLst>
              <a:ext uri="{FF2B5EF4-FFF2-40B4-BE49-F238E27FC236}">
                <a16:creationId xmlns:a16="http://schemas.microsoft.com/office/drawing/2014/main" id="{C6CA2258-0BDB-974D-75F7-CED086FC91B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r-Latn-RS"/>
          </a:p>
        </p:txBody>
      </p:sp>
      <p:sp>
        <p:nvSpPr>
          <p:cNvPr id="4" name="Date Placeholder 3">
            <a:extLst>
              <a:ext uri="{FF2B5EF4-FFF2-40B4-BE49-F238E27FC236}">
                <a16:creationId xmlns:a16="http://schemas.microsoft.com/office/drawing/2014/main" id="{09AEEB9E-BD1B-B704-17EA-81D61F0A62F5}"/>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5" name="Footer Placeholder 4">
            <a:extLst>
              <a:ext uri="{FF2B5EF4-FFF2-40B4-BE49-F238E27FC236}">
                <a16:creationId xmlns:a16="http://schemas.microsoft.com/office/drawing/2014/main" id="{4FEAD227-D95E-B230-2BC9-F2A8935F0F89}"/>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591E6FDE-6D08-05ED-40B6-24F0D51ECFA5}"/>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3622518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A6FE4-F8D4-38B8-9C2B-C25866BD00D7}"/>
              </a:ext>
            </a:extLst>
          </p:cNvPr>
          <p:cNvSpPr>
            <a:spLocks noGrp="1"/>
          </p:cNvSpPr>
          <p:nvPr>
            <p:ph type="title"/>
          </p:nvPr>
        </p:nvSpPr>
        <p:spPr/>
        <p:txBody>
          <a:bodyPr/>
          <a:lstStyle/>
          <a:p>
            <a:r>
              <a:rPr lang="en-US"/>
              <a:t>Click to edit Master title style</a:t>
            </a:r>
            <a:endParaRPr lang="sr-Latn-RS"/>
          </a:p>
        </p:txBody>
      </p:sp>
      <p:sp>
        <p:nvSpPr>
          <p:cNvPr id="3" name="Content Placeholder 2">
            <a:extLst>
              <a:ext uri="{FF2B5EF4-FFF2-40B4-BE49-F238E27FC236}">
                <a16:creationId xmlns:a16="http://schemas.microsoft.com/office/drawing/2014/main" id="{B72AC68B-D6AC-C1E2-3B14-BC34A4E150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61E80065-5780-8F1B-C46C-BC07E94F66AD}"/>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5" name="Footer Placeholder 4">
            <a:extLst>
              <a:ext uri="{FF2B5EF4-FFF2-40B4-BE49-F238E27FC236}">
                <a16:creationId xmlns:a16="http://schemas.microsoft.com/office/drawing/2014/main" id="{E34077F9-656A-AEAF-4B1A-F558250C4EEA}"/>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5A5C5A80-DB9C-359A-9E40-83E97C5A7C58}"/>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3890038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EECD3-FBA0-612D-7BAA-9D4099298E4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sr-Latn-RS"/>
          </a:p>
        </p:txBody>
      </p:sp>
      <p:sp>
        <p:nvSpPr>
          <p:cNvPr id="3" name="Text Placeholder 2">
            <a:extLst>
              <a:ext uri="{FF2B5EF4-FFF2-40B4-BE49-F238E27FC236}">
                <a16:creationId xmlns:a16="http://schemas.microsoft.com/office/drawing/2014/main" id="{5124D38D-265C-D586-E9FD-5175D69960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522FD4-8414-54AA-FA6D-36EAAB6A7D88}"/>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5" name="Footer Placeholder 4">
            <a:extLst>
              <a:ext uri="{FF2B5EF4-FFF2-40B4-BE49-F238E27FC236}">
                <a16:creationId xmlns:a16="http://schemas.microsoft.com/office/drawing/2014/main" id="{E3E6876C-BD4C-1E0D-37B8-82EA6A9232CF}"/>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BC1C3BA5-FC45-D785-0CA1-A15CD80125E7}"/>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3770961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EE824-1EAF-0F10-8EC8-BDD1CDC2D6BF}"/>
              </a:ext>
            </a:extLst>
          </p:cNvPr>
          <p:cNvSpPr>
            <a:spLocks noGrp="1"/>
          </p:cNvSpPr>
          <p:nvPr>
            <p:ph type="title"/>
          </p:nvPr>
        </p:nvSpPr>
        <p:spPr/>
        <p:txBody>
          <a:bodyPr/>
          <a:lstStyle/>
          <a:p>
            <a:r>
              <a:rPr lang="en-US"/>
              <a:t>Click to edit Master title style</a:t>
            </a:r>
            <a:endParaRPr lang="sr-Latn-RS"/>
          </a:p>
        </p:txBody>
      </p:sp>
      <p:sp>
        <p:nvSpPr>
          <p:cNvPr id="3" name="Content Placeholder 2">
            <a:extLst>
              <a:ext uri="{FF2B5EF4-FFF2-40B4-BE49-F238E27FC236}">
                <a16:creationId xmlns:a16="http://schemas.microsoft.com/office/drawing/2014/main" id="{0B2C6D72-F7A6-6AFC-6F8C-5F8C18CA10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a:extLst>
              <a:ext uri="{FF2B5EF4-FFF2-40B4-BE49-F238E27FC236}">
                <a16:creationId xmlns:a16="http://schemas.microsoft.com/office/drawing/2014/main" id="{22889F02-60D0-838F-C1F3-555C274584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Date Placeholder 4">
            <a:extLst>
              <a:ext uri="{FF2B5EF4-FFF2-40B4-BE49-F238E27FC236}">
                <a16:creationId xmlns:a16="http://schemas.microsoft.com/office/drawing/2014/main" id="{86D8AA1E-5E83-11D2-4587-62480A1066C8}"/>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6" name="Footer Placeholder 5">
            <a:extLst>
              <a:ext uri="{FF2B5EF4-FFF2-40B4-BE49-F238E27FC236}">
                <a16:creationId xmlns:a16="http://schemas.microsoft.com/office/drawing/2014/main" id="{4F6FFBA2-E8E1-DAFB-18DA-16AC9C39E311}"/>
              </a:ext>
            </a:extLst>
          </p:cNvPr>
          <p:cNvSpPr>
            <a:spLocks noGrp="1"/>
          </p:cNvSpPr>
          <p:nvPr>
            <p:ph type="ftr" sz="quarter" idx="11"/>
          </p:nvPr>
        </p:nvSpPr>
        <p:spPr/>
        <p:txBody>
          <a:bodyPr/>
          <a:lstStyle/>
          <a:p>
            <a:endParaRPr lang="sr-Latn-RS"/>
          </a:p>
        </p:txBody>
      </p:sp>
      <p:sp>
        <p:nvSpPr>
          <p:cNvPr id="7" name="Slide Number Placeholder 6">
            <a:extLst>
              <a:ext uri="{FF2B5EF4-FFF2-40B4-BE49-F238E27FC236}">
                <a16:creationId xmlns:a16="http://schemas.microsoft.com/office/drawing/2014/main" id="{C394311F-244C-D73E-067B-00DB386F8944}"/>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3136744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F5471-711C-63A5-A3FE-09F4517AEA85}"/>
              </a:ext>
            </a:extLst>
          </p:cNvPr>
          <p:cNvSpPr>
            <a:spLocks noGrp="1"/>
          </p:cNvSpPr>
          <p:nvPr>
            <p:ph type="title"/>
          </p:nvPr>
        </p:nvSpPr>
        <p:spPr>
          <a:xfrm>
            <a:off x="839788" y="365125"/>
            <a:ext cx="10515600" cy="1325563"/>
          </a:xfrm>
        </p:spPr>
        <p:txBody>
          <a:bodyPr/>
          <a:lstStyle/>
          <a:p>
            <a:r>
              <a:rPr lang="en-US"/>
              <a:t>Click to edit Master title style</a:t>
            </a:r>
            <a:endParaRPr lang="sr-Latn-RS"/>
          </a:p>
        </p:txBody>
      </p:sp>
      <p:sp>
        <p:nvSpPr>
          <p:cNvPr id="3" name="Text Placeholder 2">
            <a:extLst>
              <a:ext uri="{FF2B5EF4-FFF2-40B4-BE49-F238E27FC236}">
                <a16:creationId xmlns:a16="http://schemas.microsoft.com/office/drawing/2014/main" id="{5180A5AF-59B4-6D6C-761F-F0C878C887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3510FA-9F79-696F-5F60-387E5D44F36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Text Placeholder 4">
            <a:extLst>
              <a:ext uri="{FF2B5EF4-FFF2-40B4-BE49-F238E27FC236}">
                <a16:creationId xmlns:a16="http://schemas.microsoft.com/office/drawing/2014/main" id="{B06F210E-E2A5-6244-7C5F-67DAAF67F1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75D27E-3015-666E-06DB-27C69803A22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a:extLst>
              <a:ext uri="{FF2B5EF4-FFF2-40B4-BE49-F238E27FC236}">
                <a16:creationId xmlns:a16="http://schemas.microsoft.com/office/drawing/2014/main" id="{3108B145-07FF-D849-9C6A-A0C59B37B2BD}"/>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8" name="Footer Placeholder 7">
            <a:extLst>
              <a:ext uri="{FF2B5EF4-FFF2-40B4-BE49-F238E27FC236}">
                <a16:creationId xmlns:a16="http://schemas.microsoft.com/office/drawing/2014/main" id="{09322849-699B-A5AE-028E-8D68D19756B5}"/>
              </a:ext>
            </a:extLst>
          </p:cNvPr>
          <p:cNvSpPr>
            <a:spLocks noGrp="1"/>
          </p:cNvSpPr>
          <p:nvPr>
            <p:ph type="ftr" sz="quarter" idx="11"/>
          </p:nvPr>
        </p:nvSpPr>
        <p:spPr/>
        <p:txBody>
          <a:bodyPr/>
          <a:lstStyle/>
          <a:p>
            <a:endParaRPr lang="sr-Latn-RS"/>
          </a:p>
        </p:txBody>
      </p:sp>
      <p:sp>
        <p:nvSpPr>
          <p:cNvPr id="9" name="Slide Number Placeholder 8">
            <a:extLst>
              <a:ext uri="{FF2B5EF4-FFF2-40B4-BE49-F238E27FC236}">
                <a16:creationId xmlns:a16="http://schemas.microsoft.com/office/drawing/2014/main" id="{44976F82-58DE-1407-7599-8C9C98E60631}"/>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911247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218B1-4DA9-C7BF-2D0E-16010423AD16}"/>
              </a:ext>
            </a:extLst>
          </p:cNvPr>
          <p:cNvSpPr>
            <a:spLocks noGrp="1"/>
          </p:cNvSpPr>
          <p:nvPr>
            <p:ph type="title"/>
          </p:nvPr>
        </p:nvSpPr>
        <p:spPr/>
        <p:txBody>
          <a:bodyPr/>
          <a:lstStyle/>
          <a:p>
            <a:r>
              <a:rPr lang="en-US"/>
              <a:t>Click to edit Master title style</a:t>
            </a:r>
            <a:endParaRPr lang="sr-Latn-RS"/>
          </a:p>
        </p:txBody>
      </p:sp>
      <p:sp>
        <p:nvSpPr>
          <p:cNvPr id="3" name="Date Placeholder 2">
            <a:extLst>
              <a:ext uri="{FF2B5EF4-FFF2-40B4-BE49-F238E27FC236}">
                <a16:creationId xmlns:a16="http://schemas.microsoft.com/office/drawing/2014/main" id="{17C2A830-0E00-5D7D-57EE-9A4F379A484B}"/>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4" name="Footer Placeholder 3">
            <a:extLst>
              <a:ext uri="{FF2B5EF4-FFF2-40B4-BE49-F238E27FC236}">
                <a16:creationId xmlns:a16="http://schemas.microsoft.com/office/drawing/2014/main" id="{B0019E4F-4AC0-DA65-6C1D-12D73EFDC51C}"/>
              </a:ext>
            </a:extLst>
          </p:cNvPr>
          <p:cNvSpPr>
            <a:spLocks noGrp="1"/>
          </p:cNvSpPr>
          <p:nvPr>
            <p:ph type="ftr" sz="quarter" idx="11"/>
          </p:nvPr>
        </p:nvSpPr>
        <p:spPr/>
        <p:txBody>
          <a:bodyPr/>
          <a:lstStyle/>
          <a:p>
            <a:endParaRPr lang="sr-Latn-RS"/>
          </a:p>
        </p:txBody>
      </p:sp>
      <p:sp>
        <p:nvSpPr>
          <p:cNvPr id="5" name="Slide Number Placeholder 4">
            <a:extLst>
              <a:ext uri="{FF2B5EF4-FFF2-40B4-BE49-F238E27FC236}">
                <a16:creationId xmlns:a16="http://schemas.microsoft.com/office/drawing/2014/main" id="{81AA89D6-DC60-9C28-C275-972D711D3789}"/>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730546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0577E0-154D-A5AF-B219-00A12C5F4C0F}"/>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3" name="Footer Placeholder 2">
            <a:extLst>
              <a:ext uri="{FF2B5EF4-FFF2-40B4-BE49-F238E27FC236}">
                <a16:creationId xmlns:a16="http://schemas.microsoft.com/office/drawing/2014/main" id="{2826CBC1-ECE8-A4F2-DE39-385D909EF365}"/>
              </a:ext>
            </a:extLst>
          </p:cNvPr>
          <p:cNvSpPr>
            <a:spLocks noGrp="1"/>
          </p:cNvSpPr>
          <p:nvPr>
            <p:ph type="ftr" sz="quarter" idx="11"/>
          </p:nvPr>
        </p:nvSpPr>
        <p:spPr/>
        <p:txBody>
          <a:bodyPr/>
          <a:lstStyle/>
          <a:p>
            <a:endParaRPr lang="sr-Latn-RS"/>
          </a:p>
        </p:txBody>
      </p:sp>
      <p:sp>
        <p:nvSpPr>
          <p:cNvPr id="4" name="Slide Number Placeholder 3">
            <a:extLst>
              <a:ext uri="{FF2B5EF4-FFF2-40B4-BE49-F238E27FC236}">
                <a16:creationId xmlns:a16="http://schemas.microsoft.com/office/drawing/2014/main" id="{4298C292-8379-E9C6-12F1-926F8D395D2F}"/>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661038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4DBAF-6DA8-577B-0B1D-A2078CC900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Content Placeholder 2">
            <a:extLst>
              <a:ext uri="{FF2B5EF4-FFF2-40B4-BE49-F238E27FC236}">
                <a16:creationId xmlns:a16="http://schemas.microsoft.com/office/drawing/2014/main" id="{A4AEE282-7C55-F82D-4C7C-19B9543889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Text Placeholder 3">
            <a:extLst>
              <a:ext uri="{FF2B5EF4-FFF2-40B4-BE49-F238E27FC236}">
                <a16:creationId xmlns:a16="http://schemas.microsoft.com/office/drawing/2014/main" id="{FCA8EC16-6046-C5F4-724A-9076628373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8912E-627F-BA9E-2ED5-4E240656D52F}"/>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6" name="Footer Placeholder 5">
            <a:extLst>
              <a:ext uri="{FF2B5EF4-FFF2-40B4-BE49-F238E27FC236}">
                <a16:creationId xmlns:a16="http://schemas.microsoft.com/office/drawing/2014/main" id="{CC3FFE6F-A5A7-29C0-7DB8-C5B524FD2ADE}"/>
              </a:ext>
            </a:extLst>
          </p:cNvPr>
          <p:cNvSpPr>
            <a:spLocks noGrp="1"/>
          </p:cNvSpPr>
          <p:nvPr>
            <p:ph type="ftr" sz="quarter" idx="11"/>
          </p:nvPr>
        </p:nvSpPr>
        <p:spPr/>
        <p:txBody>
          <a:bodyPr/>
          <a:lstStyle/>
          <a:p>
            <a:endParaRPr lang="sr-Latn-RS"/>
          </a:p>
        </p:txBody>
      </p:sp>
      <p:sp>
        <p:nvSpPr>
          <p:cNvPr id="7" name="Slide Number Placeholder 6">
            <a:extLst>
              <a:ext uri="{FF2B5EF4-FFF2-40B4-BE49-F238E27FC236}">
                <a16:creationId xmlns:a16="http://schemas.microsoft.com/office/drawing/2014/main" id="{B113F87C-F67E-15D9-A206-922D17E5323F}"/>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4233633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B433F-C396-6D38-FD7A-73A279BC4E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sr-Latn-RS"/>
          </a:p>
        </p:txBody>
      </p:sp>
      <p:sp>
        <p:nvSpPr>
          <p:cNvPr id="3" name="Picture Placeholder 2">
            <a:extLst>
              <a:ext uri="{FF2B5EF4-FFF2-40B4-BE49-F238E27FC236}">
                <a16:creationId xmlns:a16="http://schemas.microsoft.com/office/drawing/2014/main" id="{254145D8-2CE8-C589-2955-A3401D412A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a:extLst>
              <a:ext uri="{FF2B5EF4-FFF2-40B4-BE49-F238E27FC236}">
                <a16:creationId xmlns:a16="http://schemas.microsoft.com/office/drawing/2014/main" id="{1C39DEEF-7286-273E-8EED-EA887341E8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293974-1351-6E56-D4E9-4EE132E5C7A5}"/>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6" name="Footer Placeholder 5">
            <a:extLst>
              <a:ext uri="{FF2B5EF4-FFF2-40B4-BE49-F238E27FC236}">
                <a16:creationId xmlns:a16="http://schemas.microsoft.com/office/drawing/2014/main" id="{DC7274D9-5653-A209-C8AC-925E760B162B}"/>
              </a:ext>
            </a:extLst>
          </p:cNvPr>
          <p:cNvSpPr>
            <a:spLocks noGrp="1"/>
          </p:cNvSpPr>
          <p:nvPr>
            <p:ph type="ftr" sz="quarter" idx="11"/>
          </p:nvPr>
        </p:nvSpPr>
        <p:spPr/>
        <p:txBody>
          <a:bodyPr/>
          <a:lstStyle/>
          <a:p>
            <a:endParaRPr lang="sr-Latn-RS"/>
          </a:p>
        </p:txBody>
      </p:sp>
      <p:sp>
        <p:nvSpPr>
          <p:cNvPr id="7" name="Slide Number Placeholder 6">
            <a:extLst>
              <a:ext uri="{FF2B5EF4-FFF2-40B4-BE49-F238E27FC236}">
                <a16:creationId xmlns:a16="http://schemas.microsoft.com/office/drawing/2014/main" id="{E8650594-9A0F-BCF4-7C67-EDDAFB55816D}"/>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4131904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81A46-9C38-3E6B-A7BF-A6A83CE04218}"/>
              </a:ext>
            </a:extLst>
          </p:cNvPr>
          <p:cNvSpPr>
            <a:spLocks noGrp="1"/>
          </p:cNvSpPr>
          <p:nvPr>
            <p:ph type="title"/>
          </p:nvPr>
        </p:nvSpPr>
        <p:spPr/>
        <p:txBody>
          <a:bodyPr/>
          <a:lstStyle/>
          <a:p>
            <a:r>
              <a:rPr lang="en-US"/>
              <a:t>Click to edit Master title style</a:t>
            </a:r>
            <a:endParaRPr lang="sr-Latn-RS"/>
          </a:p>
        </p:txBody>
      </p:sp>
      <p:sp>
        <p:nvSpPr>
          <p:cNvPr id="3" name="Vertical Text Placeholder 2">
            <a:extLst>
              <a:ext uri="{FF2B5EF4-FFF2-40B4-BE49-F238E27FC236}">
                <a16:creationId xmlns:a16="http://schemas.microsoft.com/office/drawing/2014/main" id="{7D2085E4-D950-CCA9-4C68-B2D1C22C6D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9EC17573-AABC-94C5-D8BE-114D947CB254}"/>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5" name="Footer Placeholder 4">
            <a:extLst>
              <a:ext uri="{FF2B5EF4-FFF2-40B4-BE49-F238E27FC236}">
                <a16:creationId xmlns:a16="http://schemas.microsoft.com/office/drawing/2014/main" id="{BCA38FB3-8165-D021-96F0-598827D1461C}"/>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DF02790B-68BF-45E3-82CE-BB37B1E56B29}"/>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26354401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B93B00-A45E-B7C0-C8FB-2940AA57AB4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sr-Latn-RS"/>
          </a:p>
        </p:txBody>
      </p:sp>
      <p:sp>
        <p:nvSpPr>
          <p:cNvPr id="3" name="Vertical Text Placeholder 2">
            <a:extLst>
              <a:ext uri="{FF2B5EF4-FFF2-40B4-BE49-F238E27FC236}">
                <a16:creationId xmlns:a16="http://schemas.microsoft.com/office/drawing/2014/main" id="{0572C44B-1A1D-CCFB-C619-1CA9F7FE01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8E94FE69-B7D7-CA4A-989F-7D3BAF9F2819}"/>
              </a:ext>
            </a:extLst>
          </p:cNvPr>
          <p:cNvSpPr>
            <a:spLocks noGrp="1"/>
          </p:cNvSpPr>
          <p:nvPr>
            <p:ph type="dt" sz="half" idx="10"/>
          </p:nvPr>
        </p:nvSpPr>
        <p:spPr/>
        <p:txBody>
          <a:bodyPr/>
          <a:lstStyle/>
          <a:p>
            <a:fld id="{9A16A90C-C6BE-4F88-AF47-DE8D4C70567B}" type="datetimeFigureOut">
              <a:rPr lang="sr-Latn-RS" smtClean="0"/>
              <a:t>6.9.2026.</a:t>
            </a:fld>
            <a:endParaRPr lang="sr-Latn-RS"/>
          </a:p>
        </p:txBody>
      </p:sp>
      <p:sp>
        <p:nvSpPr>
          <p:cNvPr id="5" name="Footer Placeholder 4">
            <a:extLst>
              <a:ext uri="{FF2B5EF4-FFF2-40B4-BE49-F238E27FC236}">
                <a16:creationId xmlns:a16="http://schemas.microsoft.com/office/drawing/2014/main" id="{7F15DAEA-65F1-B55B-3E8C-F32649075BC3}"/>
              </a:ext>
            </a:extLst>
          </p:cNvPr>
          <p:cNvSpPr>
            <a:spLocks noGrp="1"/>
          </p:cNvSpPr>
          <p:nvPr>
            <p:ph type="ftr" sz="quarter" idx="11"/>
          </p:nvPr>
        </p:nvSpPr>
        <p:spPr/>
        <p:txBody>
          <a:bodyPr/>
          <a:lstStyle/>
          <a:p>
            <a:endParaRPr lang="sr-Latn-RS"/>
          </a:p>
        </p:txBody>
      </p:sp>
      <p:sp>
        <p:nvSpPr>
          <p:cNvPr id="6" name="Slide Number Placeholder 5">
            <a:extLst>
              <a:ext uri="{FF2B5EF4-FFF2-40B4-BE49-F238E27FC236}">
                <a16:creationId xmlns:a16="http://schemas.microsoft.com/office/drawing/2014/main" id="{D3221FEF-0464-EDCF-0CB3-688ECECDC091}"/>
              </a:ext>
            </a:extLst>
          </p:cNvPr>
          <p:cNvSpPr>
            <a:spLocks noGrp="1"/>
          </p:cNvSpPr>
          <p:nvPr>
            <p:ph type="sldNum" sz="quarter" idx="12"/>
          </p:nvPr>
        </p:nvSpPr>
        <p:spPr/>
        <p:txBody>
          <a:bodyPr/>
          <a:lstStyle/>
          <a:p>
            <a:fld id="{41D737B7-1100-4359-B3B9-712BF3FADA89}" type="slidenum">
              <a:rPr lang="sr-Latn-RS" smtClean="0"/>
              <a:t>‹#›</a:t>
            </a:fld>
            <a:endParaRPr lang="sr-Latn-RS"/>
          </a:p>
        </p:txBody>
      </p:sp>
    </p:spTree>
    <p:extLst>
      <p:ext uri="{BB962C8B-B14F-4D97-AF65-F5344CB8AC3E}">
        <p14:creationId xmlns:p14="http://schemas.microsoft.com/office/powerpoint/2010/main" val="21659661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70E2C2-6E41-D0C4-264F-9F460C47FA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a:extLst>
              <a:ext uri="{FF2B5EF4-FFF2-40B4-BE49-F238E27FC236}">
                <a16:creationId xmlns:a16="http://schemas.microsoft.com/office/drawing/2014/main" id="{CCF9D6BB-ABF9-3E8B-ACF7-B0711AC142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a:extLst>
              <a:ext uri="{FF2B5EF4-FFF2-40B4-BE49-F238E27FC236}">
                <a16:creationId xmlns:a16="http://schemas.microsoft.com/office/drawing/2014/main" id="{94CCDE6F-B6CD-5296-5894-AA9466F2E5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16A90C-C6BE-4F88-AF47-DE8D4C70567B}" type="datetimeFigureOut">
              <a:rPr lang="sr-Latn-RS" smtClean="0"/>
              <a:t>6.9.2026.</a:t>
            </a:fld>
            <a:endParaRPr lang="sr-Latn-RS"/>
          </a:p>
        </p:txBody>
      </p:sp>
      <p:sp>
        <p:nvSpPr>
          <p:cNvPr id="5" name="Footer Placeholder 4">
            <a:extLst>
              <a:ext uri="{FF2B5EF4-FFF2-40B4-BE49-F238E27FC236}">
                <a16:creationId xmlns:a16="http://schemas.microsoft.com/office/drawing/2014/main" id="{DE6A2042-75FB-3ACB-03DE-F2BE2A22AB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a:extLst>
              <a:ext uri="{FF2B5EF4-FFF2-40B4-BE49-F238E27FC236}">
                <a16:creationId xmlns:a16="http://schemas.microsoft.com/office/drawing/2014/main" id="{5D0DD68D-4709-03DA-61B2-35C536A79C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D737B7-1100-4359-B3B9-712BF3FADA89}" type="slidenum">
              <a:rPr lang="sr-Latn-RS" smtClean="0"/>
              <a:t>‹#›</a:t>
            </a:fld>
            <a:endParaRPr lang="sr-Latn-RS"/>
          </a:p>
        </p:txBody>
      </p:sp>
    </p:spTree>
    <p:extLst>
      <p:ext uri="{BB962C8B-B14F-4D97-AF65-F5344CB8AC3E}">
        <p14:creationId xmlns:p14="http://schemas.microsoft.com/office/powerpoint/2010/main" val="4011539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png"/><Relationship Id="rId7"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11.png"/><Relationship Id="rId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tif"/><Relationship Id="rId1" Type="http://schemas.openxmlformats.org/officeDocument/2006/relationships/slideLayout" Target="../slideLayouts/slideLayout2.xml"/><Relationship Id="rId4" Type="http://schemas.openxmlformats.org/officeDocument/2006/relationships/image" Target="../media/image19.tif"/></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tif"/><Relationship Id="rId1" Type="http://schemas.openxmlformats.org/officeDocument/2006/relationships/slideLayout" Target="../slideLayouts/slideLayout2.xml"/><Relationship Id="rId4" Type="http://schemas.openxmlformats.org/officeDocument/2006/relationships/image" Target="../media/image19.tif"/></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tif"/><Relationship Id="rId1" Type="http://schemas.openxmlformats.org/officeDocument/2006/relationships/slideLayout" Target="../slideLayouts/slideLayout2.xml"/><Relationship Id="rId6" Type="http://schemas.openxmlformats.org/officeDocument/2006/relationships/image" Target="../media/image70.png"/><Relationship Id="rId4" Type="http://schemas.openxmlformats.org/officeDocument/2006/relationships/image" Target="../media/image19.tif"/></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tif"/><Relationship Id="rId1" Type="http://schemas.openxmlformats.org/officeDocument/2006/relationships/slideLayout" Target="../slideLayouts/slideLayout2.xml"/><Relationship Id="rId6" Type="http://schemas.openxmlformats.org/officeDocument/2006/relationships/image" Target="../media/image70.png"/><Relationship Id="rId4" Type="http://schemas.openxmlformats.org/officeDocument/2006/relationships/image" Target="../media/image19.tif"/></Relationships>
</file>

<file path=ppt/slides/_rels/slide11.xml.rels><?xml version="1.0" encoding="UTF-8" standalone="yes"?>
<Relationships xmlns="http://schemas.openxmlformats.org/package/2006/relationships"><Relationship Id="rId3" Type="http://schemas.openxmlformats.org/officeDocument/2006/relationships/image" Target="../media/image17.ti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2.xml"/><Relationship Id="rId5" Type="http://schemas.openxmlformats.org/officeDocument/2006/relationships/image" Target="../media/image17.tif"/><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23.jpg"/><Relationship Id="rId7" Type="http://schemas.openxmlformats.org/officeDocument/2006/relationships/image" Target="../media/image29.jpg"/><Relationship Id="rId2" Type="http://schemas.openxmlformats.org/officeDocument/2006/relationships/image" Target="../media/image25.emf"/><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tif"/><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tif"/><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tif"/><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tif"/><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36.t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hyperlink" Target="https://www.ccdc.cam.ac.uk/community/ccdc-for-the-community/awards-and-sponsorship/ccdc-engagement-grant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8.sv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5" Type="http://schemas.openxmlformats.org/officeDocument/2006/relationships/image" Target="../media/image38.sv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45.jpeg"/><Relationship Id="rId4" Type="http://schemas.openxmlformats.org/officeDocument/2006/relationships/image" Target="../media/image44.jp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g"/></Relationships>
</file>

<file path=ppt/slides/_rels/slide24.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55.sv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54.jfif"/><Relationship Id="rId5" Type="http://schemas.openxmlformats.org/officeDocument/2006/relationships/image" Target="../media/image2.svg"/><Relationship Id="rId4" Type="http://schemas.openxmlformats.org/officeDocument/2006/relationships/image" Target="../media/image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699E584-4DBA-4533-C8FD-21B1EF1EF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2635" y="-4572"/>
            <a:ext cx="8126730" cy="6862572"/>
          </a:xfrm>
          <a:prstGeom prst="rect">
            <a:avLst/>
          </a:prstGeom>
          <a:solidFill>
            <a:srgbClr val="0D1B2A"/>
          </a:solidFill>
        </p:spPr>
      </p:pic>
      <p:sp>
        <p:nvSpPr>
          <p:cNvPr id="10" name="TextBox 9">
            <a:extLst>
              <a:ext uri="{FF2B5EF4-FFF2-40B4-BE49-F238E27FC236}">
                <a16:creationId xmlns:a16="http://schemas.microsoft.com/office/drawing/2014/main" id="{7B7AD0F6-97C5-B2DB-E417-D117838131E3}"/>
              </a:ext>
            </a:extLst>
          </p:cNvPr>
          <p:cNvSpPr txBox="1"/>
          <p:nvPr/>
        </p:nvSpPr>
        <p:spPr>
          <a:xfrm>
            <a:off x="2488281" y="2272552"/>
            <a:ext cx="7215438" cy="2308324"/>
          </a:xfrm>
          <a:prstGeom prst="rect">
            <a:avLst/>
          </a:prstGeom>
          <a:noFill/>
        </p:spPr>
        <p:txBody>
          <a:bodyPr wrap="none" rtlCol="0">
            <a:spAutoFit/>
          </a:bodyPr>
          <a:lstStyle/>
          <a:p>
            <a:pPr algn="ctr"/>
            <a:r>
              <a:rPr lang="sr-Latn-RS" sz="3600" b="1" dirty="0">
                <a:solidFill>
                  <a:schemeClr val="bg1"/>
                </a:solidFill>
                <a:latin typeface="Space Grotesk" pitchFamily="2" charset="-18"/>
                <a:ea typeface="Sans Serif Collection" panose="020B0502040504020204" pitchFamily="34" charset="0"/>
                <a:cs typeface="Space Grotesk" pitchFamily="2" charset="-18"/>
              </a:rPr>
              <a:t>Exploring </a:t>
            </a:r>
            <a:endParaRPr lang="en-US" sz="3600" b="1" dirty="0">
              <a:solidFill>
                <a:schemeClr val="bg1"/>
              </a:solidFill>
              <a:latin typeface="Space Grotesk" pitchFamily="2" charset="-18"/>
              <a:ea typeface="Sans Serif Collection" panose="020B0502040504020204" pitchFamily="34" charset="0"/>
              <a:cs typeface="Space Grotesk" pitchFamily="2" charset="-18"/>
            </a:endParaRPr>
          </a:p>
          <a:p>
            <a:pPr algn="ctr"/>
            <a:r>
              <a:rPr lang="sr-Latn-RS" sz="3600" b="1" dirty="0">
                <a:solidFill>
                  <a:schemeClr val="bg1"/>
                </a:solidFill>
                <a:latin typeface="Space Grotesk" pitchFamily="2" charset="-18"/>
                <a:ea typeface="Sans Serif Collection" panose="020B0502040504020204" pitchFamily="34" charset="0"/>
                <a:cs typeface="Space Grotesk" pitchFamily="2" charset="-18"/>
              </a:rPr>
              <a:t>noncovalent interactions </a:t>
            </a:r>
            <a:endParaRPr lang="en-US" sz="3600" b="1" dirty="0">
              <a:solidFill>
                <a:schemeClr val="bg1"/>
              </a:solidFill>
              <a:latin typeface="Space Grotesk" pitchFamily="2" charset="-18"/>
              <a:ea typeface="Sans Serif Collection" panose="020B0502040504020204" pitchFamily="34" charset="0"/>
              <a:cs typeface="Space Grotesk" pitchFamily="2" charset="-18"/>
            </a:endParaRPr>
          </a:p>
          <a:p>
            <a:pPr algn="ctr"/>
            <a:r>
              <a:rPr lang="sr-Latn-RS" sz="3600" b="1" dirty="0">
                <a:solidFill>
                  <a:schemeClr val="bg1"/>
                </a:solidFill>
                <a:latin typeface="Space Grotesk" pitchFamily="2" charset="-18"/>
                <a:ea typeface="Sans Serif Collection" panose="020B0502040504020204" pitchFamily="34" charset="0"/>
                <a:cs typeface="Space Grotesk" pitchFamily="2" charset="-18"/>
              </a:rPr>
              <a:t>via the </a:t>
            </a:r>
            <a:endParaRPr lang="en-US" sz="3600" b="1" dirty="0">
              <a:solidFill>
                <a:schemeClr val="bg1"/>
              </a:solidFill>
              <a:latin typeface="Space Grotesk" pitchFamily="2" charset="-18"/>
              <a:ea typeface="Sans Serif Collection" panose="020B0502040504020204" pitchFamily="34" charset="0"/>
              <a:cs typeface="Space Grotesk" pitchFamily="2" charset="-18"/>
            </a:endParaRPr>
          </a:p>
          <a:p>
            <a:pPr algn="ctr"/>
            <a:r>
              <a:rPr lang="sr-Latn-RS" sz="3600" b="1" dirty="0">
                <a:solidFill>
                  <a:schemeClr val="bg1"/>
                </a:solidFill>
                <a:latin typeface="Space Grotesk" pitchFamily="2" charset="-18"/>
                <a:ea typeface="Sans Serif Collection" panose="020B0502040504020204" pitchFamily="34" charset="0"/>
                <a:cs typeface="Space Grotesk" pitchFamily="2" charset="-18"/>
              </a:rPr>
              <a:t>Cambridge Structural Database</a:t>
            </a:r>
          </a:p>
        </p:txBody>
      </p:sp>
      <p:pic>
        <p:nvPicPr>
          <p:cNvPr id="3" name="Graphic 2">
            <a:extLst>
              <a:ext uri="{FF2B5EF4-FFF2-40B4-BE49-F238E27FC236}">
                <a16:creationId xmlns:a16="http://schemas.microsoft.com/office/drawing/2014/main" id="{E2D09310-1056-1E97-EFEA-7A3407E8AF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68890" y="0"/>
            <a:ext cx="2016919" cy="2016919"/>
          </a:xfrm>
          <a:prstGeom prst="rect">
            <a:avLst/>
          </a:prstGeom>
        </p:spPr>
      </p:pic>
      <p:pic>
        <p:nvPicPr>
          <p:cNvPr id="7" name="Graphic 6">
            <a:extLst>
              <a:ext uri="{FF2B5EF4-FFF2-40B4-BE49-F238E27FC236}">
                <a16:creationId xmlns:a16="http://schemas.microsoft.com/office/drawing/2014/main" id="{4E08E0DF-C0D4-4831-40EA-7D75DA91DA25}"/>
              </a:ext>
            </a:extLst>
          </p:cNvPr>
          <p:cNvPicPr>
            <a:picLocks noChangeAspect="1"/>
          </p:cNvPicPr>
          <p:nvPr/>
        </p:nvPicPr>
        <p:blipFill>
          <a:blip>
            <a:extLst>
              <a:ext uri="{96DAC541-7B7A-43D3-8B79-37D633B846F1}">
                <asvg:svgBlip xmlns:asvg="http://schemas.microsoft.com/office/drawing/2016/SVG/main" r:embed="rId4"/>
              </a:ext>
            </a:extLst>
          </a:blip>
          <a:srcRect l="27393" t="26126" r="26151" b="30125"/>
          <a:stretch>
            <a:fillRect/>
          </a:stretch>
        </p:blipFill>
        <p:spPr>
          <a:xfrm>
            <a:off x="1" y="1"/>
            <a:ext cx="2075294" cy="1954367"/>
          </a:xfrm>
          <a:prstGeom prst="rect">
            <a:avLst/>
          </a:prstGeom>
        </p:spPr>
      </p:pic>
      <p:pic>
        <p:nvPicPr>
          <p:cNvPr id="11" name="Picture 10">
            <a:extLst>
              <a:ext uri="{FF2B5EF4-FFF2-40B4-BE49-F238E27FC236}">
                <a16:creationId xmlns:a16="http://schemas.microsoft.com/office/drawing/2014/main" id="{C7BDA981-3847-DF51-2260-676ED41DF1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20110" y="4859589"/>
            <a:ext cx="714475" cy="819264"/>
          </a:xfrm>
          <a:prstGeom prst="rect">
            <a:avLst/>
          </a:prstGeom>
          <a:noFill/>
        </p:spPr>
      </p:pic>
      <p:sp>
        <p:nvSpPr>
          <p:cNvPr id="12" name="TextBox 11">
            <a:extLst>
              <a:ext uri="{FF2B5EF4-FFF2-40B4-BE49-F238E27FC236}">
                <a16:creationId xmlns:a16="http://schemas.microsoft.com/office/drawing/2014/main" id="{7AA3778C-69BD-0C34-7035-19943FEAD11F}"/>
              </a:ext>
            </a:extLst>
          </p:cNvPr>
          <p:cNvSpPr txBox="1"/>
          <p:nvPr/>
        </p:nvSpPr>
        <p:spPr>
          <a:xfrm>
            <a:off x="4316506" y="965137"/>
            <a:ext cx="3558988" cy="646331"/>
          </a:xfrm>
          <a:prstGeom prst="rect">
            <a:avLst/>
          </a:prstGeom>
          <a:noFill/>
        </p:spPr>
        <p:txBody>
          <a:bodyPr wrap="none" rtlCol="0">
            <a:spAutoFit/>
          </a:bodyPr>
          <a:lstStyle/>
          <a:p>
            <a:r>
              <a:rPr lang="sr-Latn-RS" sz="3600" b="1" dirty="0">
                <a:solidFill>
                  <a:srgbClr val="00C6D7"/>
                </a:solidFill>
                <a:latin typeface="Space Grotesk" pitchFamily="2" charset="-18"/>
                <a:cs typeface="Space Grotesk" pitchFamily="2" charset="-18"/>
              </a:rPr>
              <a:t>Dušan Malenov</a:t>
            </a:r>
          </a:p>
        </p:txBody>
      </p:sp>
      <p:sp>
        <p:nvSpPr>
          <p:cNvPr id="16" name="TextBox 15">
            <a:extLst>
              <a:ext uri="{FF2B5EF4-FFF2-40B4-BE49-F238E27FC236}">
                <a16:creationId xmlns:a16="http://schemas.microsoft.com/office/drawing/2014/main" id="{D6E40C9C-CFF0-C640-65A4-6E2C1B2A21AB}"/>
              </a:ext>
            </a:extLst>
          </p:cNvPr>
          <p:cNvSpPr txBox="1"/>
          <p:nvPr/>
        </p:nvSpPr>
        <p:spPr>
          <a:xfrm>
            <a:off x="4561766" y="6027093"/>
            <a:ext cx="3068469" cy="461665"/>
          </a:xfrm>
          <a:prstGeom prst="rect">
            <a:avLst/>
          </a:prstGeom>
          <a:noFill/>
        </p:spPr>
        <p:txBody>
          <a:bodyPr wrap="none" rtlCol="0">
            <a:spAutoFit/>
          </a:bodyPr>
          <a:lstStyle/>
          <a:p>
            <a:r>
              <a:rPr lang="sr-Latn-RS" sz="2400" b="1" dirty="0">
                <a:solidFill>
                  <a:srgbClr val="00C6D7"/>
                </a:solidFill>
                <a:latin typeface="Space Grotesk" pitchFamily="2" charset="-18"/>
                <a:cs typeface="Space Grotesk" pitchFamily="2" charset="-18"/>
              </a:rPr>
              <a:t>Praha, 7 September</a:t>
            </a:r>
          </a:p>
        </p:txBody>
      </p:sp>
      <p:sp>
        <p:nvSpPr>
          <p:cNvPr id="18" name="TextBox 17">
            <a:extLst>
              <a:ext uri="{FF2B5EF4-FFF2-40B4-BE49-F238E27FC236}">
                <a16:creationId xmlns:a16="http://schemas.microsoft.com/office/drawing/2014/main" id="{BC59DF96-3924-6425-AE2E-9B8D2C467B65}"/>
              </a:ext>
            </a:extLst>
          </p:cNvPr>
          <p:cNvSpPr txBox="1"/>
          <p:nvPr/>
        </p:nvSpPr>
        <p:spPr>
          <a:xfrm>
            <a:off x="10539994" y="5841726"/>
            <a:ext cx="1274709" cy="954107"/>
          </a:xfrm>
          <a:prstGeom prst="rect">
            <a:avLst/>
          </a:prstGeom>
          <a:solidFill>
            <a:srgbClr val="0D1B2A"/>
          </a:solidFill>
        </p:spPr>
        <p:txBody>
          <a:bodyPr wrap="none" rtlCol="0">
            <a:spAutoFit/>
          </a:bodyPr>
          <a:lstStyle/>
          <a:p>
            <a:pPr algn="ctr"/>
            <a:r>
              <a:rPr lang="sr-Latn-RS" sz="2800" b="1" dirty="0">
                <a:solidFill>
                  <a:srgbClr val="00C6D7"/>
                </a:solidFill>
                <a:latin typeface="Space Grotesk" pitchFamily="2" charset="-18"/>
                <a:cs typeface="Space Grotesk" pitchFamily="2" charset="-18"/>
              </a:rPr>
              <a:t>CECEC</a:t>
            </a:r>
            <a:endParaRPr lang="sr-Latn-RS" sz="2800" b="1" dirty="0">
              <a:solidFill>
                <a:schemeClr val="bg1"/>
              </a:solidFill>
              <a:latin typeface="Space Grotesk" pitchFamily="2" charset="-18"/>
              <a:cs typeface="Space Grotesk" pitchFamily="2" charset="-18"/>
            </a:endParaRPr>
          </a:p>
          <a:p>
            <a:pPr algn="ctr"/>
            <a:r>
              <a:rPr lang="sr-Latn-RS" sz="2800" b="1" dirty="0">
                <a:solidFill>
                  <a:schemeClr val="bg1"/>
                </a:solidFill>
                <a:latin typeface="Space Grotesk" pitchFamily="2" charset="-18"/>
                <a:cs typeface="Space Grotesk" pitchFamily="2" charset="-18"/>
              </a:rPr>
              <a:t>2026</a:t>
            </a:r>
          </a:p>
        </p:txBody>
      </p:sp>
      <p:pic>
        <p:nvPicPr>
          <p:cNvPr id="22" name="Picture 21">
            <a:extLst>
              <a:ext uri="{FF2B5EF4-FFF2-40B4-BE49-F238E27FC236}">
                <a16:creationId xmlns:a16="http://schemas.microsoft.com/office/drawing/2014/main" id="{F8C04806-1C8E-74F9-DA4A-297DD784BB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4110" y="4989893"/>
            <a:ext cx="1804416" cy="1805940"/>
          </a:xfrm>
          <a:prstGeom prst="rect">
            <a:avLst/>
          </a:prstGeom>
        </p:spPr>
      </p:pic>
    </p:spTree>
    <p:extLst>
      <p:ext uri="{BB962C8B-B14F-4D97-AF65-F5344CB8AC3E}">
        <p14:creationId xmlns:p14="http://schemas.microsoft.com/office/powerpoint/2010/main" val="4107354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A1FFB-3777-DBA9-CE43-0B299E1B5A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A267533-DA95-F0C7-201D-A0DE875F19C5}"/>
              </a:ext>
            </a:extLst>
          </p:cNvPr>
          <p:cNvSpPr txBox="1"/>
          <p:nvPr/>
        </p:nvSpPr>
        <p:spPr>
          <a:xfrm>
            <a:off x="1850287" y="1027903"/>
            <a:ext cx="8491427" cy="523220"/>
          </a:xfrm>
          <a:prstGeom prst="rect">
            <a:avLst/>
          </a:prstGeom>
          <a:noFill/>
        </p:spPr>
        <p:txBody>
          <a:bodyPr wrap="none" rtlCol="0">
            <a:spAutoFit/>
          </a:bodyPr>
          <a:lstStyle/>
          <a:p>
            <a:pPr algn="ctr"/>
            <a:r>
              <a:rPr lang="sr-Latn-RS" sz="2800" b="1" dirty="0">
                <a:solidFill>
                  <a:srgbClr val="002060"/>
                </a:solidFill>
                <a:latin typeface="Space Grotesk" pitchFamily="2" charset="-18"/>
                <a:cs typeface="Space Grotesk" pitchFamily="2" charset="-18"/>
              </a:rPr>
              <a:t>Cambridge Crystallographic Data Centre (CCDC)</a:t>
            </a:r>
          </a:p>
        </p:txBody>
      </p:sp>
      <p:pic>
        <p:nvPicPr>
          <p:cNvPr id="3" name="Picture 2">
            <a:extLst>
              <a:ext uri="{FF2B5EF4-FFF2-40B4-BE49-F238E27FC236}">
                <a16:creationId xmlns:a16="http://schemas.microsoft.com/office/drawing/2014/main" id="{7FF91383-094B-3E6E-1A33-6073A6C052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2119" y="2040900"/>
            <a:ext cx="3527762" cy="1247244"/>
          </a:xfrm>
          <a:prstGeom prst="rect">
            <a:avLst/>
          </a:prstGeom>
        </p:spPr>
      </p:pic>
      <p:sp>
        <p:nvSpPr>
          <p:cNvPr id="4" name="TextBox 3">
            <a:extLst>
              <a:ext uri="{FF2B5EF4-FFF2-40B4-BE49-F238E27FC236}">
                <a16:creationId xmlns:a16="http://schemas.microsoft.com/office/drawing/2014/main" id="{EB6C4398-B620-98ED-62EE-027A6B52919E}"/>
              </a:ext>
            </a:extLst>
          </p:cNvPr>
          <p:cNvSpPr txBox="1"/>
          <p:nvPr/>
        </p:nvSpPr>
        <p:spPr>
          <a:xfrm>
            <a:off x="2747603" y="110034"/>
            <a:ext cx="6704079" cy="907941"/>
          </a:xfrm>
          <a:prstGeom prst="rect">
            <a:avLst/>
          </a:prstGeom>
          <a:noFill/>
        </p:spPr>
        <p:txBody>
          <a:bodyPr wrap="none" rtlCol="0">
            <a:spAutoFit/>
          </a:bodyPr>
          <a:lstStyle/>
          <a:p>
            <a:pPr algn="ctr"/>
            <a:r>
              <a:rPr lang="sr-Latn-RS" sz="2800" b="1" dirty="0">
                <a:solidFill>
                  <a:srgbClr val="002060"/>
                </a:solidFill>
                <a:latin typeface="Space Grotesk" pitchFamily="2" charset="-18"/>
                <a:cs typeface="Space Grotesk" pitchFamily="2" charset="-18"/>
              </a:rPr>
              <a:t>Cambridge Structural Database (CSD)</a:t>
            </a:r>
            <a:endParaRPr lang="en-US" sz="2800" b="1" dirty="0">
              <a:solidFill>
                <a:srgbClr val="002060"/>
              </a:solidFill>
              <a:latin typeface="Space Grotesk" pitchFamily="2" charset="-18"/>
              <a:cs typeface="Space Grotesk" pitchFamily="2" charset="-18"/>
            </a:endParaRPr>
          </a:p>
          <a:p>
            <a:pPr algn="ctr">
              <a:spcBef>
                <a:spcPts val="600"/>
              </a:spcBef>
            </a:pPr>
            <a:r>
              <a:rPr lang="en-US" sz="2000" b="1" dirty="0">
                <a:solidFill>
                  <a:srgbClr val="002060"/>
                </a:solidFill>
                <a:latin typeface="Space Grotesk" pitchFamily="2" charset="-18"/>
                <a:cs typeface="Space Grotesk" pitchFamily="2" charset="-18"/>
              </a:rPr>
              <a:t>compiled and maintained by the</a:t>
            </a:r>
            <a:endParaRPr lang="sr-Latn-RS" b="1" dirty="0">
              <a:solidFill>
                <a:srgbClr val="002060"/>
              </a:solidFill>
              <a:latin typeface="Space Grotesk" pitchFamily="2" charset="-18"/>
              <a:cs typeface="Space Grotesk" pitchFamily="2" charset="-18"/>
            </a:endParaRPr>
          </a:p>
        </p:txBody>
      </p:sp>
      <p:sp>
        <p:nvSpPr>
          <p:cNvPr id="5" name="TextBox 4">
            <a:extLst>
              <a:ext uri="{FF2B5EF4-FFF2-40B4-BE49-F238E27FC236}">
                <a16:creationId xmlns:a16="http://schemas.microsoft.com/office/drawing/2014/main" id="{F3F0D309-B7E3-2724-F4A2-FBB8AB00043D}"/>
              </a:ext>
            </a:extLst>
          </p:cNvPr>
          <p:cNvSpPr txBox="1"/>
          <p:nvPr/>
        </p:nvSpPr>
        <p:spPr>
          <a:xfrm>
            <a:off x="497371" y="3777922"/>
            <a:ext cx="11342204" cy="2416046"/>
          </a:xfrm>
          <a:prstGeom prst="rect">
            <a:avLst/>
          </a:prstGeom>
          <a:noFill/>
        </p:spPr>
        <p:txBody>
          <a:bodyPr wrap="square" rtlCol="0">
            <a:spAutoFit/>
          </a:bodyPr>
          <a:lstStyle/>
          <a:p>
            <a:pPr marL="285750" indent="-285750">
              <a:spcBef>
                <a:spcPts val="600"/>
              </a:spcBef>
              <a:buFont typeface="Arial" panose="020B0604020202020204" pitchFamily="34" charset="0"/>
              <a:buChar char="•"/>
            </a:pPr>
            <a:r>
              <a:rPr lang="en-US" dirty="0">
                <a:solidFill>
                  <a:srgbClr val="002060"/>
                </a:solidFill>
                <a:latin typeface="Space Grotesk" pitchFamily="2" charset="-18"/>
                <a:cs typeface="Space Grotesk" pitchFamily="2" charset="-18"/>
              </a:rPr>
              <a:t>founded in 1965 </a:t>
            </a:r>
          </a:p>
          <a:p>
            <a:pPr marL="285750" indent="-285750">
              <a:spcBef>
                <a:spcPts val="600"/>
              </a:spcBef>
              <a:buFont typeface="Arial" panose="020B0604020202020204" pitchFamily="34" charset="0"/>
              <a:buChar char="•"/>
            </a:pPr>
            <a:r>
              <a:rPr lang="en-US" dirty="0">
                <a:solidFill>
                  <a:srgbClr val="002060"/>
                </a:solidFill>
                <a:latin typeface="Space Grotesk" pitchFamily="2" charset="-18"/>
                <a:cs typeface="Space Grotesk" pitchFamily="2" charset="-18"/>
              </a:rPr>
              <a:t>the largest database of crystal structures (</a:t>
            </a:r>
            <a:r>
              <a:rPr lang="en-US" b="1" dirty="0">
                <a:solidFill>
                  <a:srgbClr val="002060"/>
                </a:solidFill>
                <a:latin typeface="Space Grotesk" pitchFamily="2" charset="-18"/>
                <a:cs typeface="Space Grotesk" pitchFamily="2" charset="-18"/>
              </a:rPr>
              <a:t>&gt; 1.4 million</a:t>
            </a:r>
            <a:r>
              <a:rPr lang="en-US" dirty="0">
                <a:solidFill>
                  <a:srgbClr val="002060"/>
                </a:solidFill>
                <a:latin typeface="Space Grotesk" pitchFamily="2" charset="-18"/>
                <a:cs typeface="Space Grotesk" pitchFamily="2" charset="-18"/>
              </a:rPr>
              <a:t>)</a:t>
            </a:r>
          </a:p>
          <a:p>
            <a:pPr marL="285750" indent="-285750">
              <a:spcBef>
                <a:spcPts val="600"/>
              </a:spcBef>
              <a:buFont typeface="Arial" panose="020B0604020202020204" pitchFamily="34" charset="0"/>
              <a:buChar char="•"/>
            </a:pPr>
            <a:r>
              <a:rPr lang="en-US" dirty="0">
                <a:solidFill>
                  <a:srgbClr val="002060"/>
                </a:solidFill>
                <a:latin typeface="Space Grotesk" pitchFamily="2" charset="-18"/>
                <a:cs typeface="Space Grotesk" pitchFamily="2" charset="-18"/>
              </a:rPr>
              <a:t>repository and resource of organic, metal-organic and organometallic structures</a:t>
            </a:r>
          </a:p>
          <a:p>
            <a:pPr marL="285750" indent="-285750">
              <a:spcBef>
                <a:spcPts val="600"/>
              </a:spcBef>
              <a:buFont typeface="Arial" panose="020B0604020202020204" pitchFamily="34" charset="0"/>
              <a:buChar char="•"/>
            </a:pPr>
            <a:r>
              <a:rPr lang="en-US" dirty="0">
                <a:solidFill>
                  <a:srgbClr val="002060"/>
                </a:solidFill>
                <a:latin typeface="Space Grotesk" pitchFamily="2" charset="-18"/>
                <a:cs typeface="Space Grotesk" pitchFamily="2" charset="-18"/>
              </a:rPr>
              <a:t>crystal structures can be visualized and analyzed using the software offered by the CCDC (</a:t>
            </a:r>
            <a:r>
              <a:rPr lang="en-US" b="1" dirty="0">
                <a:solidFill>
                  <a:srgbClr val="002060"/>
                </a:solidFill>
                <a:latin typeface="Space Grotesk" pitchFamily="2" charset="-18"/>
                <a:cs typeface="Space Grotesk" pitchFamily="2" charset="-18"/>
              </a:rPr>
              <a:t>CSD Portfolio</a:t>
            </a:r>
            <a:r>
              <a:rPr lang="en-US" dirty="0">
                <a:solidFill>
                  <a:srgbClr val="002060"/>
                </a:solidFill>
                <a:latin typeface="Space Grotesk" pitchFamily="2" charset="-18"/>
                <a:cs typeface="Space Grotesk" pitchFamily="2" charset="-18"/>
              </a:rPr>
              <a:t>)</a:t>
            </a:r>
          </a:p>
          <a:p>
            <a:pPr marL="285750" indent="-285750">
              <a:spcBef>
                <a:spcPts val="600"/>
              </a:spcBef>
              <a:buFont typeface="Arial" panose="020B0604020202020204" pitchFamily="34" charset="0"/>
              <a:buChar char="•"/>
            </a:pPr>
            <a:r>
              <a:rPr lang="sr-Latn-RS" dirty="0">
                <a:solidFill>
                  <a:srgbClr val="002060"/>
                </a:solidFill>
                <a:latin typeface="Space Grotesk" pitchFamily="2" charset="-18"/>
                <a:cs typeface="Space Grotesk" pitchFamily="2" charset="-18"/>
              </a:rPr>
              <a:t>main program of the CSD Portfolio – Mercury – is offered in alternative, free version</a:t>
            </a:r>
            <a:endParaRPr lang="en-US" dirty="0">
              <a:solidFill>
                <a:srgbClr val="002060"/>
              </a:solidFill>
              <a:latin typeface="Space Grotesk" pitchFamily="2" charset="-18"/>
              <a:cs typeface="Space Grotesk" pitchFamily="2" charset="-18"/>
            </a:endParaRPr>
          </a:p>
          <a:p>
            <a:pPr marL="285750" indent="-285750">
              <a:spcBef>
                <a:spcPts val="600"/>
              </a:spcBef>
              <a:buFont typeface="Arial" panose="020B0604020202020204" pitchFamily="34" charset="0"/>
              <a:buChar char="•"/>
            </a:pPr>
            <a:r>
              <a:rPr lang="en-US" dirty="0">
                <a:solidFill>
                  <a:srgbClr val="002060"/>
                </a:solidFill>
                <a:latin typeface="Space Grotesk" pitchFamily="2" charset="-18"/>
                <a:cs typeface="Space Grotesk" pitchFamily="2" charset="-18"/>
              </a:rPr>
              <a:t>specific subsets of crystal structures are freely available for </a:t>
            </a:r>
            <a:r>
              <a:rPr lang="en-US" b="1" dirty="0">
                <a:solidFill>
                  <a:srgbClr val="002060"/>
                </a:solidFill>
                <a:latin typeface="Space Grotesk" pitchFamily="2" charset="-18"/>
                <a:cs typeface="Space Grotesk" pitchFamily="2" charset="-18"/>
              </a:rPr>
              <a:t>educational purposes</a:t>
            </a:r>
            <a:endParaRPr lang="sr-Latn-RS" b="1" dirty="0">
              <a:solidFill>
                <a:srgbClr val="002060"/>
              </a:solidFill>
              <a:latin typeface="Space Grotesk" pitchFamily="2" charset="-18"/>
              <a:cs typeface="Space Grotesk" pitchFamily="2" charset="-18"/>
            </a:endParaRPr>
          </a:p>
        </p:txBody>
      </p:sp>
    </p:spTree>
    <p:extLst>
      <p:ext uri="{BB962C8B-B14F-4D97-AF65-F5344CB8AC3E}">
        <p14:creationId xmlns:p14="http://schemas.microsoft.com/office/powerpoint/2010/main" val="1388977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F64A6-D038-3AB8-FADB-F155489AFE9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B992B21-2F05-F1EC-8648-1EEB5A83C83A}"/>
              </a:ext>
            </a:extLst>
          </p:cNvPr>
          <p:cNvSpPr txBox="1"/>
          <p:nvPr/>
        </p:nvSpPr>
        <p:spPr>
          <a:xfrm>
            <a:off x="909336" y="163651"/>
            <a:ext cx="10373353" cy="954107"/>
          </a:xfrm>
          <a:prstGeom prst="rect">
            <a:avLst/>
          </a:prstGeom>
          <a:noFill/>
        </p:spPr>
        <p:txBody>
          <a:bodyPr wrap="none" rtlCol="0">
            <a:spAutoFit/>
          </a:bodyPr>
          <a:lstStyle/>
          <a:p>
            <a:pPr algn="ctr"/>
            <a:r>
              <a:rPr lang="en-US" sz="3200" b="1" dirty="0">
                <a:solidFill>
                  <a:srgbClr val="002060"/>
                </a:solidFill>
                <a:latin typeface="Space Grotesk" pitchFamily="2" charset="-18"/>
                <a:cs typeface="Space Grotesk" pitchFamily="2" charset="-18"/>
              </a:rPr>
              <a:t>CSD Portfolio</a:t>
            </a:r>
          </a:p>
          <a:p>
            <a:pPr algn="ctr"/>
            <a:r>
              <a:rPr lang="en-US" sz="2400" b="1" dirty="0">
                <a:solidFill>
                  <a:srgbClr val="002060"/>
                </a:solidFill>
                <a:latin typeface="Space Grotesk" pitchFamily="2" charset="-18"/>
                <a:cs typeface="Space Grotesk" pitchFamily="2" charset="-18"/>
              </a:rPr>
              <a:t>program package for visualization and analysis of crystal structures</a:t>
            </a:r>
            <a:endParaRPr lang="sr-Latn-RS" sz="2000" b="1" dirty="0">
              <a:solidFill>
                <a:srgbClr val="002060"/>
              </a:solidFill>
              <a:latin typeface="Space Grotesk" pitchFamily="2" charset="-18"/>
              <a:cs typeface="Space Grotesk" pitchFamily="2" charset="-18"/>
            </a:endParaRPr>
          </a:p>
        </p:txBody>
      </p:sp>
      <p:grpSp>
        <p:nvGrpSpPr>
          <p:cNvPr id="18" name="Group 17">
            <a:extLst>
              <a:ext uri="{FF2B5EF4-FFF2-40B4-BE49-F238E27FC236}">
                <a16:creationId xmlns:a16="http://schemas.microsoft.com/office/drawing/2014/main" id="{E5B3F0A0-302A-0801-9F6E-DDF9CDF27D02}"/>
              </a:ext>
            </a:extLst>
          </p:cNvPr>
          <p:cNvGrpSpPr/>
          <p:nvPr/>
        </p:nvGrpSpPr>
        <p:grpSpPr>
          <a:xfrm>
            <a:off x="6633543" y="1450261"/>
            <a:ext cx="3078439" cy="5252529"/>
            <a:chOff x="3449688" y="1377108"/>
            <a:chExt cx="3078439" cy="5252529"/>
          </a:xfrm>
        </p:grpSpPr>
        <p:pic>
          <p:nvPicPr>
            <p:cNvPr id="10" name="Picture 9">
              <a:extLst>
                <a:ext uri="{FF2B5EF4-FFF2-40B4-BE49-F238E27FC236}">
                  <a16:creationId xmlns:a16="http://schemas.microsoft.com/office/drawing/2014/main" id="{9444048F-5019-B627-9BF3-1A4525FD0D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9688" y="2432069"/>
              <a:ext cx="975496" cy="975496"/>
            </a:xfrm>
            <a:prstGeom prst="rect">
              <a:avLst/>
            </a:prstGeom>
          </p:spPr>
        </p:pic>
        <p:sp>
          <p:nvSpPr>
            <p:cNvPr id="11" name="TextBox 10">
              <a:extLst>
                <a:ext uri="{FF2B5EF4-FFF2-40B4-BE49-F238E27FC236}">
                  <a16:creationId xmlns:a16="http://schemas.microsoft.com/office/drawing/2014/main" id="{6855766D-BE69-8459-0AE7-2CCE83F4F14F}"/>
                </a:ext>
              </a:extLst>
            </p:cNvPr>
            <p:cNvSpPr txBox="1"/>
            <p:nvPr/>
          </p:nvSpPr>
          <p:spPr>
            <a:xfrm>
              <a:off x="4440567" y="2715884"/>
              <a:ext cx="1574470"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CrossMiner</a:t>
              </a:r>
              <a:endParaRPr lang="sr-Latn-RS" sz="2000" b="1" dirty="0">
                <a:solidFill>
                  <a:srgbClr val="002060"/>
                </a:solidFill>
                <a:latin typeface="Space Grotesk" pitchFamily="2" charset="-18"/>
                <a:cs typeface="Space Grotesk" pitchFamily="2" charset="-18"/>
              </a:endParaRPr>
            </a:p>
          </p:txBody>
        </p:sp>
        <p:pic>
          <p:nvPicPr>
            <p:cNvPr id="13" name="Picture 12">
              <a:extLst>
                <a:ext uri="{FF2B5EF4-FFF2-40B4-BE49-F238E27FC236}">
                  <a16:creationId xmlns:a16="http://schemas.microsoft.com/office/drawing/2014/main" id="{E6451276-CC55-EFEF-27A9-6F4B89CB1C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2167" y="5654141"/>
              <a:ext cx="975496" cy="975496"/>
            </a:xfrm>
            <a:prstGeom prst="rect">
              <a:avLst/>
            </a:prstGeom>
          </p:spPr>
        </p:pic>
        <p:sp>
          <p:nvSpPr>
            <p:cNvPr id="14" name="TextBox 13">
              <a:extLst>
                <a:ext uri="{FF2B5EF4-FFF2-40B4-BE49-F238E27FC236}">
                  <a16:creationId xmlns:a16="http://schemas.microsoft.com/office/drawing/2014/main" id="{153EAF15-F20E-DFFE-F9F4-B68D2FFC518E}"/>
                </a:ext>
              </a:extLst>
            </p:cNvPr>
            <p:cNvSpPr txBox="1"/>
            <p:nvPr/>
          </p:nvSpPr>
          <p:spPr>
            <a:xfrm>
              <a:off x="4446178" y="5930388"/>
              <a:ext cx="1531188"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CSD-Editor</a:t>
              </a:r>
              <a:endParaRPr lang="sr-Latn-RS" sz="2000" b="1" dirty="0">
                <a:solidFill>
                  <a:srgbClr val="002060"/>
                </a:solidFill>
                <a:latin typeface="Space Grotesk" pitchFamily="2" charset="-18"/>
                <a:cs typeface="Space Grotesk" pitchFamily="2" charset="-18"/>
              </a:endParaRPr>
            </a:p>
          </p:txBody>
        </p:sp>
        <p:pic>
          <p:nvPicPr>
            <p:cNvPr id="16" name="Picture 15">
              <a:extLst>
                <a:ext uri="{FF2B5EF4-FFF2-40B4-BE49-F238E27FC236}">
                  <a16:creationId xmlns:a16="http://schemas.microsoft.com/office/drawing/2014/main" id="{A66C5C89-B1FA-E692-83CA-494EDB527F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49688" y="4567429"/>
              <a:ext cx="975496" cy="975496"/>
            </a:xfrm>
            <a:prstGeom prst="rect">
              <a:avLst/>
            </a:prstGeom>
          </p:spPr>
        </p:pic>
        <p:sp>
          <p:nvSpPr>
            <p:cNvPr id="17" name="TextBox 16">
              <a:extLst>
                <a:ext uri="{FF2B5EF4-FFF2-40B4-BE49-F238E27FC236}">
                  <a16:creationId xmlns:a16="http://schemas.microsoft.com/office/drawing/2014/main" id="{A6F6E103-E5F3-D835-1F11-A061A07C2A5C}"/>
                </a:ext>
              </a:extLst>
            </p:cNvPr>
            <p:cNvSpPr txBox="1"/>
            <p:nvPr/>
          </p:nvSpPr>
          <p:spPr>
            <a:xfrm>
              <a:off x="4434284" y="4850609"/>
              <a:ext cx="2093843"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CSD Python API</a:t>
              </a:r>
              <a:endParaRPr lang="sr-Latn-RS" sz="2000" b="1" dirty="0">
                <a:solidFill>
                  <a:srgbClr val="002060"/>
                </a:solidFill>
                <a:latin typeface="Space Grotesk" pitchFamily="2" charset="-18"/>
                <a:cs typeface="Space Grotesk" pitchFamily="2" charset="-18"/>
              </a:endParaRPr>
            </a:p>
          </p:txBody>
        </p:sp>
        <p:pic>
          <p:nvPicPr>
            <p:cNvPr id="19" name="Picture 18">
              <a:extLst>
                <a:ext uri="{FF2B5EF4-FFF2-40B4-BE49-F238E27FC236}">
                  <a16:creationId xmlns:a16="http://schemas.microsoft.com/office/drawing/2014/main" id="{2747462A-87B2-3F0C-5A9C-28688EC416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9688" y="3480717"/>
              <a:ext cx="975496" cy="975496"/>
            </a:xfrm>
            <a:prstGeom prst="rect">
              <a:avLst/>
            </a:prstGeom>
          </p:spPr>
        </p:pic>
        <p:sp>
          <p:nvSpPr>
            <p:cNvPr id="20" name="TextBox 19">
              <a:extLst>
                <a:ext uri="{FF2B5EF4-FFF2-40B4-BE49-F238E27FC236}">
                  <a16:creationId xmlns:a16="http://schemas.microsoft.com/office/drawing/2014/main" id="{880C43CA-104C-298B-BD08-9B90FFAB2D6D}"/>
                </a:ext>
              </a:extLst>
            </p:cNvPr>
            <p:cNvSpPr txBox="1"/>
            <p:nvPr/>
          </p:nvSpPr>
          <p:spPr>
            <a:xfrm>
              <a:off x="4481444" y="3714360"/>
              <a:ext cx="1105559"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enCIFer</a:t>
              </a:r>
              <a:endParaRPr lang="sr-Latn-RS" sz="2000" b="1" dirty="0">
                <a:solidFill>
                  <a:srgbClr val="002060"/>
                </a:solidFill>
                <a:latin typeface="Space Grotesk" pitchFamily="2" charset="-18"/>
                <a:cs typeface="Space Grotesk" pitchFamily="2" charset="-18"/>
              </a:endParaRPr>
            </a:p>
          </p:txBody>
        </p:sp>
        <p:pic>
          <p:nvPicPr>
            <p:cNvPr id="22" name="Picture 21">
              <a:extLst>
                <a:ext uri="{FF2B5EF4-FFF2-40B4-BE49-F238E27FC236}">
                  <a16:creationId xmlns:a16="http://schemas.microsoft.com/office/drawing/2014/main" id="{C5F0B418-3CB4-624B-F182-762CE101EB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49688" y="1377108"/>
              <a:ext cx="975496" cy="975496"/>
            </a:xfrm>
            <a:prstGeom prst="rect">
              <a:avLst/>
            </a:prstGeom>
          </p:spPr>
        </p:pic>
        <p:sp>
          <p:nvSpPr>
            <p:cNvPr id="23" name="TextBox 22">
              <a:extLst>
                <a:ext uri="{FF2B5EF4-FFF2-40B4-BE49-F238E27FC236}">
                  <a16:creationId xmlns:a16="http://schemas.microsoft.com/office/drawing/2014/main" id="{77ADF07F-967A-A388-D596-9240442189BF}"/>
                </a:ext>
              </a:extLst>
            </p:cNvPr>
            <p:cNvSpPr txBox="1"/>
            <p:nvPr/>
          </p:nvSpPr>
          <p:spPr>
            <a:xfrm>
              <a:off x="4440567" y="1664801"/>
              <a:ext cx="958917"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Mogul</a:t>
              </a:r>
              <a:endParaRPr lang="sr-Latn-RS" sz="2000" b="1" dirty="0">
                <a:solidFill>
                  <a:srgbClr val="002060"/>
                </a:solidFill>
                <a:latin typeface="Space Grotesk" pitchFamily="2" charset="-18"/>
                <a:cs typeface="Space Grotesk" pitchFamily="2" charset="-18"/>
              </a:endParaRPr>
            </a:p>
          </p:txBody>
        </p:sp>
      </p:grpSp>
      <p:grpSp>
        <p:nvGrpSpPr>
          <p:cNvPr id="15" name="Group 14">
            <a:extLst>
              <a:ext uri="{FF2B5EF4-FFF2-40B4-BE49-F238E27FC236}">
                <a16:creationId xmlns:a16="http://schemas.microsoft.com/office/drawing/2014/main" id="{B1B4EFAC-E7DE-5C39-4B6A-30F7A2DC3A16}"/>
              </a:ext>
            </a:extLst>
          </p:cNvPr>
          <p:cNvGrpSpPr/>
          <p:nvPr/>
        </p:nvGrpSpPr>
        <p:grpSpPr>
          <a:xfrm>
            <a:off x="1854886" y="1450261"/>
            <a:ext cx="2435805" cy="5245319"/>
            <a:chOff x="138862" y="495958"/>
            <a:chExt cx="2435805" cy="5245319"/>
          </a:xfrm>
        </p:grpSpPr>
        <p:pic>
          <p:nvPicPr>
            <p:cNvPr id="4" name="Picture 3">
              <a:extLst>
                <a:ext uri="{FF2B5EF4-FFF2-40B4-BE49-F238E27FC236}">
                  <a16:creationId xmlns:a16="http://schemas.microsoft.com/office/drawing/2014/main" id="{B5CC020E-CBC1-B307-78C2-257A72E1CB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7186" y="1550919"/>
              <a:ext cx="975496" cy="975496"/>
            </a:xfrm>
            <a:prstGeom prst="rect">
              <a:avLst/>
            </a:prstGeom>
          </p:spPr>
        </p:pic>
        <p:pic>
          <p:nvPicPr>
            <p:cNvPr id="6" name="Picture 5">
              <a:extLst>
                <a:ext uri="{FF2B5EF4-FFF2-40B4-BE49-F238E27FC236}">
                  <a16:creationId xmlns:a16="http://schemas.microsoft.com/office/drawing/2014/main" id="{5801AFBD-AF38-1CEF-2FD1-1D1D1101CE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7189" y="495958"/>
              <a:ext cx="975496" cy="975496"/>
            </a:xfrm>
            <a:prstGeom prst="rect">
              <a:avLst/>
            </a:prstGeom>
          </p:spPr>
        </p:pic>
        <p:sp>
          <p:nvSpPr>
            <p:cNvPr id="7" name="TextBox 6">
              <a:extLst>
                <a:ext uri="{FF2B5EF4-FFF2-40B4-BE49-F238E27FC236}">
                  <a16:creationId xmlns:a16="http://schemas.microsoft.com/office/drawing/2014/main" id="{3DDD108D-7379-9658-3A6D-24914E1EE017}"/>
                </a:ext>
              </a:extLst>
            </p:cNvPr>
            <p:cNvSpPr txBox="1"/>
            <p:nvPr/>
          </p:nvSpPr>
          <p:spPr>
            <a:xfrm>
              <a:off x="1191305" y="783651"/>
              <a:ext cx="1223412"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Mercury</a:t>
              </a:r>
              <a:endParaRPr lang="sr-Latn-RS" sz="2000" b="1" dirty="0">
                <a:solidFill>
                  <a:srgbClr val="002060"/>
                </a:solidFill>
                <a:latin typeface="Space Grotesk" pitchFamily="2" charset="-18"/>
                <a:cs typeface="Space Grotesk" pitchFamily="2" charset="-18"/>
              </a:endParaRPr>
            </a:p>
          </p:txBody>
        </p:sp>
        <p:sp>
          <p:nvSpPr>
            <p:cNvPr id="8" name="TextBox 7">
              <a:extLst>
                <a:ext uri="{FF2B5EF4-FFF2-40B4-BE49-F238E27FC236}">
                  <a16:creationId xmlns:a16="http://schemas.microsoft.com/office/drawing/2014/main" id="{72FF7E58-2EE6-E86C-8727-0264700A6D8F}"/>
                </a:ext>
              </a:extLst>
            </p:cNvPr>
            <p:cNvSpPr txBox="1"/>
            <p:nvPr/>
          </p:nvSpPr>
          <p:spPr>
            <a:xfrm>
              <a:off x="1181336" y="1865887"/>
              <a:ext cx="1393331"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ConQuest</a:t>
              </a:r>
              <a:endParaRPr lang="sr-Latn-RS" sz="2000" b="1" dirty="0">
                <a:solidFill>
                  <a:srgbClr val="002060"/>
                </a:solidFill>
                <a:latin typeface="Space Grotesk" pitchFamily="2" charset="-18"/>
                <a:cs typeface="Space Grotesk" pitchFamily="2" charset="-18"/>
              </a:endParaRPr>
            </a:p>
          </p:txBody>
        </p:sp>
        <p:pic>
          <p:nvPicPr>
            <p:cNvPr id="25" name="Picture 24">
              <a:extLst>
                <a:ext uri="{FF2B5EF4-FFF2-40B4-BE49-F238E27FC236}">
                  <a16:creationId xmlns:a16="http://schemas.microsoft.com/office/drawing/2014/main" id="{169EFC6C-179C-E807-4893-1F825818201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6483" y="2606292"/>
              <a:ext cx="975496" cy="975496"/>
            </a:xfrm>
            <a:prstGeom prst="rect">
              <a:avLst/>
            </a:prstGeom>
          </p:spPr>
        </p:pic>
        <p:sp>
          <p:nvSpPr>
            <p:cNvPr id="26" name="TextBox 25">
              <a:extLst>
                <a:ext uri="{FF2B5EF4-FFF2-40B4-BE49-F238E27FC236}">
                  <a16:creationId xmlns:a16="http://schemas.microsoft.com/office/drawing/2014/main" id="{35FD7878-98EA-12F6-2C05-4EEE3CF43229}"/>
                </a:ext>
              </a:extLst>
            </p:cNvPr>
            <p:cNvSpPr txBox="1"/>
            <p:nvPr/>
          </p:nvSpPr>
          <p:spPr>
            <a:xfrm>
              <a:off x="1193315" y="2833210"/>
              <a:ext cx="1064715"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IsoStar</a:t>
              </a:r>
              <a:endParaRPr lang="sr-Latn-RS" sz="2000" b="1" dirty="0">
                <a:solidFill>
                  <a:srgbClr val="002060"/>
                </a:solidFill>
                <a:latin typeface="Space Grotesk" pitchFamily="2" charset="-18"/>
                <a:cs typeface="Space Grotesk" pitchFamily="2" charset="-18"/>
              </a:endParaRPr>
            </a:p>
          </p:txBody>
        </p:sp>
        <p:pic>
          <p:nvPicPr>
            <p:cNvPr id="28" name="Picture 27">
              <a:extLst>
                <a:ext uri="{FF2B5EF4-FFF2-40B4-BE49-F238E27FC236}">
                  <a16:creationId xmlns:a16="http://schemas.microsoft.com/office/drawing/2014/main" id="{2353115A-42A0-E10C-6ADD-462EFFD5514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6483" y="4765781"/>
              <a:ext cx="975496" cy="975496"/>
            </a:xfrm>
            <a:prstGeom prst="rect">
              <a:avLst/>
            </a:prstGeom>
          </p:spPr>
        </p:pic>
        <p:sp>
          <p:nvSpPr>
            <p:cNvPr id="29" name="TextBox 28">
              <a:extLst>
                <a:ext uri="{FF2B5EF4-FFF2-40B4-BE49-F238E27FC236}">
                  <a16:creationId xmlns:a16="http://schemas.microsoft.com/office/drawing/2014/main" id="{AF01ED4C-86B8-1578-2643-DFE77A07B785}"/>
                </a:ext>
              </a:extLst>
            </p:cNvPr>
            <p:cNvSpPr txBox="1"/>
            <p:nvPr/>
          </p:nvSpPr>
          <p:spPr>
            <a:xfrm>
              <a:off x="1230184" y="5049238"/>
              <a:ext cx="843500"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GOLD</a:t>
              </a:r>
              <a:endParaRPr lang="sr-Latn-RS" sz="2000" b="1" dirty="0">
                <a:solidFill>
                  <a:srgbClr val="002060"/>
                </a:solidFill>
                <a:latin typeface="Space Grotesk" pitchFamily="2" charset="-18"/>
                <a:cs typeface="Space Grotesk" pitchFamily="2" charset="-18"/>
              </a:endParaRPr>
            </a:p>
          </p:txBody>
        </p:sp>
        <p:pic>
          <p:nvPicPr>
            <p:cNvPr id="31" name="Picture 30">
              <a:extLst>
                <a:ext uri="{FF2B5EF4-FFF2-40B4-BE49-F238E27FC236}">
                  <a16:creationId xmlns:a16="http://schemas.microsoft.com/office/drawing/2014/main" id="{CC66EF67-E5B6-4DA5-9449-92FE2F76AB4A}"/>
                </a:ext>
              </a:extLst>
            </p:cNvPr>
            <p:cNvPicPr>
              <a:picLocks noChangeAspect="1"/>
            </p:cNvPicPr>
            <p:nvPr/>
          </p:nvPicPr>
          <p:blipFill>
            <a:blip r:embed="rId11"/>
            <a:stretch>
              <a:fillRect/>
            </a:stretch>
          </p:blipFill>
          <p:spPr>
            <a:xfrm>
              <a:off x="138862" y="3687482"/>
              <a:ext cx="990738" cy="964064"/>
            </a:xfrm>
            <a:prstGeom prst="rect">
              <a:avLst/>
            </a:prstGeom>
          </p:spPr>
        </p:pic>
        <p:sp>
          <p:nvSpPr>
            <p:cNvPr id="32" name="TextBox 31">
              <a:extLst>
                <a:ext uri="{FF2B5EF4-FFF2-40B4-BE49-F238E27FC236}">
                  <a16:creationId xmlns:a16="http://schemas.microsoft.com/office/drawing/2014/main" id="{171D69C1-7651-2679-F893-71D3FB9CC93E}"/>
                </a:ext>
              </a:extLst>
            </p:cNvPr>
            <p:cNvSpPr txBox="1"/>
            <p:nvPr/>
          </p:nvSpPr>
          <p:spPr>
            <a:xfrm>
              <a:off x="1212595" y="3969459"/>
              <a:ext cx="1095172"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Hermes</a:t>
              </a:r>
              <a:endParaRPr lang="sr-Latn-RS" sz="2000" b="1" dirty="0">
                <a:solidFill>
                  <a:srgbClr val="002060"/>
                </a:solidFill>
                <a:latin typeface="Space Grotesk" pitchFamily="2" charset="-18"/>
                <a:cs typeface="Space Grotesk" pitchFamily="2" charset="-18"/>
              </a:endParaRPr>
            </a:p>
          </p:txBody>
        </p:sp>
      </p:grpSp>
    </p:spTree>
    <p:extLst>
      <p:ext uri="{BB962C8B-B14F-4D97-AF65-F5344CB8AC3E}">
        <p14:creationId xmlns:p14="http://schemas.microsoft.com/office/powerpoint/2010/main" val="520383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7B186-8EF5-AD32-A511-5566194A2B5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8EF45C-F377-7277-A1FA-42FB87F43F5D}"/>
              </a:ext>
            </a:extLst>
          </p:cNvPr>
          <p:cNvSpPr txBox="1"/>
          <p:nvPr/>
        </p:nvSpPr>
        <p:spPr>
          <a:xfrm>
            <a:off x="1844689" y="163651"/>
            <a:ext cx="8502649" cy="1015663"/>
          </a:xfrm>
          <a:prstGeom prst="rect">
            <a:avLst/>
          </a:prstGeom>
          <a:noFill/>
        </p:spPr>
        <p:txBody>
          <a:bodyPr wrap="none" rtlCol="0">
            <a:spAutoFit/>
          </a:bodyPr>
          <a:lstStyle/>
          <a:p>
            <a:pPr algn="ctr"/>
            <a:r>
              <a:rPr lang="en-US" sz="3200" b="1" dirty="0">
                <a:solidFill>
                  <a:srgbClr val="002060"/>
                </a:solidFill>
                <a:latin typeface="Space Grotesk" pitchFamily="2" charset="-18"/>
                <a:cs typeface="Space Grotesk" pitchFamily="2" charset="-18"/>
              </a:rPr>
              <a:t>C</a:t>
            </a:r>
            <a:r>
              <a:rPr lang="sr-Latn-RS" sz="3200" b="1" dirty="0">
                <a:solidFill>
                  <a:srgbClr val="002060"/>
                </a:solidFill>
                <a:latin typeface="Space Grotesk" pitchFamily="2" charset="-18"/>
                <a:cs typeface="Space Grotesk" pitchFamily="2" charset="-18"/>
              </a:rPr>
              <a:t>ambridge Structural Database</a:t>
            </a:r>
            <a:endParaRPr lang="en-US" sz="3200" b="1" dirty="0">
              <a:solidFill>
                <a:srgbClr val="002060"/>
              </a:solidFill>
              <a:latin typeface="Space Grotesk" pitchFamily="2" charset="-18"/>
              <a:cs typeface="Space Grotesk" pitchFamily="2" charset="-18"/>
            </a:endParaRPr>
          </a:p>
          <a:p>
            <a:pPr algn="ctr"/>
            <a:r>
              <a:rPr lang="en-US" sz="2800" b="1" dirty="0">
                <a:solidFill>
                  <a:schemeClr val="accent6">
                    <a:lumMod val="50000"/>
                  </a:schemeClr>
                </a:solidFill>
                <a:latin typeface="Space Grotesk" pitchFamily="2" charset="-18"/>
                <a:cs typeface="Space Grotesk" pitchFamily="2" charset="-18"/>
              </a:rPr>
              <a:t>extensive database of noncovalent interactions</a:t>
            </a:r>
          </a:p>
        </p:txBody>
      </p:sp>
      <p:grpSp>
        <p:nvGrpSpPr>
          <p:cNvPr id="15" name="Group 14">
            <a:extLst>
              <a:ext uri="{FF2B5EF4-FFF2-40B4-BE49-F238E27FC236}">
                <a16:creationId xmlns:a16="http://schemas.microsoft.com/office/drawing/2014/main" id="{722856CC-9894-F50B-39EC-DB0E98941B1B}"/>
              </a:ext>
            </a:extLst>
          </p:cNvPr>
          <p:cNvGrpSpPr/>
          <p:nvPr/>
        </p:nvGrpSpPr>
        <p:grpSpPr>
          <a:xfrm>
            <a:off x="1854886" y="1450261"/>
            <a:ext cx="2435805" cy="5245319"/>
            <a:chOff x="138862" y="495958"/>
            <a:chExt cx="2435805" cy="5245319"/>
          </a:xfrm>
        </p:grpSpPr>
        <p:pic>
          <p:nvPicPr>
            <p:cNvPr id="4" name="Picture 3">
              <a:extLst>
                <a:ext uri="{FF2B5EF4-FFF2-40B4-BE49-F238E27FC236}">
                  <a16:creationId xmlns:a16="http://schemas.microsoft.com/office/drawing/2014/main" id="{33BC150E-89B3-C8CA-A786-7293F22340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186" y="1550919"/>
              <a:ext cx="975496" cy="975496"/>
            </a:xfrm>
            <a:prstGeom prst="rect">
              <a:avLst/>
            </a:prstGeom>
          </p:spPr>
        </p:pic>
        <p:pic>
          <p:nvPicPr>
            <p:cNvPr id="6" name="Picture 5">
              <a:extLst>
                <a:ext uri="{FF2B5EF4-FFF2-40B4-BE49-F238E27FC236}">
                  <a16:creationId xmlns:a16="http://schemas.microsoft.com/office/drawing/2014/main" id="{BC21FAF3-7106-B822-5449-7BAFBF382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189" y="495958"/>
              <a:ext cx="975496" cy="975496"/>
            </a:xfrm>
            <a:prstGeom prst="rect">
              <a:avLst/>
            </a:prstGeom>
          </p:spPr>
        </p:pic>
        <p:sp>
          <p:nvSpPr>
            <p:cNvPr id="7" name="TextBox 6">
              <a:extLst>
                <a:ext uri="{FF2B5EF4-FFF2-40B4-BE49-F238E27FC236}">
                  <a16:creationId xmlns:a16="http://schemas.microsoft.com/office/drawing/2014/main" id="{DD0BCD72-46BD-55A4-7712-9988933845F6}"/>
                </a:ext>
              </a:extLst>
            </p:cNvPr>
            <p:cNvSpPr txBox="1"/>
            <p:nvPr/>
          </p:nvSpPr>
          <p:spPr>
            <a:xfrm>
              <a:off x="1191305" y="783651"/>
              <a:ext cx="1223412"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Mercury</a:t>
              </a:r>
              <a:endParaRPr lang="sr-Latn-RS" sz="2000" b="1" dirty="0">
                <a:solidFill>
                  <a:srgbClr val="002060"/>
                </a:solidFill>
                <a:latin typeface="Space Grotesk" pitchFamily="2" charset="-18"/>
                <a:cs typeface="Space Grotesk" pitchFamily="2" charset="-18"/>
              </a:endParaRPr>
            </a:p>
          </p:txBody>
        </p:sp>
        <p:sp>
          <p:nvSpPr>
            <p:cNvPr id="8" name="TextBox 7">
              <a:extLst>
                <a:ext uri="{FF2B5EF4-FFF2-40B4-BE49-F238E27FC236}">
                  <a16:creationId xmlns:a16="http://schemas.microsoft.com/office/drawing/2014/main" id="{0352265E-D165-9912-F7E4-D7D1782AB67A}"/>
                </a:ext>
              </a:extLst>
            </p:cNvPr>
            <p:cNvSpPr txBox="1"/>
            <p:nvPr/>
          </p:nvSpPr>
          <p:spPr>
            <a:xfrm>
              <a:off x="1181336" y="1865887"/>
              <a:ext cx="1393331"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ConQuest</a:t>
              </a:r>
              <a:endParaRPr lang="sr-Latn-RS" sz="2000" b="1" dirty="0">
                <a:solidFill>
                  <a:srgbClr val="002060"/>
                </a:solidFill>
                <a:latin typeface="Space Grotesk" pitchFamily="2" charset="-18"/>
                <a:cs typeface="Space Grotesk" pitchFamily="2" charset="-18"/>
              </a:endParaRPr>
            </a:p>
          </p:txBody>
        </p:sp>
        <p:pic>
          <p:nvPicPr>
            <p:cNvPr id="25" name="Picture 24">
              <a:extLst>
                <a:ext uri="{FF2B5EF4-FFF2-40B4-BE49-F238E27FC236}">
                  <a16:creationId xmlns:a16="http://schemas.microsoft.com/office/drawing/2014/main" id="{3B33805A-1D2A-C27D-B720-8626407122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483" y="2606292"/>
              <a:ext cx="975496" cy="975496"/>
            </a:xfrm>
            <a:prstGeom prst="rect">
              <a:avLst/>
            </a:prstGeom>
          </p:spPr>
        </p:pic>
        <p:sp>
          <p:nvSpPr>
            <p:cNvPr id="26" name="TextBox 25">
              <a:extLst>
                <a:ext uri="{FF2B5EF4-FFF2-40B4-BE49-F238E27FC236}">
                  <a16:creationId xmlns:a16="http://schemas.microsoft.com/office/drawing/2014/main" id="{A7097CEB-81DF-F10E-D2E7-C8D173C4667D}"/>
                </a:ext>
              </a:extLst>
            </p:cNvPr>
            <p:cNvSpPr txBox="1"/>
            <p:nvPr/>
          </p:nvSpPr>
          <p:spPr>
            <a:xfrm>
              <a:off x="1193315" y="2833210"/>
              <a:ext cx="1064715"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IsoStar</a:t>
              </a:r>
              <a:endParaRPr lang="sr-Latn-RS" sz="2000" b="1" dirty="0">
                <a:solidFill>
                  <a:srgbClr val="002060"/>
                </a:solidFill>
                <a:latin typeface="Space Grotesk" pitchFamily="2" charset="-18"/>
                <a:cs typeface="Space Grotesk" pitchFamily="2" charset="-18"/>
              </a:endParaRPr>
            </a:p>
          </p:txBody>
        </p:sp>
        <p:pic>
          <p:nvPicPr>
            <p:cNvPr id="28" name="Picture 27">
              <a:extLst>
                <a:ext uri="{FF2B5EF4-FFF2-40B4-BE49-F238E27FC236}">
                  <a16:creationId xmlns:a16="http://schemas.microsoft.com/office/drawing/2014/main" id="{CDC4AA1A-2BD8-3A24-6D2D-8E23D6B6E0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483" y="4765781"/>
              <a:ext cx="975496" cy="975496"/>
            </a:xfrm>
            <a:prstGeom prst="rect">
              <a:avLst/>
            </a:prstGeom>
          </p:spPr>
        </p:pic>
        <p:sp>
          <p:nvSpPr>
            <p:cNvPr id="29" name="TextBox 28">
              <a:extLst>
                <a:ext uri="{FF2B5EF4-FFF2-40B4-BE49-F238E27FC236}">
                  <a16:creationId xmlns:a16="http://schemas.microsoft.com/office/drawing/2014/main" id="{8AB601C1-2BCC-BC64-723B-63D7F1312B64}"/>
                </a:ext>
              </a:extLst>
            </p:cNvPr>
            <p:cNvSpPr txBox="1"/>
            <p:nvPr/>
          </p:nvSpPr>
          <p:spPr>
            <a:xfrm>
              <a:off x="1230184" y="5049238"/>
              <a:ext cx="843500"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GOLD</a:t>
              </a:r>
              <a:endParaRPr lang="sr-Latn-RS" sz="2000" b="1" dirty="0">
                <a:solidFill>
                  <a:srgbClr val="002060"/>
                </a:solidFill>
                <a:latin typeface="Space Grotesk" pitchFamily="2" charset="-18"/>
                <a:cs typeface="Space Grotesk" pitchFamily="2" charset="-18"/>
              </a:endParaRPr>
            </a:p>
          </p:txBody>
        </p:sp>
        <p:pic>
          <p:nvPicPr>
            <p:cNvPr id="31" name="Picture 30">
              <a:extLst>
                <a:ext uri="{FF2B5EF4-FFF2-40B4-BE49-F238E27FC236}">
                  <a16:creationId xmlns:a16="http://schemas.microsoft.com/office/drawing/2014/main" id="{D4076D0B-6626-1E17-64C4-43D4ED74FC27}"/>
                </a:ext>
              </a:extLst>
            </p:cNvPr>
            <p:cNvPicPr>
              <a:picLocks noChangeAspect="1"/>
            </p:cNvPicPr>
            <p:nvPr/>
          </p:nvPicPr>
          <p:blipFill>
            <a:blip r:embed="rId6"/>
            <a:stretch>
              <a:fillRect/>
            </a:stretch>
          </p:blipFill>
          <p:spPr>
            <a:xfrm>
              <a:off x="138862" y="3687482"/>
              <a:ext cx="990738" cy="964064"/>
            </a:xfrm>
            <a:prstGeom prst="rect">
              <a:avLst/>
            </a:prstGeom>
          </p:spPr>
        </p:pic>
        <p:sp>
          <p:nvSpPr>
            <p:cNvPr id="32" name="TextBox 31">
              <a:extLst>
                <a:ext uri="{FF2B5EF4-FFF2-40B4-BE49-F238E27FC236}">
                  <a16:creationId xmlns:a16="http://schemas.microsoft.com/office/drawing/2014/main" id="{F2D87767-2B16-C53E-B1B4-9A4596CB20DA}"/>
                </a:ext>
              </a:extLst>
            </p:cNvPr>
            <p:cNvSpPr txBox="1"/>
            <p:nvPr/>
          </p:nvSpPr>
          <p:spPr>
            <a:xfrm>
              <a:off x="1212595" y="3969459"/>
              <a:ext cx="1095172"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Hermes</a:t>
              </a:r>
              <a:endParaRPr lang="sr-Latn-RS" sz="2000" b="1" dirty="0">
                <a:solidFill>
                  <a:srgbClr val="002060"/>
                </a:solidFill>
                <a:latin typeface="Space Grotesk" pitchFamily="2" charset="-18"/>
                <a:cs typeface="Space Grotesk" pitchFamily="2" charset="-18"/>
              </a:endParaRPr>
            </a:p>
          </p:txBody>
        </p:sp>
      </p:grpSp>
      <p:sp>
        <p:nvSpPr>
          <p:cNvPr id="21" name="TextBox 20">
            <a:extLst>
              <a:ext uri="{FF2B5EF4-FFF2-40B4-BE49-F238E27FC236}">
                <a16:creationId xmlns:a16="http://schemas.microsoft.com/office/drawing/2014/main" id="{3A64A788-CE62-B4CE-78C9-DD1A02B3A4BE}"/>
              </a:ext>
            </a:extLst>
          </p:cNvPr>
          <p:cNvSpPr txBox="1"/>
          <p:nvPr/>
        </p:nvSpPr>
        <p:spPr>
          <a:xfrm rot="5400000">
            <a:off x="3417120" y="3381120"/>
            <a:ext cx="3427541" cy="1200329"/>
          </a:xfrm>
          <a:prstGeom prst="rect">
            <a:avLst/>
          </a:prstGeom>
          <a:noFill/>
        </p:spPr>
        <p:txBody>
          <a:bodyPr wrap="none" rtlCol="0">
            <a:spAutoFit/>
          </a:bodyPr>
          <a:lstStyle/>
          <a:p>
            <a:pPr algn="ctr"/>
            <a:r>
              <a:rPr lang="en-US" sz="3600" b="1" dirty="0">
                <a:solidFill>
                  <a:schemeClr val="accent6">
                    <a:lumMod val="50000"/>
                  </a:schemeClr>
                </a:solidFill>
                <a:latin typeface="Space Grotesk" pitchFamily="2" charset="-18"/>
                <a:cs typeface="Space Grotesk" pitchFamily="2" charset="-18"/>
              </a:rPr>
              <a:t>NONCOVALENT</a:t>
            </a:r>
          </a:p>
          <a:p>
            <a:pPr algn="ctr"/>
            <a:r>
              <a:rPr lang="en-US" sz="3600" b="1" dirty="0">
                <a:solidFill>
                  <a:schemeClr val="accent6">
                    <a:lumMod val="50000"/>
                  </a:schemeClr>
                </a:solidFill>
                <a:latin typeface="Space Grotesk" pitchFamily="2" charset="-18"/>
                <a:cs typeface="Space Grotesk" pitchFamily="2" charset="-18"/>
              </a:rPr>
              <a:t> INTERACTIONS</a:t>
            </a:r>
            <a:endParaRPr lang="sr-Latn-RS" sz="3600" b="1" dirty="0">
              <a:solidFill>
                <a:schemeClr val="accent6">
                  <a:lumMod val="50000"/>
                </a:schemeClr>
              </a:solidFill>
              <a:latin typeface="Space Grotesk" pitchFamily="2" charset="-18"/>
              <a:cs typeface="Space Grotesk" pitchFamily="2" charset="-18"/>
            </a:endParaRPr>
          </a:p>
        </p:txBody>
      </p:sp>
      <p:sp>
        <p:nvSpPr>
          <p:cNvPr id="3" name="Rectangle: Rounded Corners 2">
            <a:extLst>
              <a:ext uri="{FF2B5EF4-FFF2-40B4-BE49-F238E27FC236}">
                <a16:creationId xmlns:a16="http://schemas.microsoft.com/office/drawing/2014/main" id="{5337292E-C28B-6CEF-D628-85F22F885E27}"/>
              </a:ext>
            </a:extLst>
          </p:cNvPr>
          <p:cNvSpPr/>
          <p:nvPr/>
        </p:nvSpPr>
        <p:spPr>
          <a:xfrm>
            <a:off x="1697737" y="1280160"/>
            <a:ext cx="4234487" cy="5532120"/>
          </a:xfrm>
          <a:prstGeom prst="roundRect">
            <a:avLst/>
          </a:prstGeom>
          <a:noFill/>
          <a:ln w="508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55380E50-4885-1EA1-E4F9-98BE36D071C4}"/>
              </a:ext>
            </a:extLst>
          </p:cNvPr>
          <p:cNvGrpSpPr/>
          <p:nvPr/>
        </p:nvGrpSpPr>
        <p:grpSpPr>
          <a:xfrm>
            <a:off x="6633543" y="1450261"/>
            <a:ext cx="3078439" cy="5252529"/>
            <a:chOff x="3449688" y="1377108"/>
            <a:chExt cx="3078439" cy="5252529"/>
          </a:xfrm>
        </p:grpSpPr>
        <p:pic>
          <p:nvPicPr>
            <p:cNvPr id="9" name="Picture 8">
              <a:extLst>
                <a:ext uri="{FF2B5EF4-FFF2-40B4-BE49-F238E27FC236}">
                  <a16:creationId xmlns:a16="http://schemas.microsoft.com/office/drawing/2014/main" id="{AF64483D-E19D-9806-36FE-87A9572E9E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9688" y="2432069"/>
              <a:ext cx="975496" cy="975496"/>
            </a:xfrm>
            <a:prstGeom prst="rect">
              <a:avLst/>
            </a:prstGeom>
          </p:spPr>
        </p:pic>
        <p:sp>
          <p:nvSpPr>
            <p:cNvPr id="12" name="TextBox 11">
              <a:extLst>
                <a:ext uri="{FF2B5EF4-FFF2-40B4-BE49-F238E27FC236}">
                  <a16:creationId xmlns:a16="http://schemas.microsoft.com/office/drawing/2014/main" id="{DCD284A0-5635-11C1-A2E9-0DF1F37BFA03}"/>
                </a:ext>
              </a:extLst>
            </p:cNvPr>
            <p:cNvSpPr txBox="1"/>
            <p:nvPr/>
          </p:nvSpPr>
          <p:spPr>
            <a:xfrm>
              <a:off x="4440567" y="2715884"/>
              <a:ext cx="1574470"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CrossMiner</a:t>
              </a:r>
              <a:endParaRPr lang="sr-Latn-RS" sz="2000" b="1" dirty="0">
                <a:solidFill>
                  <a:srgbClr val="002060"/>
                </a:solidFill>
                <a:latin typeface="Space Grotesk" pitchFamily="2" charset="-18"/>
                <a:cs typeface="Space Grotesk" pitchFamily="2" charset="-18"/>
              </a:endParaRPr>
            </a:p>
          </p:txBody>
        </p:sp>
        <p:pic>
          <p:nvPicPr>
            <p:cNvPr id="24" name="Picture 23">
              <a:extLst>
                <a:ext uri="{FF2B5EF4-FFF2-40B4-BE49-F238E27FC236}">
                  <a16:creationId xmlns:a16="http://schemas.microsoft.com/office/drawing/2014/main" id="{73032468-1300-6A45-8360-BBBE16E8B5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62167" y="5654141"/>
              <a:ext cx="975496" cy="975496"/>
            </a:xfrm>
            <a:prstGeom prst="rect">
              <a:avLst/>
            </a:prstGeom>
          </p:spPr>
        </p:pic>
        <p:sp>
          <p:nvSpPr>
            <p:cNvPr id="27" name="TextBox 26">
              <a:extLst>
                <a:ext uri="{FF2B5EF4-FFF2-40B4-BE49-F238E27FC236}">
                  <a16:creationId xmlns:a16="http://schemas.microsoft.com/office/drawing/2014/main" id="{FB98351C-40DD-2494-E72F-C55FF5336D36}"/>
                </a:ext>
              </a:extLst>
            </p:cNvPr>
            <p:cNvSpPr txBox="1"/>
            <p:nvPr/>
          </p:nvSpPr>
          <p:spPr>
            <a:xfrm>
              <a:off x="4446178" y="5930388"/>
              <a:ext cx="1531188"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CSD-Editor</a:t>
              </a:r>
              <a:endParaRPr lang="sr-Latn-RS" sz="2000" b="1" dirty="0">
                <a:solidFill>
                  <a:srgbClr val="002060"/>
                </a:solidFill>
                <a:latin typeface="Space Grotesk" pitchFamily="2" charset="-18"/>
                <a:cs typeface="Space Grotesk" pitchFamily="2" charset="-18"/>
              </a:endParaRPr>
            </a:p>
          </p:txBody>
        </p:sp>
        <p:pic>
          <p:nvPicPr>
            <p:cNvPr id="30" name="Picture 29">
              <a:extLst>
                <a:ext uri="{FF2B5EF4-FFF2-40B4-BE49-F238E27FC236}">
                  <a16:creationId xmlns:a16="http://schemas.microsoft.com/office/drawing/2014/main" id="{F5DD95E0-86DE-9BCB-57AA-63401B5FD78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49688" y="4567429"/>
              <a:ext cx="975496" cy="975496"/>
            </a:xfrm>
            <a:prstGeom prst="rect">
              <a:avLst/>
            </a:prstGeom>
          </p:spPr>
        </p:pic>
        <p:sp>
          <p:nvSpPr>
            <p:cNvPr id="33" name="TextBox 32">
              <a:extLst>
                <a:ext uri="{FF2B5EF4-FFF2-40B4-BE49-F238E27FC236}">
                  <a16:creationId xmlns:a16="http://schemas.microsoft.com/office/drawing/2014/main" id="{3EB357F7-384F-3FD6-E793-DC21B7421AA4}"/>
                </a:ext>
              </a:extLst>
            </p:cNvPr>
            <p:cNvSpPr txBox="1"/>
            <p:nvPr/>
          </p:nvSpPr>
          <p:spPr>
            <a:xfrm>
              <a:off x="4434284" y="4850609"/>
              <a:ext cx="2093843"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CSD Python API</a:t>
              </a:r>
              <a:endParaRPr lang="sr-Latn-RS" sz="2000" b="1" dirty="0">
                <a:solidFill>
                  <a:srgbClr val="002060"/>
                </a:solidFill>
                <a:latin typeface="Space Grotesk" pitchFamily="2" charset="-18"/>
                <a:cs typeface="Space Grotesk" pitchFamily="2" charset="-18"/>
              </a:endParaRPr>
            </a:p>
          </p:txBody>
        </p:sp>
        <p:pic>
          <p:nvPicPr>
            <p:cNvPr id="34" name="Picture 33">
              <a:extLst>
                <a:ext uri="{FF2B5EF4-FFF2-40B4-BE49-F238E27FC236}">
                  <a16:creationId xmlns:a16="http://schemas.microsoft.com/office/drawing/2014/main" id="{1C6614FD-77B5-DAFF-6ECF-9BBC5A88E6F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49688" y="3480717"/>
              <a:ext cx="975496" cy="975496"/>
            </a:xfrm>
            <a:prstGeom prst="rect">
              <a:avLst/>
            </a:prstGeom>
          </p:spPr>
        </p:pic>
        <p:sp>
          <p:nvSpPr>
            <p:cNvPr id="35" name="TextBox 34">
              <a:extLst>
                <a:ext uri="{FF2B5EF4-FFF2-40B4-BE49-F238E27FC236}">
                  <a16:creationId xmlns:a16="http://schemas.microsoft.com/office/drawing/2014/main" id="{3AB808FC-9AC5-6D37-2E3C-848277A68548}"/>
                </a:ext>
              </a:extLst>
            </p:cNvPr>
            <p:cNvSpPr txBox="1"/>
            <p:nvPr/>
          </p:nvSpPr>
          <p:spPr>
            <a:xfrm>
              <a:off x="4481444" y="3714360"/>
              <a:ext cx="1105559" cy="400110"/>
            </a:xfrm>
            <a:prstGeom prst="rect">
              <a:avLst/>
            </a:prstGeom>
            <a:noFill/>
          </p:spPr>
          <p:txBody>
            <a:bodyPr wrap="none" rtlCol="0">
              <a:spAutoFit/>
            </a:bodyPr>
            <a:lstStyle/>
            <a:p>
              <a:pPr algn="ctr"/>
              <a:r>
                <a:rPr lang="en-US" sz="2000" b="1" dirty="0" err="1">
                  <a:solidFill>
                    <a:srgbClr val="002060"/>
                  </a:solidFill>
                  <a:latin typeface="Space Grotesk" pitchFamily="2" charset="-18"/>
                  <a:cs typeface="Space Grotesk" pitchFamily="2" charset="-18"/>
                </a:rPr>
                <a:t>enCIFer</a:t>
              </a:r>
              <a:endParaRPr lang="sr-Latn-RS" sz="2000" b="1" dirty="0">
                <a:solidFill>
                  <a:srgbClr val="002060"/>
                </a:solidFill>
                <a:latin typeface="Space Grotesk" pitchFamily="2" charset="-18"/>
                <a:cs typeface="Space Grotesk" pitchFamily="2" charset="-18"/>
              </a:endParaRPr>
            </a:p>
          </p:txBody>
        </p:sp>
        <p:pic>
          <p:nvPicPr>
            <p:cNvPr id="36" name="Picture 35">
              <a:extLst>
                <a:ext uri="{FF2B5EF4-FFF2-40B4-BE49-F238E27FC236}">
                  <a16:creationId xmlns:a16="http://schemas.microsoft.com/office/drawing/2014/main" id="{CE6A349F-957D-5DA7-C922-0447C13B3E9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449688" y="1377108"/>
              <a:ext cx="975496" cy="975496"/>
            </a:xfrm>
            <a:prstGeom prst="rect">
              <a:avLst/>
            </a:prstGeom>
          </p:spPr>
        </p:pic>
        <p:sp>
          <p:nvSpPr>
            <p:cNvPr id="37" name="TextBox 36">
              <a:extLst>
                <a:ext uri="{FF2B5EF4-FFF2-40B4-BE49-F238E27FC236}">
                  <a16:creationId xmlns:a16="http://schemas.microsoft.com/office/drawing/2014/main" id="{8CC2680A-13F6-16EF-6112-6A3539A3DC2E}"/>
                </a:ext>
              </a:extLst>
            </p:cNvPr>
            <p:cNvSpPr txBox="1"/>
            <p:nvPr/>
          </p:nvSpPr>
          <p:spPr>
            <a:xfrm>
              <a:off x="4440567" y="1664801"/>
              <a:ext cx="958917" cy="400110"/>
            </a:xfrm>
            <a:prstGeom prst="rect">
              <a:avLst/>
            </a:prstGeom>
            <a:noFill/>
          </p:spPr>
          <p:txBody>
            <a:bodyPr wrap="none" rtlCol="0">
              <a:spAutoFit/>
            </a:bodyPr>
            <a:lstStyle/>
            <a:p>
              <a:pPr algn="ctr"/>
              <a:r>
                <a:rPr lang="en-US" sz="2000" b="1" dirty="0">
                  <a:solidFill>
                    <a:srgbClr val="002060"/>
                  </a:solidFill>
                  <a:latin typeface="Space Grotesk" pitchFamily="2" charset="-18"/>
                  <a:cs typeface="Space Grotesk" pitchFamily="2" charset="-18"/>
                </a:rPr>
                <a:t>Mogul</a:t>
              </a:r>
              <a:endParaRPr lang="sr-Latn-RS" sz="2000" b="1" dirty="0">
                <a:solidFill>
                  <a:srgbClr val="002060"/>
                </a:solidFill>
                <a:latin typeface="Space Grotesk" pitchFamily="2" charset="-18"/>
                <a:cs typeface="Space Grotesk" pitchFamily="2" charset="-18"/>
              </a:endParaRPr>
            </a:p>
          </p:txBody>
        </p:sp>
      </p:grpSp>
    </p:spTree>
    <p:extLst>
      <p:ext uri="{BB962C8B-B14F-4D97-AF65-F5344CB8AC3E}">
        <p14:creationId xmlns:p14="http://schemas.microsoft.com/office/powerpoint/2010/main" val="4245915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2177E03-A7BC-149F-917E-872F1A030CF8}"/>
              </a:ext>
            </a:extLst>
          </p:cNvPr>
          <p:cNvSpPr txBox="1"/>
          <p:nvPr/>
        </p:nvSpPr>
        <p:spPr>
          <a:xfrm>
            <a:off x="295193" y="127696"/>
            <a:ext cx="11601614" cy="954107"/>
          </a:xfrm>
          <a:prstGeom prst="rect">
            <a:avLst/>
          </a:prstGeom>
          <a:noFill/>
        </p:spPr>
        <p:txBody>
          <a:bodyPr wrap="square" rtlCol="0">
            <a:spAutoFit/>
          </a:bodyPr>
          <a:lstStyle/>
          <a:p>
            <a:pPr algn="ctr"/>
            <a:r>
              <a:rPr lang="sr-Latn-RS" sz="2800" b="1" dirty="0">
                <a:solidFill>
                  <a:srgbClr val="002060"/>
                </a:solidFill>
                <a:latin typeface="Space Grotesk" pitchFamily="2" charset="-18"/>
                <a:cs typeface="Space Grotesk" pitchFamily="2" charset="-18"/>
              </a:rPr>
              <a:t>Exploring noncovalent interactions </a:t>
            </a:r>
          </a:p>
          <a:p>
            <a:pPr algn="ctr"/>
            <a:r>
              <a:rPr lang="sr-Latn-RS" sz="2800" b="1" dirty="0">
                <a:solidFill>
                  <a:srgbClr val="002060"/>
                </a:solidFill>
                <a:latin typeface="Space Grotesk" pitchFamily="2" charset="-18"/>
                <a:cs typeface="Space Grotesk" pitchFamily="2" charset="-18"/>
              </a:rPr>
              <a:t>via the </a:t>
            </a:r>
            <a:r>
              <a:rPr lang="en-US" sz="2800" b="1" dirty="0">
                <a:solidFill>
                  <a:srgbClr val="002060"/>
                </a:solidFill>
                <a:latin typeface="Space Grotesk" pitchFamily="2" charset="-18"/>
                <a:cs typeface="Space Grotesk" pitchFamily="2" charset="-18"/>
              </a:rPr>
              <a:t>Cambridge Structural Database</a:t>
            </a:r>
            <a:endParaRPr lang="sr-Latn-RS" sz="2800" b="1" dirty="0">
              <a:solidFill>
                <a:srgbClr val="002060"/>
              </a:solidFill>
              <a:latin typeface="Space Grotesk" pitchFamily="2" charset="-18"/>
              <a:cs typeface="Space Grotesk" pitchFamily="2" charset="-18"/>
            </a:endParaRPr>
          </a:p>
        </p:txBody>
      </p:sp>
      <p:sp>
        <p:nvSpPr>
          <p:cNvPr id="9" name="TextBox 8">
            <a:extLst>
              <a:ext uri="{FF2B5EF4-FFF2-40B4-BE49-F238E27FC236}">
                <a16:creationId xmlns:a16="http://schemas.microsoft.com/office/drawing/2014/main" id="{BCBFB2F0-745F-A552-3293-7AB057B00C7C}"/>
              </a:ext>
            </a:extLst>
          </p:cNvPr>
          <p:cNvSpPr txBox="1"/>
          <p:nvPr/>
        </p:nvSpPr>
        <p:spPr>
          <a:xfrm>
            <a:off x="1161967" y="6028310"/>
            <a:ext cx="9868065" cy="707886"/>
          </a:xfrm>
          <a:prstGeom prst="rect">
            <a:avLst/>
          </a:prstGeom>
          <a:noFill/>
        </p:spPr>
        <p:txBody>
          <a:bodyPr wrap="square" rtlCol="0">
            <a:spAutoFit/>
          </a:bodyPr>
          <a:lstStyle/>
          <a:p>
            <a:pPr algn="ctr"/>
            <a:r>
              <a:rPr lang="sr-Latn-RS" sz="2000" b="1" i="1" dirty="0">
                <a:solidFill>
                  <a:srgbClr val="4692A7"/>
                </a:solidFill>
                <a:latin typeface="Space Grotesk" pitchFamily="2" charset="-18"/>
                <a:cs typeface="Space Grotesk" pitchFamily="2" charset="-18"/>
              </a:rPr>
              <a:t>Exploring stacking interactions through </a:t>
            </a:r>
          </a:p>
          <a:p>
            <a:pPr algn="ctr"/>
            <a:r>
              <a:rPr lang="en-US" sz="2000" b="1" i="1" dirty="0">
                <a:solidFill>
                  <a:srgbClr val="4692A7"/>
                </a:solidFill>
                <a:latin typeface="Space Grotesk" pitchFamily="2" charset="-18"/>
                <a:cs typeface="Space Grotesk" pitchFamily="2" charset="-18"/>
              </a:rPr>
              <a:t>Cambridge Structural Database </a:t>
            </a:r>
            <a:r>
              <a:rPr lang="en-US" sz="2000" b="1" i="1" dirty="0">
                <a:solidFill>
                  <a:srgbClr val="3F5370"/>
                </a:solidFill>
                <a:latin typeface="Space Grotesk" pitchFamily="2" charset="-18"/>
                <a:cs typeface="Space Grotesk" pitchFamily="2" charset="-18"/>
              </a:rPr>
              <a:t>and computational chemistry</a:t>
            </a:r>
            <a:endParaRPr lang="sr-Latn-RS" sz="2000" b="1" i="1" dirty="0">
              <a:solidFill>
                <a:srgbClr val="3F5370"/>
              </a:solidFill>
              <a:latin typeface="Space Grotesk" pitchFamily="2" charset="-18"/>
              <a:cs typeface="Space Grotesk" pitchFamily="2" charset="-18"/>
            </a:endParaRPr>
          </a:p>
        </p:txBody>
      </p:sp>
      <p:grpSp>
        <p:nvGrpSpPr>
          <p:cNvPr id="10" name="Group 9">
            <a:extLst>
              <a:ext uri="{FF2B5EF4-FFF2-40B4-BE49-F238E27FC236}">
                <a16:creationId xmlns:a16="http://schemas.microsoft.com/office/drawing/2014/main" id="{E61A8660-8469-0C90-6AC5-1D3BAD95FFC6}"/>
              </a:ext>
            </a:extLst>
          </p:cNvPr>
          <p:cNvGrpSpPr/>
          <p:nvPr/>
        </p:nvGrpSpPr>
        <p:grpSpPr>
          <a:xfrm>
            <a:off x="1955115" y="2714281"/>
            <a:ext cx="3638169" cy="2585323"/>
            <a:chOff x="102204" y="1218856"/>
            <a:chExt cx="4378833" cy="2585323"/>
          </a:xfrm>
        </p:grpSpPr>
        <p:sp>
          <p:nvSpPr>
            <p:cNvPr id="11" name="TextBox 10">
              <a:extLst>
                <a:ext uri="{FF2B5EF4-FFF2-40B4-BE49-F238E27FC236}">
                  <a16:creationId xmlns:a16="http://schemas.microsoft.com/office/drawing/2014/main" id="{FCEC1549-FF72-66EC-FF89-267ED819DD51}"/>
                </a:ext>
              </a:extLst>
            </p:cNvPr>
            <p:cNvSpPr txBox="1"/>
            <p:nvPr/>
          </p:nvSpPr>
          <p:spPr>
            <a:xfrm>
              <a:off x="102204" y="1218856"/>
              <a:ext cx="4378833" cy="2585323"/>
            </a:xfrm>
            <a:prstGeom prst="rect">
              <a:avLst/>
            </a:prstGeom>
            <a:noFill/>
          </p:spPr>
          <p:txBody>
            <a:bodyPr wrap="square" rtlCol="0">
              <a:spAutoFit/>
            </a:bodyPr>
            <a:lstStyle/>
            <a:p>
              <a:pPr algn="ctr"/>
              <a:r>
                <a:rPr lang="en-US" b="1" dirty="0">
                  <a:solidFill>
                    <a:srgbClr val="002060"/>
                  </a:solidFill>
                  <a:latin typeface="Space Grotesk" pitchFamily="2" charset="-18"/>
                  <a:cs typeface="Space Grotesk" pitchFamily="2" charset="-18"/>
                </a:rPr>
                <a:t>d</a:t>
              </a:r>
              <a:r>
                <a:rPr lang="sr-Latn-RS" b="1" dirty="0">
                  <a:solidFill>
                    <a:srgbClr val="002060"/>
                  </a:solidFill>
                  <a:latin typeface="Space Grotesk" pitchFamily="2" charset="-18"/>
                  <a:cs typeface="Space Grotesk" pitchFamily="2" charset="-18"/>
                </a:rPr>
                <a:t>isperse </a:t>
              </a:r>
              <a:r>
                <a:rPr lang="en-US" b="1" dirty="0">
                  <a:solidFill>
                    <a:srgbClr val="002060"/>
                  </a:solidFill>
                  <a:latin typeface="Space Grotesk" pitchFamily="2" charset="-18"/>
                  <a:cs typeface="Space Grotesk" pitchFamily="2" charset="-18"/>
                </a:rPr>
                <a:t>s</a:t>
              </a:r>
              <a:r>
                <a:rPr lang="sr-Latn-RS" b="1" dirty="0">
                  <a:solidFill>
                    <a:srgbClr val="002060"/>
                  </a:solidFill>
                  <a:latin typeface="Space Grotesk" pitchFamily="2" charset="-18"/>
                  <a:cs typeface="Space Grotesk" pitchFamily="2" charset="-18"/>
                </a:rPr>
                <a:t>tructural </a:t>
              </a:r>
              <a:r>
                <a:rPr lang="en-US" b="1" dirty="0" err="1">
                  <a:solidFill>
                    <a:srgbClr val="002060"/>
                  </a:solidFill>
                  <a:latin typeface="Space Grotesk" pitchFamily="2" charset="-18"/>
                  <a:cs typeface="Space Grotesk" pitchFamily="2" charset="-18"/>
                </a:rPr>
                <a:t>i</a:t>
              </a:r>
              <a:r>
                <a:rPr lang="sr-Latn-RS" b="1" dirty="0">
                  <a:solidFill>
                    <a:srgbClr val="002060"/>
                  </a:solidFill>
                  <a:latin typeface="Space Grotesk" pitchFamily="2" charset="-18"/>
                  <a:cs typeface="Space Grotesk" pitchFamily="2" charset="-18"/>
                </a:rPr>
                <a:t>nformation</a:t>
              </a: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r>
                <a:rPr lang="sr-Latn-RS" b="1" dirty="0">
                  <a:solidFill>
                    <a:srgbClr val="002060"/>
                  </a:solidFill>
                  <a:latin typeface="Space Grotesk" pitchFamily="2" charset="-18"/>
                  <a:cs typeface="Space Grotesk" pitchFamily="2" charset="-18"/>
                </a:rPr>
                <a:t> </a:t>
              </a: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sr-Latn-RS" b="1" dirty="0">
                <a:solidFill>
                  <a:srgbClr val="002060"/>
                </a:solidFill>
                <a:latin typeface="Space Grotesk" pitchFamily="2" charset="-18"/>
                <a:cs typeface="Space Grotesk" pitchFamily="2" charset="-18"/>
              </a:endParaRPr>
            </a:p>
            <a:p>
              <a:pPr algn="ctr"/>
              <a:r>
                <a:rPr lang="en-US" b="1" dirty="0">
                  <a:solidFill>
                    <a:srgbClr val="002060"/>
                  </a:solidFill>
                  <a:latin typeface="Space Grotesk" pitchFamily="2" charset="-18"/>
                  <a:cs typeface="Space Grotesk" pitchFamily="2" charset="-18"/>
                </a:rPr>
                <a:t>g</a:t>
              </a:r>
              <a:r>
                <a:rPr lang="sr-Latn-RS" b="1" dirty="0">
                  <a:solidFill>
                    <a:srgbClr val="002060"/>
                  </a:solidFill>
                  <a:latin typeface="Space Grotesk" pitchFamily="2" charset="-18"/>
                  <a:cs typeface="Space Grotesk" pitchFamily="2" charset="-18"/>
                </a:rPr>
                <a:t>eneralizable </a:t>
              </a:r>
              <a:r>
                <a:rPr lang="en-US" b="1" dirty="0">
                  <a:solidFill>
                    <a:srgbClr val="002060"/>
                  </a:solidFill>
                  <a:latin typeface="Space Grotesk" pitchFamily="2" charset="-18"/>
                  <a:cs typeface="Space Grotesk" pitchFamily="2" charset="-18"/>
                </a:rPr>
                <a:t>p</a:t>
              </a:r>
              <a:r>
                <a:rPr lang="sr-Latn-RS" b="1" dirty="0">
                  <a:solidFill>
                    <a:srgbClr val="002060"/>
                  </a:solidFill>
                  <a:latin typeface="Space Grotesk" pitchFamily="2" charset="-18"/>
                  <a:cs typeface="Space Grotesk" pitchFamily="2" charset="-18"/>
                </a:rPr>
                <a:t>rinciples </a:t>
              </a:r>
              <a:endParaRPr lang="en-US" b="1" dirty="0">
                <a:solidFill>
                  <a:srgbClr val="002060"/>
                </a:solidFill>
                <a:latin typeface="Space Grotesk" pitchFamily="2" charset="-18"/>
                <a:cs typeface="Space Grotesk" pitchFamily="2" charset="-18"/>
              </a:endParaRPr>
            </a:p>
            <a:p>
              <a:pPr algn="ctr"/>
              <a:r>
                <a:rPr lang="sr-Latn-RS" b="1" dirty="0">
                  <a:solidFill>
                    <a:srgbClr val="002060"/>
                  </a:solidFill>
                  <a:latin typeface="Space Grotesk" pitchFamily="2" charset="-18"/>
                  <a:cs typeface="Space Grotesk" pitchFamily="2" charset="-18"/>
                </a:rPr>
                <a:t>on </a:t>
              </a:r>
              <a:r>
                <a:rPr lang="en-US" b="1" dirty="0">
                  <a:solidFill>
                    <a:srgbClr val="002060"/>
                  </a:solidFill>
                  <a:latin typeface="Space Grotesk" pitchFamily="2" charset="-18"/>
                  <a:cs typeface="Space Grotesk" pitchFamily="2" charset="-18"/>
                </a:rPr>
                <a:t>n</a:t>
              </a:r>
              <a:r>
                <a:rPr lang="sr-Latn-RS" b="1" dirty="0">
                  <a:solidFill>
                    <a:srgbClr val="002060"/>
                  </a:solidFill>
                  <a:latin typeface="Space Grotesk" pitchFamily="2" charset="-18"/>
                  <a:cs typeface="Space Grotesk" pitchFamily="2" charset="-18"/>
                </a:rPr>
                <a:t>oncovalent </a:t>
              </a:r>
              <a:r>
                <a:rPr lang="en-US" b="1" dirty="0" err="1">
                  <a:solidFill>
                    <a:srgbClr val="002060"/>
                  </a:solidFill>
                  <a:latin typeface="Space Grotesk" pitchFamily="2" charset="-18"/>
                  <a:cs typeface="Space Grotesk" pitchFamily="2" charset="-18"/>
                </a:rPr>
                <a:t>i</a:t>
              </a:r>
              <a:r>
                <a:rPr lang="sr-Latn-RS" b="1" dirty="0">
                  <a:solidFill>
                    <a:srgbClr val="002060"/>
                  </a:solidFill>
                  <a:latin typeface="Space Grotesk" pitchFamily="2" charset="-18"/>
                  <a:cs typeface="Space Grotesk" pitchFamily="2" charset="-18"/>
                </a:rPr>
                <a:t>nteractions</a:t>
              </a:r>
            </a:p>
          </p:txBody>
        </p:sp>
        <p:sp>
          <p:nvSpPr>
            <p:cNvPr id="12" name="Arrow: Down 11">
              <a:extLst>
                <a:ext uri="{FF2B5EF4-FFF2-40B4-BE49-F238E27FC236}">
                  <a16:creationId xmlns:a16="http://schemas.microsoft.com/office/drawing/2014/main" id="{E6E64334-5F82-E095-2020-78C7AE0682EA}"/>
                </a:ext>
              </a:extLst>
            </p:cNvPr>
            <p:cNvSpPr/>
            <p:nvPr/>
          </p:nvSpPr>
          <p:spPr>
            <a:xfrm>
              <a:off x="2038254" y="1928480"/>
              <a:ext cx="503492" cy="1092087"/>
            </a:xfrm>
            <a:prstGeom prst="downArrow">
              <a:avLst/>
            </a:prstGeom>
            <a:solidFill>
              <a:srgbClr val="4E97AB"/>
            </a:solidFill>
            <a:ln>
              <a:solidFill>
                <a:srgbClr val="4E97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grpSp>
      <p:sp>
        <p:nvSpPr>
          <p:cNvPr id="16" name="Arrow: Left-Right 15">
            <a:extLst>
              <a:ext uri="{FF2B5EF4-FFF2-40B4-BE49-F238E27FC236}">
                <a16:creationId xmlns:a16="http://schemas.microsoft.com/office/drawing/2014/main" id="{B19897FD-ADC5-0A92-0D2F-8251A3380A47}"/>
              </a:ext>
            </a:extLst>
          </p:cNvPr>
          <p:cNvSpPr/>
          <p:nvPr/>
        </p:nvSpPr>
        <p:spPr>
          <a:xfrm>
            <a:off x="5790252" y="2897706"/>
            <a:ext cx="932688" cy="380799"/>
          </a:xfrm>
          <a:prstGeom prst="leftRightArrow">
            <a:avLst/>
          </a:prstGeom>
          <a:solidFill>
            <a:srgbClr val="3F5370"/>
          </a:solidFill>
          <a:ln>
            <a:solidFill>
              <a:srgbClr val="3F53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sp>
        <p:nvSpPr>
          <p:cNvPr id="17" name="Arrow: Left-Right 16">
            <a:extLst>
              <a:ext uri="{FF2B5EF4-FFF2-40B4-BE49-F238E27FC236}">
                <a16:creationId xmlns:a16="http://schemas.microsoft.com/office/drawing/2014/main" id="{4B9F5D69-A504-DA25-EA13-833910B3E3DE}"/>
              </a:ext>
            </a:extLst>
          </p:cNvPr>
          <p:cNvSpPr/>
          <p:nvPr/>
        </p:nvSpPr>
        <p:spPr>
          <a:xfrm>
            <a:off x="5796348" y="4714314"/>
            <a:ext cx="932688" cy="380799"/>
          </a:xfrm>
          <a:prstGeom prst="leftRightArrow">
            <a:avLst/>
          </a:prstGeom>
          <a:solidFill>
            <a:srgbClr val="3F5370"/>
          </a:solidFill>
          <a:ln>
            <a:solidFill>
              <a:srgbClr val="3F53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sp>
        <p:nvSpPr>
          <p:cNvPr id="18" name="TextBox 17">
            <a:extLst>
              <a:ext uri="{FF2B5EF4-FFF2-40B4-BE49-F238E27FC236}">
                <a16:creationId xmlns:a16="http://schemas.microsoft.com/office/drawing/2014/main" id="{A64E3DCA-128D-EE0A-0DD7-4915970F3231}"/>
              </a:ext>
            </a:extLst>
          </p:cNvPr>
          <p:cNvSpPr txBox="1"/>
          <p:nvPr/>
        </p:nvSpPr>
        <p:spPr>
          <a:xfrm>
            <a:off x="2602040" y="1541757"/>
            <a:ext cx="6987921" cy="523220"/>
          </a:xfrm>
          <a:prstGeom prst="rect">
            <a:avLst/>
          </a:prstGeom>
          <a:noFill/>
        </p:spPr>
        <p:txBody>
          <a:bodyPr wrap="square" rtlCol="0">
            <a:spAutoFit/>
          </a:bodyPr>
          <a:lstStyle/>
          <a:p>
            <a:pPr algn="ctr"/>
            <a:r>
              <a:rPr lang="sr-Latn-RS" sz="2800" b="1" dirty="0">
                <a:solidFill>
                  <a:srgbClr val="0D1B2A"/>
                </a:solidFill>
                <a:latin typeface="Space Grotesk" pitchFamily="2" charset="-18"/>
                <a:cs typeface="Space Grotesk" pitchFamily="2" charset="-18"/>
              </a:rPr>
              <a:t>Cheminformatics analysis of CSD data </a:t>
            </a:r>
          </a:p>
        </p:txBody>
      </p:sp>
      <p:grpSp>
        <p:nvGrpSpPr>
          <p:cNvPr id="21" name="Group 20">
            <a:extLst>
              <a:ext uri="{FF2B5EF4-FFF2-40B4-BE49-F238E27FC236}">
                <a16:creationId xmlns:a16="http://schemas.microsoft.com/office/drawing/2014/main" id="{D3CF503D-FA34-01EF-4277-AF774364E271}"/>
              </a:ext>
            </a:extLst>
          </p:cNvPr>
          <p:cNvGrpSpPr/>
          <p:nvPr/>
        </p:nvGrpSpPr>
        <p:grpSpPr>
          <a:xfrm>
            <a:off x="6932100" y="2695199"/>
            <a:ext cx="3392424" cy="2585323"/>
            <a:chOff x="6932100" y="3142874"/>
            <a:chExt cx="3392424" cy="2585323"/>
          </a:xfrm>
        </p:grpSpPr>
        <p:sp>
          <p:nvSpPr>
            <p:cNvPr id="14" name="TextBox 13">
              <a:extLst>
                <a:ext uri="{FF2B5EF4-FFF2-40B4-BE49-F238E27FC236}">
                  <a16:creationId xmlns:a16="http://schemas.microsoft.com/office/drawing/2014/main" id="{96B74766-C913-AF2E-84EE-A22A3F2C6741}"/>
                </a:ext>
              </a:extLst>
            </p:cNvPr>
            <p:cNvSpPr txBox="1"/>
            <p:nvPr/>
          </p:nvSpPr>
          <p:spPr>
            <a:xfrm>
              <a:off x="6932100" y="3142874"/>
              <a:ext cx="3392424" cy="2585323"/>
            </a:xfrm>
            <a:prstGeom prst="rect">
              <a:avLst/>
            </a:prstGeom>
            <a:noFill/>
          </p:spPr>
          <p:txBody>
            <a:bodyPr wrap="square" rtlCol="0">
              <a:spAutoFit/>
            </a:bodyPr>
            <a:lstStyle/>
            <a:p>
              <a:pPr algn="ctr"/>
              <a:r>
                <a:rPr lang="en-US" b="1" dirty="0">
                  <a:solidFill>
                    <a:srgbClr val="002060"/>
                  </a:solidFill>
                  <a:latin typeface="Space Grotesk" pitchFamily="2" charset="-18"/>
                  <a:cs typeface="Space Grotesk" pitchFamily="2" charset="-18"/>
                </a:rPr>
                <a:t>atom positions from the </a:t>
              </a:r>
            </a:p>
            <a:p>
              <a:pPr algn="ctr"/>
              <a:r>
                <a:rPr lang="en-US" b="1" dirty="0">
                  <a:solidFill>
                    <a:srgbClr val="002060"/>
                  </a:solidFill>
                  <a:latin typeface="Space Grotesk" pitchFamily="2" charset="-18"/>
                  <a:cs typeface="Space Grotesk" pitchFamily="2" charset="-18"/>
                </a:rPr>
                <a:t>large amount of structures</a:t>
              </a:r>
            </a:p>
            <a:p>
              <a:pPr algn="ctr"/>
              <a:endParaRPr lang="en-US" b="1" dirty="0">
                <a:solidFill>
                  <a:srgbClr val="002060"/>
                </a:solidFill>
                <a:latin typeface="Space Grotesk" pitchFamily="2" charset="-18"/>
                <a:cs typeface="Space Grotesk" pitchFamily="2" charset="-18"/>
              </a:endParaRPr>
            </a:p>
            <a:p>
              <a:pPr algn="ctr"/>
              <a:r>
                <a:rPr lang="sr-Latn-RS" b="1" dirty="0">
                  <a:solidFill>
                    <a:srgbClr val="002060"/>
                  </a:solidFill>
                  <a:latin typeface="Space Grotesk" pitchFamily="2" charset="-18"/>
                  <a:cs typeface="Space Grotesk" pitchFamily="2" charset="-18"/>
                </a:rPr>
                <a:t> </a:t>
              </a: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r>
                <a:rPr lang="en-US" b="1" dirty="0">
                  <a:solidFill>
                    <a:srgbClr val="002060"/>
                  </a:solidFill>
                  <a:latin typeface="Space Grotesk" pitchFamily="2" charset="-18"/>
                  <a:cs typeface="Space Grotesk" pitchFamily="2" charset="-18"/>
                </a:rPr>
                <a:t>length and directionality </a:t>
              </a:r>
            </a:p>
            <a:p>
              <a:pPr algn="ctr"/>
              <a:r>
                <a:rPr lang="en-US" b="1" dirty="0">
                  <a:solidFill>
                    <a:srgbClr val="002060"/>
                  </a:solidFill>
                  <a:latin typeface="Space Grotesk" pitchFamily="2" charset="-18"/>
                  <a:cs typeface="Space Grotesk" pitchFamily="2" charset="-18"/>
                </a:rPr>
                <a:t>of hydrogen bonds</a:t>
              </a:r>
              <a:endParaRPr lang="sr-Latn-RS" b="1" dirty="0">
                <a:solidFill>
                  <a:srgbClr val="002060"/>
                </a:solidFill>
                <a:latin typeface="Space Grotesk" pitchFamily="2" charset="-18"/>
                <a:cs typeface="Space Grotesk" pitchFamily="2" charset="-18"/>
              </a:endParaRPr>
            </a:p>
          </p:txBody>
        </p:sp>
        <p:sp>
          <p:nvSpPr>
            <p:cNvPr id="20" name="Arrow: Down 19">
              <a:extLst>
                <a:ext uri="{FF2B5EF4-FFF2-40B4-BE49-F238E27FC236}">
                  <a16:creationId xmlns:a16="http://schemas.microsoft.com/office/drawing/2014/main" id="{3BAC63C1-F80F-A175-E9B3-A10CE140A7C4}"/>
                </a:ext>
              </a:extLst>
            </p:cNvPr>
            <p:cNvSpPr/>
            <p:nvPr/>
          </p:nvSpPr>
          <p:spPr>
            <a:xfrm>
              <a:off x="8389258" y="3871580"/>
              <a:ext cx="418328" cy="1092087"/>
            </a:xfrm>
            <a:prstGeom prst="downArrow">
              <a:avLst/>
            </a:prstGeom>
            <a:solidFill>
              <a:srgbClr val="4E97AB"/>
            </a:solidFill>
            <a:ln>
              <a:solidFill>
                <a:srgbClr val="4E97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grpSp>
    </p:spTree>
    <p:extLst>
      <p:ext uri="{BB962C8B-B14F-4D97-AF65-F5344CB8AC3E}">
        <p14:creationId xmlns:p14="http://schemas.microsoft.com/office/powerpoint/2010/main" val="3983691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51BBA-2389-3B4D-9573-F815DE2AC70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AE89D3B-2ECD-B835-8558-FF478925455B}"/>
              </a:ext>
            </a:extLst>
          </p:cNvPr>
          <p:cNvSpPr txBox="1"/>
          <p:nvPr/>
        </p:nvSpPr>
        <p:spPr>
          <a:xfrm>
            <a:off x="295193" y="127696"/>
            <a:ext cx="11601614" cy="954107"/>
          </a:xfrm>
          <a:prstGeom prst="rect">
            <a:avLst/>
          </a:prstGeom>
          <a:noFill/>
        </p:spPr>
        <p:txBody>
          <a:bodyPr wrap="square" rtlCol="0">
            <a:spAutoFit/>
          </a:bodyPr>
          <a:lstStyle/>
          <a:p>
            <a:pPr algn="ctr"/>
            <a:r>
              <a:rPr lang="sr-Latn-RS" sz="2800" b="1" dirty="0">
                <a:solidFill>
                  <a:srgbClr val="002060"/>
                </a:solidFill>
                <a:latin typeface="Space Grotesk" pitchFamily="2" charset="-18"/>
                <a:cs typeface="Space Grotesk" pitchFamily="2" charset="-18"/>
              </a:rPr>
              <a:t>Exploring noncovalent interactions </a:t>
            </a:r>
          </a:p>
          <a:p>
            <a:pPr algn="ctr"/>
            <a:r>
              <a:rPr lang="sr-Latn-RS" sz="2800" b="1" dirty="0">
                <a:solidFill>
                  <a:srgbClr val="002060"/>
                </a:solidFill>
                <a:latin typeface="Space Grotesk" pitchFamily="2" charset="-18"/>
                <a:cs typeface="Space Grotesk" pitchFamily="2" charset="-18"/>
              </a:rPr>
              <a:t>via the </a:t>
            </a:r>
            <a:r>
              <a:rPr lang="en-US" sz="2800" b="1" dirty="0">
                <a:solidFill>
                  <a:srgbClr val="002060"/>
                </a:solidFill>
                <a:latin typeface="Space Grotesk" pitchFamily="2" charset="-18"/>
                <a:cs typeface="Space Grotesk" pitchFamily="2" charset="-18"/>
              </a:rPr>
              <a:t>Cambridge Structural Database</a:t>
            </a:r>
            <a:endParaRPr lang="sr-Latn-RS" sz="2800" b="1" dirty="0">
              <a:solidFill>
                <a:srgbClr val="002060"/>
              </a:solidFill>
              <a:latin typeface="Space Grotesk" pitchFamily="2" charset="-18"/>
              <a:cs typeface="Space Grotesk" pitchFamily="2" charset="-18"/>
            </a:endParaRPr>
          </a:p>
        </p:txBody>
      </p:sp>
      <p:sp>
        <p:nvSpPr>
          <p:cNvPr id="9" name="TextBox 8">
            <a:extLst>
              <a:ext uri="{FF2B5EF4-FFF2-40B4-BE49-F238E27FC236}">
                <a16:creationId xmlns:a16="http://schemas.microsoft.com/office/drawing/2014/main" id="{1991461B-ED3E-E77A-E6F0-E964F4E9AEF7}"/>
              </a:ext>
            </a:extLst>
          </p:cNvPr>
          <p:cNvSpPr txBox="1"/>
          <p:nvPr/>
        </p:nvSpPr>
        <p:spPr>
          <a:xfrm>
            <a:off x="1161967" y="6028310"/>
            <a:ext cx="9868065" cy="707886"/>
          </a:xfrm>
          <a:prstGeom prst="rect">
            <a:avLst/>
          </a:prstGeom>
          <a:noFill/>
        </p:spPr>
        <p:txBody>
          <a:bodyPr wrap="square" rtlCol="0">
            <a:spAutoFit/>
          </a:bodyPr>
          <a:lstStyle/>
          <a:p>
            <a:pPr algn="ctr"/>
            <a:r>
              <a:rPr lang="sr-Latn-RS" sz="2000" b="1" i="1" dirty="0">
                <a:solidFill>
                  <a:srgbClr val="4692A7"/>
                </a:solidFill>
                <a:latin typeface="Space Grotesk" pitchFamily="2" charset="-18"/>
                <a:cs typeface="Space Grotesk" pitchFamily="2" charset="-18"/>
              </a:rPr>
              <a:t>Exploring stacking interactions through </a:t>
            </a:r>
          </a:p>
          <a:p>
            <a:pPr algn="ctr"/>
            <a:r>
              <a:rPr lang="en-US" sz="2000" b="1" i="1" dirty="0">
                <a:solidFill>
                  <a:srgbClr val="4692A7"/>
                </a:solidFill>
                <a:latin typeface="Space Grotesk" pitchFamily="2" charset="-18"/>
                <a:cs typeface="Space Grotesk" pitchFamily="2" charset="-18"/>
              </a:rPr>
              <a:t>Cambridge Structural Database </a:t>
            </a:r>
            <a:r>
              <a:rPr lang="en-US" sz="2000" b="1" i="1" dirty="0">
                <a:solidFill>
                  <a:srgbClr val="3F5370"/>
                </a:solidFill>
                <a:latin typeface="Space Grotesk" pitchFamily="2" charset="-18"/>
                <a:cs typeface="Space Grotesk" pitchFamily="2" charset="-18"/>
              </a:rPr>
              <a:t>and computational chemistry</a:t>
            </a:r>
            <a:endParaRPr lang="sr-Latn-RS" sz="2000" b="1" i="1" dirty="0">
              <a:solidFill>
                <a:srgbClr val="3F5370"/>
              </a:solidFill>
              <a:latin typeface="Space Grotesk" pitchFamily="2" charset="-18"/>
              <a:cs typeface="Space Grotesk" pitchFamily="2" charset="-18"/>
            </a:endParaRPr>
          </a:p>
        </p:txBody>
      </p:sp>
      <p:grpSp>
        <p:nvGrpSpPr>
          <p:cNvPr id="10" name="Group 9">
            <a:extLst>
              <a:ext uri="{FF2B5EF4-FFF2-40B4-BE49-F238E27FC236}">
                <a16:creationId xmlns:a16="http://schemas.microsoft.com/office/drawing/2014/main" id="{28B6C869-8B67-4BA2-5F48-C7DA7FDFBD48}"/>
              </a:ext>
            </a:extLst>
          </p:cNvPr>
          <p:cNvGrpSpPr/>
          <p:nvPr/>
        </p:nvGrpSpPr>
        <p:grpSpPr>
          <a:xfrm>
            <a:off x="1955115" y="2714281"/>
            <a:ext cx="3638169" cy="2585323"/>
            <a:chOff x="102204" y="1218856"/>
            <a:chExt cx="4378833" cy="2585323"/>
          </a:xfrm>
        </p:grpSpPr>
        <p:sp>
          <p:nvSpPr>
            <p:cNvPr id="11" name="TextBox 10">
              <a:extLst>
                <a:ext uri="{FF2B5EF4-FFF2-40B4-BE49-F238E27FC236}">
                  <a16:creationId xmlns:a16="http://schemas.microsoft.com/office/drawing/2014/main" id="{9942FDDF-3A04-929B-E4A4-5B52868758D2}"/>
                </a:ext>
              </a:extLst>
            </p:cNvPr>
            <p:cNvSpPr txBox="1"/>
            <p:nvPr/>
          </p:nvSpPr>
          <p:spPr>
            <a:xfrm>
              <a:off x="102204" y="1218856"/>
              <a:ext cx="4378833" cy="2585323"/>
            </a:xfrm>
            <a:prstGeom prst="rect">
              <a:avLst/>
            </a:prstGeom>
            <a:noFill/>
          </p:spPr>
          <p:txBody>
            <a:bodyPr wrap="square" rtlCol="0">
              <a:spAutoFit/>
            </a:bodyPr>
            <a:lstStyle/>
            <a:p>
              <a:pPr algn="ctr"/>
              <a:r>
                <a:rPr lang="en-US" b="1" dirty="0">
                  <a:solidFill>
                    <a:srgbClr val="002060"/>
                  </a:solidFill>
                  <a:latin typeface="Space Grotesk" pitchFamily="2" charset="-18"/>
                  <a:cs typeface="Space Grotesk" pitchFamily="2" charset="-18"/>
                </a:rPr>
                <a:t>d</a:t>
              </a:r>
              <a:r>
                <a:rPr lang="sr-Latn-RS" b="1" dirty="0">
                  <a:solidFill>
                    <a:srgbClr val="002060"/>
                  </a:solidFill>
                  <a:latin typeface="Space Grotesk" pitchFamily="2" charset="-18"/>
                  <a:cs typeface="Space Grotesk" pitchFamily="2" charset="-18"/>
                </a:rPr>
                <a:t>isperse </a:t>
              </a:r>
              <a:r>
                <a:rPr lang="en-US" b="1" dirty="0">
                  <a:solidFill>
                    <a:srgbClr val="002060"/>
                  </a:solidFill>
                  <a:latin typeface="Space Grotesk" pitchFamily="2" charset="-18"/>
                  <a:cs typeface="Space Grotesk" pitchFamily="2" charset="-18"/>
                </a:rPr>
                <a:t>s</a:t>
              </a:r>
              <a:r>
                <a:rPr lang="sr-Latn-RS" b="1" dirty="0">
                  <a:solidFill>
                    <a:srgbClr val="002060"/>
                  </a:solidFill>
                  <a:latin typeface="Space Grotesk" pitchFamily="2" charset="-18"/>
                  <a:cs typeface="Space Grotesk" pitchFamily="2" charset="-18"/>
                </a:rPr>
                <a:t>tructural </a:t>
              </a:r>
              <a:r>
                <a:rPr lang="en-US" b="1" dirty="0" err="1">
                  <a:solidFill>
                    <a:srgbClr val="002060"/>
                  </a:solidFill>
                  <a:latin typeface="Space Grotesk" pitchFamily="2" charset="-18"/>
                  <a:cs typeface="Space Grotesk" pitchFamily="2" charset="-18"/>
                </a:rPr>
                <a:t>i</a:t>
              </a:r>
              <a:r>
                <a:rPr lang="sr-Latn-RS" b="1" dirty="0">
                  <a:solidFill>
                    <a:srgbClr val="002060"/>
                  </a:solidFill>
                  <a:latin typeface="Space Grotesk" pitchFamily="2" charset="-18"/>
                  <a:cs typeface="Space Grotesk" pitchFamily="2" charset="-18"/>
                </a:rPr>
                <a:t>nformation</a:t>
              </a: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r>
                <a:rPr lang="sr-Latn-RS" b="1" dirty="0">
                  <a:solidFill>
                    <a:srgbClr val="002060"/>
                  </a:solidFill>
                  <a:latin typeface="Space Grotesk" pitchFamily="2" charset="-18"/>
                  <a:cs typeface="Space Grotesk" pitchFamily="2" charset="-18"/>
                </a:rPr>
                <a:t> </a:t>
              </a: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sr-Latn-RS" b="1" dirty="0">
                <a:solidFill>
                  <a:srgbClr val="002060"/>
                </a:solidFill>
                <a:latin typeface="Space Grotesk" pitchFamily="2" charset="-18"/>
                <a:cs typeface="Space Grotesk" pitchFamily="2" charset="-18"/>
              </a:endParaRPr>
            </a:p>
            <a:p>
              <a:pPr algn="ctr"/>
              <a:r>
                <a:rPr lang="en-US" b="1" dirty="0">
                  <a:solidFill>
                    <a:srgbClr val="002060"/>
                  </a:solidFill>
                  <a:latin typeface="Space Grotesk" pitchFamily="2" charset="-18"/>
                  <a:cs typeface="Space Grotesk" pitchFamily="2" charset="-18"/>
                </a:rPr>
                <a:t>g</a:t>
              </a:r>
              <a:r>
                <a:rPr lang="sr-Latn-RS" b="1" dirty="0">
                  <a:solidFill>
                    <a:srgbClr val="002060"/>
                  </a:solidFill>
                  <a:latin typeface="Space Grotesk" pitchFamily="2" charset="-18"/>
                  <a:cs typeface="Space Grotesk" pitchFamily="2" charset="-18"/>
                </a:rPr>
                <a:t>eneralizable </a:t>
              </a:r>
              <a:r>
                <a:rPr lang="en-US" b="1" dirty="0">
                  <a:solidFill>
                    <a:srgbClr val="002060"/>
                  </a:solidFill>
                  <a:latin typeface="Space Grotesk" pitchFamily="2" charset="-18"/>
                  <a:cs typeface="Space Grotesk" pitchFamily="2" charset="-18"/>
                </a:rPr>
                <a:t>p</a:t>
              </a:r>
              <a:r>
                <a:rPr lang="sr-Latn-RS" b="1" dirty="0">
                  <a:solidFill>
                    <a:srgbClr val="002060"/>
                  </a:solidFill>
                  <a:latin typeface="Space Grotesk" pitchFamily="2" charset="-18"/>
                  <a:cs typeface="Space Grotesk" pitchFamily="2" charset="-18"/>
                </a:rPr>
                <a:t>rinciples </a:t>
              </a:r>
              <a:endParaRPr lang="en-US" b="1" dirty="0">
                <a:solidFill>
                  <a:srgbClr val="002060"/>
                </a:solidFill>
                <a:latin typeface="Space Grotesk" pitchFamily="2" charset="-18"/>
                <a:cs typeface="Space Grotesk" pitchFamily="2" charset="-18"/>
              </a:endParaRPr>
            </a:p>
            <a:p>
              <a:pPr algn="ctr"/>
              <a:r>
                <a:rPr lang="sr-Latn-RS" b="1" dirty="0">
                  <a:solidFill>
                    <a:srgbClr val="002060"/>
                  </a:solidFill>
                  <a:latin typeface="Space Grotesk" pitchFamily="2" charset="-18"/>
                  <a:cs typeface="Space Grotesk" pitchFamily="2" charset="-18"/>
                </a:rPr>
                <a:t>on </a:t>
              </a:r>
              <a:r>
                <a:rPr lang="en-US" b="1" dirty="0">
                  <a:solidFill>
                    <a:srgbClr val="002060"/>
                  </a:solidFill>
                  <a:latin typeface="Space Grotesk" pitchFamily="2" charset="-18"/>
                  <a:cs typeface="Space Grotesk" pitchFamily="2" charset="-18"/>
                </a:rPr>
                <a:t>n</a:t>
              </a:r>
              <a:r>
                <a:rPr lang="sr-Latn-RS" b="1" dirty="0">
                  <a:solidFill>
                    <a:srgbClr val="002060"/>
                  </a:solidFill>
                  <a:latin typeface="Space Grotesk" pitchFamily="2" charset="-18"/>
                  <a:cs typeface="Space Grotesk" pitchFamily="2" charset="-18"/>
                </a:rPr>
                <a:t>oncovalent </a:t>
              </a:r>
              <a:r>
                <a:rPr lang="en-US" b="1" dirty="0" err="1">
                  <a:solidFill>
                    <a:srgbClr val="002060"/>
                  </a:solidFill>
                  <a:latin typeface="Space Grotesk" pitchFamily="2" charset="-18"/>
                  <a:cs typeface="Space Grotesk" pitchFamily="2" charset="-18"/>
                </a:rPr>
                <a:t>i</a:t>
              </a:r>
              <a:r>
                <a:rPr lang="sr-Latn-RS" b="1" dirty="0">
                  <a:solidFill>
                    <a:srgbClr val="002060"/>
                  </a:solidFill>
                  <a:latin typeface="Space Grotesk" pitchFamily="2" charset="-18"/>
                  <a:cs typeface="Space Grotesk" pitchFamily="2" charset="-18"/>
                </a:rPr>
                <a:t>nteractions</a:t>
              </a:r>
            </a:p>
          </p:txBody>
        </p:sp>
        <p:sp>
          <p:nvSpPr>
            <p:cNvPr id="12" name="Arrow: Down 11">
              <a:extLst>
                <a:ext uri="{FF2B5EF4-FFF2-40B4-BE49-F238E27FC236}">
                  <a16:creationId xmlns:a16="http://schemas.microsoft.com/office/drawing/2014/main" id="{497DFA96-5844-D0D4-A5F4-390EA7331347}"/>
                </a:ext>
              </a:extLst>
            </p:cNvPr>
            <p:cNvSpPr/>
            <p:nvPr/>
          </p:nvSpPr>
          <p:spPr>
            <a:xfrm>
              <a:off x="2038254" y="1928480"/>
              <a:ext cx="503492" cy="1092087"/>
            </a:xfrm>
            <a:prstGeom prst="downArrow">
              <a:avLst/>
            </a:prstGeom>
            <a:solidFill>
              <a:srgbClr val="4E97AB"/>
            </a:solidFill>
            <a:ln>
              <a:solidFill>
                <a:srgbClr val="4E97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grpSp>
      <p:sp>
        <p:nvSpPr>
          <p:cNvPr id="16" name="Arrow: Left-Right 15">
            <a:extLst>
              <a:ext uri="{FF2B5EF4-FFF2-40B4-BE49-F238E27FC236}">
                <a16:creationId xmlns:a16="http://schemas.microsoft.com/office/drawing/2014/main" id="{97CB3874-F8DB-B09F-04D8-736908103172}"/>
              </a:ext>
            </a:extLst>
          </p:cNvPr>
          <p:cNvSpPr/>
          <p:nvPr/>
        </p:nvSpPr>
        <p:spPr>
          <a:xfrm>
            <a:off x="5790252" y="2897706"/>
            <a:ext cx="932688" cy="380799"/>
          </a:xfrm>
          <a:prstGeom prst="leftRightArrow">
            <a:avLst/>
          </a:prstGeom>
          <a:solidFill>
            <a:srgbClr val="3F5370"/>
          </a:solidFill>
          <a:ln>
            <a:solidFill>
              <a:srgbClr val="3F53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sp>
        <p:nvSpPr>
          <p:cNvPr id="17" name="Arrow: Left-Right 16">
            <a:extLst>
              <a:ext uri="{FF2B5EF4-FFF2-40B4-BE49-F238E27FC236}">
                <a16:creationId xmlns:a16="http://schemas.microsoft.com/office/drawing/2014/main" id="{2A344D3D-64FC-7301-CC82-C022756C893F}"/>
              </a:ext>
            </a:extLst>
          </p:cNvPr>
          <p:cNvSpPr/>
          <p:nvPr/>
        </p:nvSpPr>
        <p:spPr>
          <a:xfrm>
            <a:off x="5796348" y="4714314"/>
            <a:ext cx="932688" cy="380799"/>
          </a:xfrm>
          <a:prstGeom prst="leftRightArrow">
            <a:avLst/>
          </a:prstGeom>
          <a:solidFill>
            <a:srgbClr val="3F5370"/>
          </a:solidFill>
          <a:ln>
            <a:solidFill>
              <a:srgbClr val="3F53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sp>
        <p:nvSpPr>
          <p:cNvPr id="18" name="TextBox 17">
            <a:extLst>
              <a:ext uri="{FF2B5EF4-FFF2-40B4-BE49-F238E27FC236}">
                <a16:creationId xmlns:a16="http://schemas.microsoft.com/office/drawing/2014/main" id="{22E708C1-6DCB-0EAC-7659-9DD67D54DA85}"/>
              </a:ext>
            </a:extLst>
          </p:cNvPr>
          <p:cNvSpPr txBox="1"/>
          <p:nvPr/>
        </p:nvSpPr>
        <p:spPr>
          <a:xfrm>
            <a:off x="2602040" y="1541757"/>
            <a:ext cx="6987921" cy="523220"/>
          </a:xfrm>
          <a:prstGeom prst="rect">
            <a:avLst/>
          </a:prstGeom>
          <a:noFill/>
        </p:spPr>
        <p:txBody>
          <a:bodyPr wrap="square" rtlCol="0">
            <a:spAutoFit/>
          </a:bodyPr>
          <a:lstStyle/>
          <a:p>
            <a:pPr algn="ctr"/>
            <a:r>
              <a:rPr lang="sr-Latn-RS" sz="2800" b="1" dirty="0">
                <a:solidFill>
                  <a:srgbClr val="0D1B2A"/>
                </a:solidFill>
                <a:latin typeface="Space Grotesk" pitchFamily="2" charset="-18"/>
                <a:cs typeface="Space Grotesk" pitchFamily="2" charset="-18"/>
              </a:rPr>
              <a:t>Cheminformatics analysis of CSD data </a:t>
            </a:r>
          </a:p>
        </p:txBody>
      </p:sp>
      <p:grpSp>
        <p:nvGrpSpPr>
          <p:cNvPr id="21" name="Group 20">
            <a:extLst>
              <a:ext uri="{FF2B5EF4-FFF2-40B4-BE49-F238E27FC236}">
                <a16:creationId xmlns:a16="http://schemas.microsoft.com/office/drawing/2014/main" id="{3E0A1A48-662F-8897-1957-2572EFE6DB60}"/>
              </a:ext>
            </a:extLst>
          </p:cNvPr>
          <p:cNvGrpSpPr/>
          <p:nvPr/>
        </p:nvGrpSpPr>
        <p:grpSpPr>
          <a:xfrm>
            <a:off x="6932100" y="2695199"/>
            <a:ext cx="3392424" cy="2585323"/>
            <a:chOff x="6932100" y="3142874"/>
            <a:chExt cx="3392424" cy="2585323"/>
          </a:xfrm>
        </p:grpSpPr>
        <p:sp>
          <p:nvSpPr>
            <p:cNvPr id="14" name="TextBox 13">
              <a:extLst>
                <a:ext uri="{FF2B5EF4-FFF2-40B4-BE49-F238E27FC236}">
                  <a16:creationId xmlns:a16="http://schemas.microsoft.com/office/drawing/2014/main" id="{2A9CD055-D63B-645A-042B-010C7CD99CAE}"/>
                </a:ext>
              </a:extLst>
            </p:cNvPr>
            <p:cNvSpPr txBox="1"/>
            <p:nvPr/>
          </p:nvSpPr>
          <p:spPr>
            <a:xfrm>
              <a:off x="6932100" y="3142874"/>
              <a:ext cx="3392424" cy="2585323"/>
            </a:xfrm>
            <a:prstGeom prst="rect">
              <a:avLst/>
            </a:prstGeom>
            <a:noFill/>
          </p:spPr>
          <p:txBody>
            <a:bodyPr wrap="square" rtlCol="0">
              <a:spAutoFit/>
            </a:bodyPr>
            <a:lstStyle/>
            <a:p>
              <a:pPr algn="ctr"/>
              <a:r>
                <a:rPr lang="en-US" b="1" dirty="0">
                  <a:solidFill>
                    <a:srgbClr val="002060"/>
                  </a:solidFill>
                  <a:latin typeface="Space Grotesk" pitchFamily="2" charset="-18"/>
                  <a:cs typeface="Space Grotesk" pitchFamily="2" charset="-18"/>
                </a:rPr>
                <a:t>atom positions from the </a:t>
              </a:r>
            </a:p>
            <a:p>
              <a:pPr algn="ctr"/>
              <a:r>
                <a:rPr lang="en-US" b="1" dirty="0">
                  <a:solidFill>
                    <a:srgbClr val="002060"/>
                  </a:solidFill>
                  <a:latin typeface="Space Grotesk" pitchFamily="2" charset="-18"/>
                  <a:cs typeface="Space Grotesk" pitchFamily="2" charset="-18"/>
                </a:rPr>
                <a:t>large amount of structures</a:t>
              </a:r>
            </a:p>
            <a:p>
              <a:pPr algn="ctr"/>
              <a:endParaRPr lang="en-US" b="1" dirty="0">
                <a:solidFill>
                  <a:srgbClr val="002060"/>
                </a:solidFill>
                <a:latin typeface="Space Grotesk" pitchFamily="2" charset="-18"/>
                <a:cs typeface="Space Grotesk" pitchFamily="2" charset="-18"/>
              </a:endParaRPr>
            </a:p>
            <a:p>
              <a:pPr algn="ctr"/>
              <a:r>
                <a:rPr lang="sr-Latn-RS" b="1" dirty="0">
                  <a:solidFill>
                    <a:srgbClr val="002060"/>
                  </a:solidFill>
                  <a:latin typeface="Space Grotesk" pitchFamily="2" charset="-18"/>
                  <a:cs typeface="Space Grotesk" pitchFamily="2" charset="-18"/>
                </a:rPr>
                <a:t> </a:t>
              </a: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endParaRPr lang="en-US" b="1" dirty="0">
                <a:solidFill>
                  <a:srgbClr val="002060"/>
                </a:solidFill>
                <a:latin typeface="Space Grotesk" pitchFamily="2" charset="-18"/>
                <a:cs typeface="Space Grotesk" pitchFamily="2" charset="-18"/>
              </a:endParaRPr>
            </a:p>
            <a:p>
              <a:pPr algn="ctr"/>
              <a:r>
                <a:rPr lang="sr-Latn-RS" b="1" dirty="0">
                  <a:solidFill>
                    <a:srgbClr val="002060"/>
                  </a:solidFill>
                  <a:latin typeface="Space Grotesk" pitchFamily="2" charset="-18"/>
                  <a:cs typeface="Space Grotesk" pitchFamily="2" charset="-18"/>
                </a:rPr>
                <a:t>displacement of stacked aromatic rings</a:t>
              </a:r>
            </a:p>
          </p:txBody>
        </p:sp>
        <p:sp>
          <p:nvSpPr>
            <p:cNvPr id="20" name="Arrow: Down 19">
              <a:extLst>
                <a:ext uri="{FF2B5EF4-FFF2-40B4-BE49-F238E27FC236}">
                  <a16:creationId xmlns:a16="http://schemas.microsoft.com/office/drawing/2014/main" id="{B3B7C128-4188-F9DA-D904-F26CDBDC174D}"/>
                </a:ext>
              </a:extLst>
            </p:cNvPr>
            <p:cNvSpPr/>
            <p:nvPr/>
          </p:nvSpPr>
          <p:spPr>
            <a:xfrm>
              <a:off x="8389258" y="3871580"/>
              <a:ext cx="418328" cy="1092087"/>
            </a:xfrm>
            <a:prstGeom prst="downArrow">
              <a:avLst/>
            </a:prstGeom>
            <a:solidFill>
              <a:srgbClr val="4E97AB"/>
            </a:solidFill>
            <a:ln>
              <a:solidFill>
                <a:srgbClr val="4E97A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grpSp>
    </p:spTree>
    <p:extLst>
      <p:ext uri="{BB962C8B-B14F-4D97-AF65-F5344CB8AC3E}">
        <p14:creationId xmlns:p14="http://schemas.microsoft.com/office/powerpoint/2010/main" val="28653062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B3B6C-C83A-8BE3-2816-80C88D105B7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A3AF96B-440B-B894-4352-7CBFAA81164D}"/>
              </a:ext>
            </a:extLst>
          </p:cNvPr>
          <p:cNvSpPr txBox="1"/>
          <p:nvPr/>
        </p:nvSpPr>
        <p:spPr>
          <a:xfrm>
            <a:off x="1930977" y="130557"/>
            <a:ext cx="8330045"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Molecules</a:t>
            </a:r>
          </a:p>
          <a:p>
            <a:pPr algn="ctr"/>
            <a:r>
              <a:rPr lang="en-US" b="1" i="1" dirty="0">
                <a:solidFill>
                  <a:srgbClr val="3F5370"/>
                </a:solidFill>
                <a:latin typeface="Space Grotesk" pitchFamily="2" charset="-18"/>
                <a:cs typeface="Space Grotesk" pitchFamily="2" charset="-18"/>
              </a:rPr>
              <a:t>benzene-benzene stacking in the CSD</a:t>
            </a:r>
            <a:endParaRPr lang="sr-Latn-RS" b="1" i="1" dirty="0">
              <a:solidFill>
                <a:srgbClr val="3F5370"/>
              </a:solidFill>
              <a:latin typeface="Space Grotesk" pitchFamily="2" charset="-18"/>
              <a:cs typeface="Space Grotesk" pitchFamily="2" charset="-18"/>
            </a:endParaRPr>
          </a:p>
        </p:txBody>
      </p:sp>
      <p:sp>
        <p:nvSpPr>
          <p:cNvPr id="13" name="TextBox 12">
            <a:extLst>
              <a:ext uri="{FF2B5EF4-FFF2-40B4-BE49-F238E27FC236}">
                <a16:creationId xmlns:a16="http://schemas.microsoft.com/office/drawing/2014/main" id="{05F4E290-3C6A-7CE0-976F-4375D74F394C}"/>
              </a:ext>
            </a:extLst>
          </p:cNvPr>
          <p:cNvSpPr txBox="1"/>
          <p:nvPr/>
        </p:nvSpPr>
        <p:spPr>
          <a:xfrm>
            <a:off x="270539" y="6321187"/>
            <a:ext cx="4882486" cy="523220"/>
          </a:xfrm>
          <a:prstGeom prst="rect">
            <a:avLst/>
          </a:prstGeom>
          <a:noFill/>
        </p:spPr>
        <p:txBody>
          <a:bodyPr wrap="square" rtlCol="0">
            <a:spAutoFit/>
          </a:bodyPr>
          <a:lstStyle/>
          <a:p>
            <a:r>
              <a:rPr lang="en-US" sz="1400" dirty="0" err="1">
                <a:solidFill>
                  <a:srgbClr val="4692A7"/>
                </a:solidFill>
                <a:latin typeface="Space Grotesk" pitchFamily="2" charset="-18"/>
                <a:cs typeface="Space Grotesk" pitchFamily="2" charset="-18"/>
              </a:rPr>
              <a:t>Ninkovi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sr-Latn-RS" sz="1400" i="1" dirty="0">
                <a:solidFill>
                  <a:srgbClr val="4692A7"/>
                </a:solidFill>
                <a:latin typeface="Space Grotesk" pitchFamily="2" charset="-18"/>
                <a:cs typeface="Space Grotesk" pitchFamily="2" charset="-18"/>
              </a:rPr>
              <a:t> </a:t>
            </a:r>
            <a:r>
              <a:rPr lang="en-US" sz="1400" i="1" dirty="0" err="1">
                <a:solidFill>
                  <a:srgbClr val="4692A7"/>
                </a:solidFill>
                <a:latin typeface="Space Grotesk" pitchFamily="2" charset="-18"/>
                <a:cs typeface="Space Grotesk" pitchFamily="2" charset="-18"/>
              </a:rPr>
              <a:t>ChemPhysChem</a:t>
            </a:r>
            <a:r>
              <a:rPr lang="en-US" sz="1400" i="1"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12 </a:t>
            </a:r>
            <a:r>
              <a:rPr lang="en-US" sz="1400" dirty="0">
                <a:solidFill>
                  <a:srgbClr val="4692A7"/>
                </a:solidFill>
                <a:latin typeface="Space Grotesk" pitchFamily="2" charset="-18"/>
                <a:cs typeface="Space Grotesk" pitchFamily="2" charset="-18"/>
              </a:rPr>
              <a:t>(</a:t>
            </a:r>
            <a:r>
              <a:rPr lang="sr-Latn-RS" sz="1400" dirty="0">
                <a:solidFill>
                  <a:srgbClr val="4692A7"/>
                </a:solidFill>
                <a:latin typeface="Space Grotesk" pitchFamily="2" charset="-18"/>
                <a:cs typeface="Space Grotesk" pitchFamily="2" charset="-18"/>
              </a:rPr>
              <a:t>2011</a:t>
            </a:r>
            <a:r>
              <a:rPr lang="en-US" sz="1400" dirty="0">
                <a:solidFill>
                  <a:srgbClr val="4692A7"/>
                </a:solidFill>
                <a:latin typeface="Space Grotesk" pitchFamily="2" charset="-18"/>
                <a:cs typeface="Space Grotesk" pitchFamily="2" charset="-18"/>
              </a:rPr>
              <a:t>) 3511.</a:t>
            </a:r>
          </a:p>
          <a:p>
            <a:r>
              <a:rPr lang="en-US" sz="1400" dirty="0">
                <a:solidFill>
                  <a:srgbClr val="4692A7"/>
                </a:solidFill>
                <a:latin typeface="Space Grotesk" pitchFamily="2" charset="-18"/>
                <a:cs typeface="Space Grotesk" pitchFamily="2" charset="-18"/>
              </a:rPr>
              <a:t>Malenov &amp; Zari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Coord. Chem. Rev.</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419</a:t>
            </a:r>
            <a:r>
              <a:rPr lang="sr-Latn-RS" sz="1400" dirty="0">
                <a:solidFill>
                  <a:srgbClr val="4692A7"/>
                </a:solidFill>
                <a:latin typeface="Space Grotesk" pitchFamily="2" charset="-18"/>
                <a:cs typeface="Space Grotesk" pitchFamily="2" charset="-18"/>
              </a:rPr>
              <a:t> (2020) 213338.</a:t>
            </a:r>
          </a:p>
        </p:txBody>
      </p:sp>
      <p:grpSp>
        <p:nvGrpSpPr>
          <p:cNvPr id="14" name="Group 13">
            <a:extLst>
              <a:ext uri="{FF2B5EF4-FFF2-40B4-BE49-F238E27FC236}">
                <a16:creationId xmlns:a16="http://schemas.microsoft.com/office/drawing/2014/main" id="{852034E1-9C99-76C9-275D-454B6B1AFBC8}"/>
              </a:ext>
            </a:extLst>
          </p:cNvPr>
          <p:cNvGrpSpPr/>
          <p:nvPr/>
        </p:nvGrpSpPr>
        <p:grpSpPr>
          <a:xfrm>
            <a:off x="277383" y="1125450"/>
            <a:ext cx="4656567" cy="2277250"/>
            <a:chOff x="277383" y="1125450"/>
            <a:chExt cx="4656567" cy="2277250"/>
          </a:xfrm>
        </p:grpSpPr>
        <p:pic>
          <p:nvPicPr>
            <p:cNvPr id="3" name="Picture 2">
              <a:extLst>
                <a:ext uri="{FF2B5EF4-FFF2-40B4-BE49-F238E27FC236}">
                  <a16:creationId xmlns:a16="http://schemas.microsoft.com/office/drawing/2014/main" id="{E4148A34-8882-16B6-E082-7DC6F2B48EC2}"/>
                </a:ext>
              </a:extLst>
            </p:cNvPr>
            <p:cNvPicPr>
              <a:picLocks noChangeAspect="1"/>
            </p:cNvPicPr>
            <p:nvPr/>
          </p:nvPicPr>
          <p:blipFill>
            <a:blip r:embed="rId2">
              <a:extLst>
                <a:ext uri="{28A0092B-C50C-407E-A947-70E740481C1C}">
                  <a14:useLocalDpi xmlns:a14="http://schemas.microsoft.com/office/drawing/2010/main" val="0"/>
                </a:ext>
              </a:extLst>
            </a:blip>
            <a:srcRect r="53830"/>
            <a:stretch>
              <a:fillRect/>
            </a:stretch>
          </p:blipFill>
          <p:spPr>
            <a:xfrm>
              <a:off x="1996175" y="1125450"/>
              <a:ext cx="2937775" cy="2270279"/>
            </a:xfrm>
            <a:prstGeom prst="rect">
              <a:avLst/>
            </a:prstGeom>
          </p:spPr>
        </p:pic>
        <p:pic>
          <p:nvPicPr>
            <p:cNvPr id="4" name="Picture 3">
              <a:extLst>
                <a:ext uri="{FF2B5EF4-FFF2-40B4-BE49-F238E27FC236}">
                  <a16:creationId xmlns:a16="http://schemas.microsoft.com/office/drawing/2014/main" id="{50A6E62A-FBCE-A01B-BEE3-561AE70E89B5}"/>
                </a:ext>
              </a:extLst>
            </p:cNvPr>
            <p:cNvPicPr>
              <a:picLocks noChangeAspect="1"/>
            </p:cNvPicPr>
            <p:nvPr/>
          </p:nvPicPr>
          <p:blipFill>
            <a:blip r:embed="rId2">
              <a:extLst>
                <a:ext uri="{28A0092B-C50C-407E-A947-70E740481C1C}">
                  <a14:useLocalDpi xmlns:a14="http://schemas.microsoft.com/office/drawing/2010/main" val="0"/>
                </a:ext>
              </a:extLst>
            </a:blip>
            <a:srcRect l="77927"/>
            <a:stretch>
              <a:fillRect/>
            </a:stretch>
          </p:blipFill>
          <p:spPr>
            <a:xfrm>
              <a:off x="277383" y="1132421"/>
              <a:ext cx="1404513" cy="2270279"/>
            </a:xfrm>
            <a:prstGeom prst="rect">
              <a:avLst/>
            </a:prstGeom>
          </p:spPr>
        </p:pic>
      </p:grpSp>
      <p:grpSp>
        <p:nvGrpSpPr>
          <p:cNvPr id="19" name="Group 18">
            <a:extLst>
              <a:ext uri="{FF2B5EF4-FFF2-40B4-BE49-F238E27FC236}">
                <a16:creationId xmlns:a16="http://schemas.microsoft.com/office/drawing/2014/main" id="{EA8C505F-791E-E40B-8445-B62302ED6E9B}"/>
              </a:ext>
            </a:extLst>
          </p:cNvPr>
          <p:cNvGrpSpPr/>
          <p:nvPr/>
        </p:nvGrpSpPr>
        <p:grpSpPr>
          <a:xfrm>
            <a:off x="8258167" y="579071"/>
            <a:ext cx="3524265" cy="2885639"/>
            <a:chOff x="8258167" y="579071"/>
            <a:chExt cx="3524265" cy="2885639"/>
          </a:xfrm>
        </p:grpSpPr>
        <p:grpSp>
          <p:nvGrpSpPr>
            <p:cNvPr id="8" name="Group 7">
              <a:extLst>
                <a:ext uri="{FF2B5EF4-FFF2-40B4-BE49-F238E27FC236}">
                  <a16:creationId xmlns:a16="http://schemas.microsoft.com/office/drawing/2014/main" id="{5CD1B108-8620-9D7E-4E62-333C0F568CF8}"/>
                </a:ext>
              </a:extLst>
            </p:cNvPr>
            <p:cNvGrpSpPr/>
            <p:nvPr/>
          </p:nvGrpSpPr>
          <p:grpSpPr>
            <a:xfrm>
              <a:off x="8258167" y="813714"/>
              <a:ext cx="3524265" cy="2650996"/>
              <a:chOff x="8081869" y="936370"/>
              <a:chExt cx="3524265" cy="2650996"/>
            </a:xfrm>
          </p:grpSpPr>
          <p:pic>
            <p:nvPicPr>
              <p:cNvPr id="11" name="Picture 10">
                <a:extLst>
                  <a:ext uri="{FF2B5EF4-FFF2-40B4-BE49-F238E27FC236}">
                    <a16:creationId xmlns:a16="http://schemas.microsoft.com/office/drawing/2014/main" id="{2A5077A2-20D8-F570-2D7A-FB004F69E3CB}"/>
                  </a:ext>
                </a:extLst>
              </p:cNvPr>
              <p:cNvPicPr>
                <a:picLocks noChangeAspect="1"/>
              </p:cNvPicPr>
              <p:nvPr/>
            </p:nvPicPr>
            <p:blipFill>
              <a:blip r:embed="rId3">
                <a:extLst>
                  <a:ext uri="{28A0092B-C50C-407E-A947-70E740481C1C}">
                    <a14:useLocalDpi xmlns:a14="http://schemas.microsoft.com/office/drawing/2010/main" val="0"/>
                  </a:ext>
                </a:extLst>
              </a:blip>
              <a:srcRect l="52794" t="-1394" r="42" b="56255"/>
              <a:stretch>
                <a:fillRect/>
              </a:stretch>
            </p:blipFill>
            <p:spPr>
              <a:xfrm>
                <a:off x="8081869" y="936370"/>
                <a:ext cx="3524265" cy="2492630"/>
              </a:xfrm>
              <a:prstGeom prst="rect">
                <a:avLst/>
              </a:prstGeom>
            </p:spPr>
          </p:pic>
          <p:sp>
            <p:nvSpPr>
              <p:cNvPr id="6" name="TextBox 5">
                <a:extLst>
                  <a:ext uri="{FF2B5EF4-FFF2-40B4-BE49-F238E27FC236}">
                    <a16:creationId xmlns:a16="http://schemas.microsoft.com/office/drawing/2014/main" id="{13794A59-73EE-323C-2A43-D138BF71A263}"/>
                  </a:ext>
                </a:extLst>
              </p:cNvPr>
              <p:cNvSpPr txBox="1"/>
              <p:nvPr/>
            </p:nvSpPr>
            <p:spPr>
              <a:xfrm>
                <a:off x="8184558" y="3218034"/>
                <a:ext cx="365760" cy="369332"/>
              </a:xfrm>
              <a:prstGeom prst="rect">
                <a:avLst/>
              </a:prstGeom>
              <a:solidFill>
                <a:schemeClr val="bg1"/>
              </a:solidFill>
            </p:spPr>
            <p:txBody>
              <a:bodyPr wrap="square" rtlCol="0">
                <a:spAutoFit/>
              </a:bodyPr>
              <a:lstStyle/>
              <a:p>
                <a:r>
                  <a:rPr lang="sr-Latn-RS" dirty="0">
                    <a:latin typeface="Space Grotesk" pitchFamily="2" charset="-18"/>
                    <a:cs typeface="Space Grotesk" pitchFamily="2" charset="-18"/>
                  </a:rPr>
                  <a:t> </a:t>
                </a:r>
                <a:endParaRPr lang="en-US" dirty="0">
                  <a:latin typeface="Space Grotesk" pitchFamily="2" charset="-18"/>
                  <a:cs typeface="Space Grotesk" pitchFamily="2" charset="-18"/>
                </a:endParaRPr>
              </a:p>
            </p:txBody>
          </p:sp>
        </p:grpSp>
        <p:sp>
          <p:nvSpPr>
            <p:cNvPr id="18" name="TextBox 17">
              <a:extLst>
                <a:ext uri="{FF2B5EF4-FFF2-40B4-BE49-F238E27FC236}">
                  <a16:creationId xmlns:a16="http://schemas.microsoft.com/office/drawing/2014/main" id="{D6B337A9-2578-9642-1A5B-E8EEC5EF49E0}"/>
                </a:ext>
              </a:extLst>
            </p:cNvPr>
            <p:cNvSpPr txBox="1"/>
            <p:nvPr/>
          </p:nvSpPr>
          <p:spPr>
            <a:xfrm>
              <a:off x="8697491" y="579071"/>
              <a:ext cx="3084941" cy="307777"/>
            </a:xfrm>
            <a:prstGeom prst="rect">
              <a:avLst/>
            </a:prstGeom>
            <a:noFill/>
          </p:spPr>
          <p:txBody>
            <a:bodyPr wrap="square" rtlCol="0">
              <a:spAutoFit/>
            </a:bodyPr>
            <a:lstStyle/>
            <a:p>
              <a:pPr algn="ctr"/>
              <a:r>
                <a:rPr lang="sr-Latn-RS" sz="1400" b="1" i="1" dirty="0">
                  <a:solidFill>
                    <a:schemeClr val="accent6">
                      <a:lumMod val="50000"/>
                    </a:schemeClr>
                  </a:solidFill>
                  <a:latin typeface="Space Grotesk" pitchFamily="2" charset="-18"/>
                  <a:cs typeface="Space Grotesk" pitchFamily="2" charset="-18"/>
                </a:rPr>
                <a:t>quantum chemical calculations</a:t>
              </a:r>
            </a:p>
          </p:txBody>
        </p:sp>
      </p:grpSp>
      <p:grpSp>
        <p:nvGrpSpPr>
          <p:cNvPr id="2" name="Group 1">
            <a:extLst>
              <a:ext uri="{FF2B5EF4-FFF2-40B4-BE49-F238E27FC236}">
                <a16:creationId xmlns:a16="http://schemas.microsoft.com/office/drawing/2014/main" id="{8CA724D3-4476-7112-73C5-936E6083C8AB}"/>
              </a:ext>
            </a:extLst>
          </p:cNvPr>
          <p:cNvGrpSpPr/>
          <p:nvPr/>
        </p:nvGrpSpPr>
        <p:grpSpPr>
          <a:xfrm>
            <a:off x="5077559" y="886848"/>
            <a:ext cx="3210158" cy="2437124"/>
            <a:chOff x="5077559" y="886848"/>
            <a:chExt cx="3210158" cy="2437124"/>
          </a:xfrm>
        </p:grpSpPr>
        <p:pic>
          <p:nvPicPr>
            <p:cNvPr id="7" name="Picture 6">
              <a:extLst>
                <a:ext uri="{FF2B5EF4-FFF2-40B4-BE49-F238E27FC236}">
                  <a16:creationId xmlns:a16="http://schemas.microsoft.com/office/drawing/2014/main" id="{C124BEC4-C1F3-5B0B-D3E5-9CAD04B20A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1136" y="886848"/>
              <a:ext cx="2569845" cy="1913858"/>
            </a:xfrm>
            <a:prstGeom prst="rect">
              <a:avLst/>
            </a:prstGeom>
          </p:spPr>
        </p:pic>
        <p:sp>
          <p:nvSpPr>
            <p:cNvPr id="9" name="TextBox 8">
              <a:extLst>
                <a:ext uri="{FF2B5EF4-FFF2-40B4-BE49-F238E27FC236}">
                  <a16:creationId xmlns:a16="http://schemas.microsoft.com/office/drawing/2014/main" id="{18793DBB-0C4D-EBB4-7D3F-631FD516EE3E}"/>
                </a:ext>
              </a:extLst>
            </p:cNvPr>
            <p:cNvSpPr txBox="1"/>
            <p:nvPr/>
          </p:nvSpPr>
          <p:spPr>
            <a:xfrm>
              <a:off x="5077559" y="2800752"/>
              <a:ext cx="3210158" cy="523220"/>
            </a:xfrm>
            <a:prstGeom prst="rect">
              <a:avLst/>
            </a:prstGeom>
            <a:noFill/>
          </p:spPr>
          <p:txBody>
            <a:bodyPr wrap="square" rtlCol="0">
              <a:spAutoFit/>
            </a:bodyPr>
            <a:lstStyle/>
            <a:p>
              <a:r>
                <a:rPr lang="sr-Latn-RS" sz="1400" b="1" i="1" dirty="0">
                  <a:solidFill>
                    <a:srgbClr val="3F5370"/>
                  </a:solidFill>
                  <a:latin typeface="Space Grotesk" pitchFamily="2" charset="-18"/>
                  <a:cs typeface="Space Grotesk" pitchFamily="2" charset="-18"/>
                </a:rPr>
                <a:t>larger horizontal displacement (r) means smaller normal distance (R)</a:t>
              </a:r>
            </a:p>
          </p:txBody>
        </p:sp>
      </p:grpSp>
    </p:spTree>
    <p:extLst>
      <p:ext uri="{BB962C8B-B14F-4D97-AF65-F5344CB8AC3E}">
        <p14:creationId xmlns:p14="http://schemas.microsoft.com/office/powerpoint/2010/main" val="405725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07797-ED33-53E9-8253-A6A61A3AA74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6F31091-1A0D-D768-8C89-3BD90DF3543D}"/>
              </a:ext>
            </a:extLst>
          </p:cNvPr>
          <p:cNvSpPr txBox="1"/>
          <p:nvPr/>
        </p:nvSpPr>
        <p:spPr>
          <a:xfrm>
            <a:off x="1930977" y="130557"/>
            <a:ext cx="8330045"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Molecules</a:t>
            </a:r>
          </a:p>
          <a:p>
            <a:pPr algn="ctr"/>
            <a:r>
              <a:rPr lang="en-US" b="1" i="1" dirty="0">
                <a:solidFill>
                  <a:srgbClr val="3F5370"/>
                </a:solidFill>
                <a:latin typeface="Space Grotesk" pitchFamily="2" charset="-18"/>
                <a:cs typeface="Space Grotesk" pitchFamily="2" charset="-18"/>
              </a:rPr>
              <a:t>benzene-benzene stacking in the CSD</a:t>
            </a:r>
            <a:endParaRPr lang="sr-Latn-RS" b="1" i="1" dirty="0">
              <a:solidFill>
                <a:srgbClr val="3F5370"/>
              </a:solidFill>
              <a:latin typeface="Space Grotesk" pitchFamily="2" charset="-18"/>
              <a:cs typeface="Space Grotesk" pitchFamily="2" charset="-18"/>
            </a:endParaRPr>
          </a:p>
        </p:txBody>
      </p:sp>
      <p:sp>
        <p:nvSpPr>
          <p:cNvPr id="13" name="TextBox 12">
            <a:extLst>
              <a:ext uri="{FF2B5EF4-FFF2-40B4-BE49-F238E27FC236}">
                <a16:creationId xmlns:a16="http://schemas.microsoft.com/office/drawing/2014/main" id="{E529D44F-DBD4-E99D-D64A-8D44E8EB85CD}"/>
              </a:ext>
            </a:extLst>
          </p:cNvPr>
          <p:cNvSpPr txBox="1"/>
          <p:nvPr/>
        </p:nvSpPr>
        <p:spPr>
          <a:xfrm>
            <a:off x="270539" y="6321187"/>
            <a:ext cx="4882486" cy="523220"/>
          </a:xfrm>
          <a:prstGeom prst="rect">
            <a:avLst/>
          </a:prstGeom>
          <a:noFill/>
        </p:spPr>
        <p:txBody>
          <a:bodyPr wrap="square" rtlCol="0">
            <a:spAutoFit/>
          </a:bodyPr>
          <a:lstStyle/>
          <a:p>
            <a:r>
              <a:rPr lang="en-US" sz="1400" dirty="0" err="1">
                <a:solidFill>
                  <a:srgbClr val="4692A7"/>
                </a:solidFill>
                <a:latin typeface="Space Grotesk" pitchFamily="2" charset="-18"/>
                <a:cs typeface="Space Grotesk" pitchFamily="2" charset="-18"/>
              </a:rPr>
              <a:t>Ninkovi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sr-Latn-RS" sz="1400" i="1" dirty="0">
                <a:solidFill>
                  <a:srgbClr val="4692A7"/>
                </a:solidFill>
                <a:latin typeface="Space Grotesk" pitchFamily="2" charset="-18"/>
                <a:cs typeface="Space Grotesk" pitchFamily="2" charset="-18"/>
              </a:rPr>
              <a:t> </a:t>
            </a:r>
            <a:r>
              <a:rPr lang="en-US" sz="1400" i="1" dirty="0" err="1">
                <a:solidFill>
                  <a:srgbClr val="4692A7"/>
                </a:solidFill>
                <a:latin typeface="Space Grotesk" pitchFamily="2" charset="-18"/>
                <a:cs typeface="Space Grotesk" pitchFamily="2" charset="-18"/>
              </a:rPr>
              <a:t>ChemPhysChem</a:t>
            </a:r>
            <a:r>
              <a:rPr lang="en-US" sz="1400" i="1"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12 </a:t>
            </a:r>
            <a:r>
              <a:rPr lang="en-US" sz="1400" dirty="0">
                <a:solidFill>
                  <a:srgbClr val="4692A7"/>
                </a:solidFill>
                <a:latin typeface="Space Grotesk" pitchFamily="2" charset="-18"/>
                <a:cs typeface="Space Grotesk" pitchFamily="2" charset="-18"/>
              </a:rPr>
              <a:t>(</a:t>
            </a:r>
            <a:r>
              <a:rPr lang="sr-Latn-RS" sz="1400" dirty="0">
                <a:solidFill>
                  <a:srgbClr val="4692A7"/>
                </a:solidFill>
                <a:latin typeface="Space Grotesk" pitchFamily="2" charset="-18"/>
                <a:cs typeface="Space Grotesk" pitchFamily="2" charset="-18"/>
              </a:rPr>
              <a:t>2011</a:t>
            </a:r>
            <a:r>
              <a:rPr lang="en-US" sz="1400" dirty="0">
                <a:solidFill>
                  <a:srgbClr val="4692A7"/>
                </a:solidFill>
                <a:latin typeface="Space Grotesk" pitchFamily="2" charset="-18"/>
                <a:cs typeface="Space Grotesk" pitchFamily="2" charset="-18"/>
              </a:rPr>
              <a:t>) 3511.</a:t>
            </a:r>
          </a:p>
          <a:p>
            <a:r>
              <a:rPr lang="en-US" sz="1400" dirty="0">
                <a:solidFill>
                  <a:srgbClr val="4692A7"/>
                </a:solidFill>
                <a:latin typeface="Space Grotesk" pitchFamily="2" charset="-18"/>
                <a:cs typeface="Space Grotesk" pitchFamily="2" charset="-18"/>
              </a:rPr>
              <a:t>Malenov &amp; Zari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Coord. Chem. Rev.</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419</a:t>
            </a:r>
            <a:r>
              <a:rPr lang="sr-Latn-RS" sz="1400" dirty="0">
                <a:solidFill>
                  <a:srgbClr val="4692A7"/>
                </a:solidFill>
                <a:latin typeface="Space Grotesk" pitchFamily="2" charset="-18"/>
                <a:cs typeface="Space Grotesk" pitchFamily="2" charset="-18"/>
              </a:rPr>
              <a:t> (2020) 213338.</a:t>
            </a:r>
          </a:p>
        </p:txBody>
      </p:sp>
      <p:grpSp>
        <p:nvGrpSpPr>
          <p:cNvPr id="14" name="Group 13">
            <a:extLst>
              <a:ext uri="{FF2B5EF4-FFF2-40B4-BE49-F238E27FC236}">
                <a16:creationId xmlns:a16="http://schemas.microsoft.com/office/drawing/2014/main" id="{BBFA4384-D131-9D73-7636-F9798CDFF451}"/>
              </a:ext>
            </a:extLst>
          </p:cNvPr>
          <p:cNvGrpSpPr/>
          <p:nvPr/>
        </p:nvGrpSpPr>
        <p:grpSpPr>
          <a:xfrm>
            <a:off x="277383" y="1125450"/>
            <a:ext cx="4656567" cy="2277250"/>
            <a:chOff x="277383" y="1125450"/>
            <a:chExt cx="4656567" cy="2277250"/>
          </a:xfrm>
        </p:grpSpPr>
        <p:pic>
          <p:nvPicPr>
            <p:cNvPr id="3" name="Picture 2">
              <a:extLst>
                <a:ext uri="{FF2B5EF4-FFF2-40B4-BE49-F238E27FC236}">
                  <a16:creationId xmlns:a16="http://schemas.microsoft.com/office/drawing/2014/main" id="{821B8A2C-F544-C162-CC3C-EB4BCC260250}"/>
                </a:ext>
              </a:extLst>
            </p:cNvPr>
            <p:cNvPicPr>
              <a:picLocks noChangeAspect="1"/>
            </p:cNvPicPr>
            <p:nvPr/>
          </p:nvPicPr>
          <p:blipFill>
            <a:blip r:embed="rId2">
              <a:extLst>
                <a:ext uri="{28A0092B-C50C-407E-A947-70E740481C1C}">
                  <a14:useLocalDpi xmlns:a14="http://schemas.microsoft.com/office/drawing/2010/main" val="0"/>
                </a:ext>
              </a:extLst>
            </a:blip>
            <a:srcRect r="53830"/>
            <a:stretch>
              <a:fillRect/>
            </a:stretch>
          </p:blipFill>
          <p:spPr>
            <a:xfrm>
              <a:off x="1996175" y="1125450"/>
              <a:ext cx="2937775" cy="2270279"/>
            </a:xfrm>
            <a:prstGeom prst="rect">
              <a:avLst/>
            </a:prstGeom>
          </p:spPr>
        </p:pic>
        <p:pic>
          <p:nvPicPr>
            <p:cNvPr id="4" name="Picture 3">
              <a:extLst>
                <a:ext uri="{FF2B5EF4-FFF2-40B4-BE49-F238E27FC236}">
                  <a16:creationId xmlns:a16="http://schemas.microsoft.com/office/drawing/2014/main" id="{277FF048-CC51-06C2-0ACC-E7F2467AF0D3}"/>
                </a:ext>
              </a:extLst>
            </p:cNvPr>
            <p:cNvPicPr>
              <a:picLocks noChangeAspect="1"/>
            </p:cNvPicPr>
            <p:nvPr/>
          </p:nvPicPr>
          <p:blipFill>
            <a:blip r:embed="rId2">
              <a:extLst>
                <a:ext uri="{28A0092B-C50C-407E-A947-70E740481C1C}">
                  <a14:useLocalDpi xmlns:a14="http://schemas.microsoft.com/office/drawing/2010/main" val="0"/>
                </a:ext>
              </a:extLst>
            </a:blip>
            <a:srcRect l="77927"/>
            <a:stretch>
              <a:fillRect/>
            </a:stretch>
          </p:blipFill>
          <p:spPr>
            <a:xfrm>
              <a:off x="277383" y="1132421"/>
              <a:ext cx="1404513" cy="2270279"/>
            </a:xfrm>
            <a:prstGeom prst="rect">
              <a:avLst/>
            </a:prstGeom>
          </p:spPr>
        </p:pic>
      </p:grpSp>
      <p:grpSp>
        <p:nvGrpSpPr>
          <p:cNvPr id="19" name="Group 18">
            <a:extLst>
              <a:ext uri="{FF2B5EF4-FFF2-40B4-BE49-F238E27FC236}">
                <a16:creationId xmlns:a16="http://schemas.microsoft.com/office/drawing/2014/main" id="{78EAA4DE-6934-FA0F-799C-D0ACB3CFDBEF}"/>
              </a:ext>
            </a:extLst>
          </p:cNvPr>
          <p:cNvGrpSpPr/>
          <p:nvPr/>
        </p:nvGrpSpPr>
        <p:grpSpPr>
          <a:xfrm>
            <a:off x="8258167" y="579071"/>
            <a:ext cx="3524265" cy="2885639"/>
            <a:chOff x="8258167" y="579071"/>
            <a:chExt cx="3524265" cy="2885639"/>
          </a:xfrm>
        </p:grpSpPr>
        <p:grpSp>
          <p:nvGrpSpPr>
            <p:cNvPr id="8" name="Group 7">
              <a:extLst>
                <a:ext uri="{FF2B5EF4-FFF2-40B4-BE49-F238E27FC236}">
                  <a16:creationId xmlns:a16="http://schemas.microsoft.com/office/drawing/2014/main" id="{B4C59D83-BB59-8616-459B-EB22DDBE1993}"/>
                </a:ext>
              </a:extLst>
            </p:cNvPr>
            <p:cNvGrpSpPr/>
            <p:nvPr/>
          </p:nvGrpSpPr>
          <p:grpSpPr>
            <a:xfrm>
              <a:off x="8258167" y="813714"/>
              <a:ext cx="3524265" cy="2650996"/>
              <a:chOff x="8081869" y="936370"/>
              <a:chExt cx="3524265" cy="2650996"/>
            </a:xfrm>
          </p:grpSpPr>
          <p:pic>
            <p:nvPicPr>
              <p:cNvPr id="11" name="Picture 10">
                <a:extLst>
                  <a:ext uri="{FF2B5EF4-FFF2-40B4-BE49-F238E27FC236}">
                    <a16:creationId xmlns:a16="http://schemas.microsoft.com/office/drawing/2014/main" id="{DA97A30D-7EC3-A682-5B9B-FB443C648FC2}"/>
                  </a:ext>
                </a:extLst>
              </p:cNvPr>
              <p:cNvPicPr>
                <a:picLocks noChangeAspect="1"/>
              </p:cNvPicPr>
              <p:nvPr/>
            </p:nvPicPr>
            <p:blipFill>
              <a:blip r:embed="rId3">
                <a:extLst>
                  <a:ext uri="{28A0092B-C50C-407E-A947-70E740481C1C}">
                    <a14:useLocalDpi xmlns:a14="http://schemas.microsoft.com/office/drawing/2010/main" val="0"/>
                  </a:ext>
                </a:extLst>
              </a:blip>
              <a:srcRect l="52794" t="-1394" r="42" b="56255"/>
              <a:stretch>
                <a:fillRect/>
              </a:stretch>
            </p:blipFill>
            <p:spPr>
              <a:xfrm>
                <a:off x="8081869" y="936370"/>
                <a:ext cx="3524265" cy="2492630"/>
              </a:xfrm>
              <a:prstGeom prst="rect">
                <a:avLst/>
              </a:prstGeom>
            </p:spPr>
          </p:pic>
          <p:sp>
            <p:nvSpPr>
              <p:cNvPr id="6" name="TextBox 5">
                <a:extLst>
                  <a:ext uri="{FF2B5EF4-FFF2-40B4-BE49-F238E27FC236}">
                    <a16:creationId xmlns:a16="http://schemas.microsoft.com/office/drawing/2014/main" id="{C5CF8C38-FCD8-8D9A-4CC5-D98FE23E1320}"/>
                  </a:ext>
                </a:extLst>
              </p:cNvPr>
              <p:cNvSpPr txBox="1"/>
              <p:nvPr/>
            </p:nvSpPr>
            <p:spPr>
              <a:xfrm>
                <a:off x="8184558" y="3218034"/>
                <a:ext cx="365760" cy="369332"/>
              </a:xfrm>
              <a:prstGeom prst="rect">
                <a:avLst/>
              </a:prstGeom>
              <a:solidFill>
                <a:schemeClr val="bg1"/>
              </a:solidFill>
            </p:spPr>
            <p:txBody>
              <a:bodyPr wrap="square" rtlCol="0">
                <a:spAutoFit/>
              </a:bodyPr>
              <a:lstStyle/>
              <a:p>
                <a:r>
                  <a:rPr lang="sr-Latn-RS" dirty="0">
                    <a:latin typeface="Space Grotesk" pitchFamily="2" charset="-18"/>
                    <a:cs typeface="Space Grotesk" pitchFamily="2" charset="-18"/>
                  </a:rPr>
                  <a:t> </a:t>
                </a:r>
                <a:endParaRPr lang="en-US" dirty="0">
                  <a:latin typeface="Space Grotesk" pitchFamily="2" charset="-18"/>
                  <a:cs typeface="Space Grotesk" pitchFamily="2" charset="-18"/>
                </a:endParaRPr>
              </a:p>
            </p:txBody>
          </p:sp>
        </p:grpSp>
        <p:sp>
          <p:nvSpPr>
            <p:cNvPr id="18" name="TextBox 17">
              <a:extLst>
                <a:ext uri="{FF2B5EF4-FFF2-40B4-BE49-F238E27FC236}">
                  <a16:creationId xmlns:a16="http://schemas.microsoft.com/office/drawing/2014/main" id="{1EF091CF-E79C-827A-E338-66D85B92799F}"/>
                </a:ext>
              </a:extLst>
            </p:cNvPr>
            <p:cNvSpPr txBox="1"/>
            <p:nvPr/>
          </p:nvSpPr>
          <p:spPr>
            <a:xfrm>
              <a:off x="8697491" y="579071"/>
              <a:ext cx="3084941" cy="307777"/>
            </a:xfrm>
            <a:prstGeom prst="rect">
              <a:avLst/>
            </a:prstGeom>
            <a:noFill/>
          </p:spPr>
          <p:txBody>
            <a:bodyPr wrap="square" rtlCol="0">
              <a:spAutoFit/>
            </a:bodyPr>
            <a:lstStyle/>
            <a:p>
              <a:pPr algn="ctr"/>
              <a:r>
                <a:rPr lang="sr-Latn-RS" sz="1400" b="1" i="1" dirty="0">
                  <a:solidFill>
                    <a:schemeClr val="accent6">
                      <a:lumMod val="50000"/>
                    </a:schemeClr>
                  </a:solidFill>
                  <a:latin typeface="Space Grotesk" pitchFamily="2" charset="-18"/>
                  <a:cs typeface="Space Grotesk" pitchFamily="2" charset="-18"/>
                </a:rPr>
                <a:t>quantum chemical calculations</a:t>
              </a:r>
            </a:p>
          </p:txBody>
        </p:sp>
      </p:grpSp>
      <p:grpSp>
        <p:nvGrpSpPr>
          <p:cNvPr id="2" name="Group 1">
            <a:extLst>
              <a:ext uri="{FF2B5EF4-FFF2-40B4-BE49-F238E27FC236}">
                <a16:creationId xmlns:a16="http://schemas.microsoft.com/office/drawing/2014/main" id="{4AB9E0AF-E744-17A8-B31C-3559343B1038}"/>
              </a:ext>
            </a:extLst>
          </p:cNvPr>
          <p:cNvGrpSpPr/>
          <p:nvPr/>
        </p:nvGrpSpPr>
        <p:grpSpPr>
          <a:xfrm>
            <a:off x="5077559" y="886848"/>
            <a:ext cx="3210158" cy="2437124"/>
            <a:chOff x="5077559" y="886848"/>
            <a:chExt cx="3210158" cy="2437124"/>
          </a:xfrm>
        </p:grpSpPr>
        <p:pic>
          <p:nvPicPr>
            <p:cNvPr id="7" name="Picture 6">
              <a:extLst>
                <a:ext uri="{FF2B5EF4-FFF2-40B4-BE49-F238E27FC236}">
                  <a16:creationId xmlns:a16="http://schemas.microsoft.com/office/drawing/2014/main" id="{3457907F-1CDC-F1F0-5C67-946382F2DB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1136" y="886848"/>
              <a:ext cx="2569845" cy="1913858"/>
            </a:xfrm>
            <a:prstGeom prst="rect">
              <a:avLst/>
            </a:prstGeom>
          </p:spPr>
        </p:pic>
        <p:sp>
          <p:nvSpPr>
            <p:cNvPr id="9" name="TextBox 8">
              <a:extLst>
                <a:ext uri="{FF2B5EF4-FFF2-40B4-BE49-F238E27FC236}">
                  <a16:creationId xmlns:a16="http://schemas.microsoft.com/office/drawing/2014/main" id="{2F5C0052-3235-1687-C91C-615B3DA3C4BA}"/>
                </a:ext>
              </a:extLst>
            </p:cNvPr>
            <p:cNvSpPr txBox="1"/>
            <p:nvPr/>
          </p:nvSpPr>
          <p:spPr>
            <a:xfrm>
              <a:off x="5077559" y="2800752"/>
              <a:ext cx="3210158" cy="523220"/>
            </a:xfrm>
            <a:prstGeom prst="rect">
              <a:avLst/>
            </a:prstGeom>
            <a:noFill/>
          </p:spPr>
          <p:txBody>
            <a:bodyPr wrap="square" rtlCol="0">
              <a:spAutoFit/>
            </a:bodyPr>
            <a:lstStyle/>
            <a:p>
              <a:r>
                <a:rPr lang="sr-Latn-RS" sz="1400" b="1" i="1" dirty="0">
                  <a:solidFill>
                    <a:srgbClr val="3F5370"/>
                  </a:solidFill>
                  <a:latin typeface="Space Grotesk" pitchFamily="2" charset="-18"/>
                  <a:cs typeface="Space Grotesk" pitchFamily="2" charset="-18"/>
                </a:rPr>
                <a:t>larger horizontal displacement (r) means smaller normal distance (R)</a:t>
              </a:r>
            </a:p>
          </p:txBody>
        </p:sp>
      </p:grpSp>
      <p:sp>
        <p:nvSpPr>
          <p:cNvPr id="12" name="TextBox 11">
            <a:extLst>
              <a:ext uri="{FF2B5EF4-FFF2-40B4-BE49-F238E27FC236}">
                <a16:creationId xmlns:a16="http://schemas.microsoft.com/office/drawing/2014/main" id="{E8FA5813-68D6-42F7-F8FB-ADF37EC987C6}"/>
              </a:ext>
            </a:extLst>
          </p:cNvPr>
          <p:cNvSpPr txBox="1"/>
          <p:nvPr/>
        </p:nvSpPr>
        <p:spPr>
          <a:xfrm>
            <a:off x="2169391" y="3482681"/>
            <a:ext cx="8853334" cy="461665"/>
          </a:xfrm>
          <a:prstGeom prst="rect">
            <a:avLst/>
          </a:prstGeom>
          <a:noFill/>
        </p:spPr>
        <p:txBody>
          <a:bodyPr wrap="square" rtlCol="0">
            <a:spAutoFit/>
          </a:bodyPr>
          <a:lstStyle/>
          <a:p>
            <a:pPr algn="ctr"/>
            <a:r>
              <a:rPr lang="en-US" sz="2400" b="1" dirty="0">
                <a:solidFill>
                  <a:srgbClr val="C00000"/>
                </a:solidFill>
                <a:latin typeface="Space Grotesk" pitchFamily="2" charset="-18"/>
                <a:cs typeface="Space Grotesk" pitchFamily="2" charset="-18"/>
              </a:rPr>
              <a:t>ARE THE MOST STABLE DIMERS PRESENT IN REAL SYSTEMS?</a:t>
            </a:r>
            <a:endParaRPr lang="sr-Latn-RS" sz="2000" b="1" i="1" dirty="0">
              <a:solidFill>
                <a:srgbClr val="C00000"/>
              </a:solidFill>
              <a:latin typeface="Space Grotesk" pitchFamily="2" charset="-18"/>
              <a:cs typeface="Space Grotesk" pitchFamily="2" charset="-18"/>
            </a:endParaRPr>
          </a:p>
        </p:txBody>
      </p:sp>
    </p:spTree>
    <p:extLst>
      <p:ext uri="{BB962C8B-B14F-4D97-AF65-F5344CB8AC3E}">
        <p14:creationId xmlns:p14="http://schemas.microsoft.com/office/powerpoint/2010/main" val="3523271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54FA1-28EC-1C07-874A-E2BFCCC47AE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3C94DE1-6F83-5C99-EA2F-EAE65207C772}"/>
              </a:ext>
            </a:extLst>
          </p:cNvPr>
          <p:cNvSpPr txBox="1"/>
          <p:nvPr/>
        </p:nvSpPr>
        <p:spPr>
          <a:xfrm>
            <a:off x="1930977" y="130557"/>
            <a:ext cx="8330045"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Molecules</a:t>
            </a:r>
          </a:p>
          <a:p>
            <a:pPr algn="ctr"/>
            <a:r>
              <a:rPr lang="en-US" b="1" i="1" dirty="0">
                <a:solidFill>
                  <a:srgbClr val="3F5370"/>
                </a:solidFill>
                <a:latin typeface="Space Grotesk" pitchFamily="2" charset="-18"/>
                <a:cs typeface="Space Grotesk" pitchFamily="2" charset="-18"/>
              </a:rPr>
              <a:t>benzene-benzene stacking in the CSD</a:t>
            </a:r>
            <a:endParaRPr lang="sr-Latn-RS" b="1" i="1" dirty="0">
              <a:solidFill>
                <a:srgbClr val="3F5370"/>
              </a:solidFill>
              <a:latin typeface="Space Grotesk" pitchFamily="2" charset="-18"/>
              <a:cs typeface="Space Grotesk" pitchFamily="2" charset="-18"/>
            </a:endParaRPr>
          </a:p>
        </p:txBody>
      </p:sp>
      <p:sp>
        <p:nvSpPr>
          <p:cNvPr id="13" name="TextBox 12">
            <a:extLst>
              <a:ext uri="{FF2B5EF4-FFF2-40B4-BE49-F238E27FC236}">
                <a16:creationId xmlns:a16="http://schemas.microsoft.com/office/drawing/2014/main" id="{4CC1622F-B699-B5AF-9D5C-3B6C67AC7510}"/>
              </a:ext>
            </a:extLst>
          </p:cNvPr>
          <p:cNvSpPr txBox="1"/>
          <p:nvPr/>
        </p:nvSpPr>
        <p:spPr>
          <a:xfrm>
            <a:off x="270539" y="6321187"/>
            <a:ext cx="4882486" cy="523220"/>
          </a:xfrm>
          <a:prstGeom prst="rect">
            <a:avLst/>
          </a:prstGeom>
          <a:noFill/>
        </p:spPr>
        <p:txBody>
          <a:bodyPr wrap="square" rtlCol="0">
            <a:spAutoFit/>
          </a:bodyPr>
          <a:lstStyle/>
          <a:p>
            <a:r>
              <a:rPr lang="en-US" sz="1400" dirty="0" err="1">
                <a:solidFill>
                  <a:srgbClr val="4692A7"/>
                </a:solidFill>
                <a:latin typeface="Space Grotesk" pitchFamily="2" charset="-18"/>
                <a:cs typeface="Space Grotesk" pitchFamily="2" charset="-18"/>
              </a:rPr>
              <a:t>Ninkovi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sr-Latn-RS" sz="1400" i="1" dirty="0">
                <a:solidFill>
                  <a:srgbClr val="4692A7"/>
                </a:solidFill>
                <a:latin typeface="Space Grotesk" pitchFamily="2" charset="-18"/>
                <a:cs typeface="Space Grotesk" pitchFamily="2" charset="-18"/>
              </a:rPr>
              <a:t> </a:t>
            </a:r>
            <a:r>
              <a:rPr lang="en-US" sz="1400" i="1" dirty="0" err="1">
                <a:solidFill>
                  <a:srgbClr val="4692A7"/>
                </a:solidFill>
                <a:latin typeface="Space Grotesk" pitchFamily="2" charset="-18"/>
                <a:cs typeface="Space Grotesk" pitchFamily="2" charset="-18"/>
              </a:rPr>
              <a:t>ChemPhysChem</a:t>
            </a:r>
            <a:r>
              <a:rPr lang="en-US" sz="1400" i="1"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12 </a:t>
            </a:r>
            <a:r>
              <a:rPr lang="en-US" sz="1400" dirty="0">
                <a:solidFill>
                  <a:srgbClr val="4692A7"/>
                </a:solidFill>
                <a:latin typeface="Space Grotesk" pitchFamily="2" charset="-18"/>
                <a:cs typeface="Space Grotesk" pitchFamily="2" charset="-18"/>
              </a:rPr>
              <a:t>(</a:t>
            </a:r>
            <a:r>
              <a:rPr lang="sr-Latn-RS" sz="1400" dirty="0">
                <a:solidFill>
                  <a:srgbClr val="4692A7"/>
                </a:solidFill>
                <a:latin typeface="Space Grotesk" pitchFamily="2" charset="-18"/>
                <a:cs typeface="Space Grotesk" pitchFamily="2" charset="-18"/>
              </a:rPr>
              <a:t>2011</a:t>
            </a:r>
            <a:r>
              <a:rPr lang="en-US" sz="1400" dirty="0">
                <a:solidFill>
                  <a:srgbClr val="4692A7"/>
                </a:solidFill>
                <a:latin typeface="Space Grotesk" pitchFamily="2" charset="-18"/>
                <a:cs typeface="Space Grotesk" pitchFamily="2" charset="-18"/>
              </a:rPr>
              <a:t>) 3511.</a:t>
            </a:r>
          </a:p>
          <a:p>
            <a:r>
              <a:rPr lang="en-US" sz="1400" dirty="0">
                <a:solidFill>
                  <a:srgbClr val="4692A7"/>
                </a:solidFill>
                <a:latin typeface="Space Grotesk" pitchFamily="2" charset="-18"/>
                <a:cs typeface="Space Grotesk" pitchFamily="2" charset="-18"/>
              </a:rPr>
              <a:t>Malenov &amp; Zari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Coord. Chem. Rev.</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419</a:t>
            </a:r>
            <a:r>
              <a:rPr lang="sr-Latn-RS" sz="1400" dirty="0">
                <a:solidFill>
                  <a:srgbClr val="4692A7"/>
                </a:solidFill>
                <a:latin typeface="Space Grotesk" pitchFamily="2" charset="-18"/>
                <a:cs typeface="Space Grotesk" pitchFamily="2" charset="-18"/>
              </a:rPr>
              <a:t> (2020) 213338.</a:t>
            </a:r>
          </a:p>
        </p:txBody>
      </p:sp>
      <p:grpSp>
        <p:nvGrpSpPr>
          <p:cNvPr id="14" name="Group 13">
            <a:extLst>
              <a:ext uri="{FF2B5EF4-FFF2-40B4-BE49-F238E27FC236}">
                <a16:creationId xmlns:a16="http://schemas.microsoft.com/office/drawing/2014/main" id="{3878226E-9E16-D623-2258-26B96B1CA302}"/>
              </a:ext>
            </a:extLst>
          </p:cNvPr>
          <p:cNvGrpSpPr/>
          <p:nvPr/>
        </p:nvGrpSpPr>
        <p:grpSpPr>
          <a:xfrm>
            <a:off x="277383" y="1125450"/>
            <a:ext cx="4656567" cy="2277250"/>
            <a:chOff x="277383" y="1125450"/>
            <a:chExt cx="4656567" cy="2277250"/>
          </a:xfrm>
        </p:grpSpPr>
        <p:pic>
          <p:nvPicPr>
            <p:cNvPr id="3" name="Picture 2">
              <a:extLst>
                <a:ext uri="{FF2B5EF4-FFF2-40B4-BE49-F238E27FC236}">
                  <a16:creationId xmlns:a16="http://schemas.microsoft.com/office/drawing/2014/main" id="{C0728F49-B11E-510B-1E14-47C652BC355F}"/>
                </a:ext>
              </a:extLst>
            </p:cNvPr>
            <p:cNvPicPr>
              <a:picLocks noChangeAspect="1"/>
            </p:cNvPicPr>
            <p:nvPr/>
          </p:nvPicPr>
          <p:blipFill>
            <a:blip r:embed="rId2">
              <a:extLst>
                <a:ext uri="{28A0092B-C50C-407E-A947-70E740481C1C}">
                  <a14:useLocalDpi xmlns:a14="http://schemas.microsoft.com/office/drawing/2010/main" val="0"/>
                </a:ext>
              </a:extLst>
            </a:blip>
            <a:srcRect r="53830"/>
            <a:stretch>
              <a:fillRect/>
            </a:stretch>
          </p:blipFill>
          <p:spPr>
            <a:xfrm>
              <a:off x="1996175" y="1125450"/>
              <a:ext cx="2937775" cy="2270279"/>
            </a:xfrm>
            <a:prstGeom prst="rect">
              <a:avLst/>
            </a:prstGeom>
          </p:spPr>
        </p:pic>
        <p:pic>
          <p:nvPicPr>
            <p:cNvPr id="4" name="Picture 3">
              <a:extLst>
                <a:ext uri="{FF2B5EF4-FFF2-40B4-BE49-F238E27FC236}">
                  <a16:creationId xmlns:a16="http://schemas.microsoft.com/office/drawing/2014/main" id="{E9CD4272-AEC7-0411-3B62-0C9D1EB41928}"/>
                </a:ext>
              </a:extLst>
            </p:cNvPr>
            <p:cNvPicPr>
              <a:picLocks noChangeAspect="1"/>
            </p:cNvPicPr>
            <p:nvPr/>
          </p:nvPicPr>
          <p:blipFill>
            <a:blip r:embed="rId2">
              <a:extLst>
                <a:ext uri="{28A0092B-C50C-407E-A947-70E740481C1C}">
                  <a14:useLocalDpi xmlns:a14="http://schemas.microsoft.com/office/drawing/2010/main" val="0"/>
                </a:ext>
              </a:extLst>
            </a:blip>
            <a:srcRect l="77927"/>
            <a:stretch>
              <a:fillRect/>
            </a:stretch>
          </p:blipFill>
          <p:spPr>
            <a:xfrm>
              <a:off x="277383" y="1132421"/>
              <a:ext cx="1404513" cy="2270279"/>
            </a:xfrm>
            <a:prstGeom prst="rect">
              <a:avLst/>
            </a:prstGeom>
          </p:spPr>
        </p:pic>
      </p:grpSp>
      <p:grpSp>
        <p:nvGrpSpPr>
          <p:cNvPr id="19" name="Group 18">
            <a:extLst>
              <a:ext uri="{FF2B5EF4-FFF2-40B4-BE49-F238E27FC236}">
                <a16:creationId xmlns:a16="http://schemas.microsoft.com/office/drawing/2014/main" id="{B3EB16BF-405C-AF1D-08F4-A47F3D6C5D07}"/>
              </a:ext>
            </a:extLst>
          </p:cNvPr>
          <p:cNvGrpSpPr/>
          <p:nvPr/>
        </p:nvGrpSpPr>
        <p:grpSpPr>
          <a:xfrm>
            <a:off x="8258167" y="579071"/>
            <a:ext cx="3524265" cy="2885639"/>
            <a:chOff x="8258167" y="579071"/>
            <a:chExt cx="3524265" cy="2885639"/>
          </a:xfrm>
        </p:grpSpPr>
        <p:grpSp>
          <p:nvGrpSpPr>
            <p:cNvPr id="8" name="Group 7">
              <a:extLst>
                <a:ext uri="{FF2B5EF4-FFF2-40B4-BE49-F238E27FC236}">
                  <a16:creationId xmlns:a16="http://schemas.microsoft.com/office/drawing/2014/main" id="{A1B61D23-D0FB-A7DC-E177-2263E731E63F}"/>
                </a:ext>
              </a:extLst>
            </p:cNvPr>
            <p:cNvGrpSpPr/>
            <p:nvPr/>
          </p:nvGrpSpPr>
          <p:grpSpPr>
            <a:xfrm>
              <a:off x="8258167" y="813714"/>
              <a:ext cx="3524265" cy="2650996"/>
              <a:chOff x="8081869" y="936370"/>
              <a:chExt cx="3524265" cy="2650996"/>
            </a:xfrm>
          </p:grpSpPr>
          <p:pic>
            <p:nvPicPr>
              <p:cNvPr id="11" name="Picture 10">
                <a:extLst>
                  <a:ext uri="{FF2B5EF4-FFF2-40B4-BE49-F238E27FC236}">
                    <a16:creationId xmlns:a16="http://schemas.microsoft.com/office/drawing/2014/main" id="{86D0A45A-956A-F7B5-3DE3-F06B981D90C5}"/>
                  </a:ext>
                </a:extLst>
              </p:cNvPr>
              <p:cNvPicPr>
                <a:picLocks noChangeAspect="1"/>
              </p:cNvPicPr>
              <p:nvPr/>
            </p:nvPicPr>
            <p:blipFill>
              <a:blip r:embed="rId3">
                <a:extLst>
                  <a:ext uri="{28A0092B-C50C-407E-A947-70E740481C1C}">
                    <a14:useLocalDpi xmlns:a14="http://schemas.microsoft.com/office/drawing/2010/main" val="0"/>
                  </a:ext>
                </a:extLst>
              </a:blip>
              <a:srcRect l="52794" t="-1394" r="42" b="56255"/>
              <a:stretch>
                <a:fillRect/>
              </a:stretch>
            </p:blipFill>
            <p:spPr>
              <a:xfrm>
                <a:off x="8081869" y="936370"/>
                <a:ext cx="3524265" cy="2492630"/>
              </a:xfrm>
              <a:prstGeom prst="rect">
                <a:avLst/>
              </a:prstGeom>
            </p:spPr>
          </p:pic>
          <p:sp>
            <p:nvSpPr>
              <p:cNvPr id="6" name="TextBox 5">
                <a:extLst>
                  <a:ext uri="{FF2B5EF4-FFF2-40B4-BE49-F238E27FC236}">
                    <a16:creationId xmlns:a16="http://schemas.microsoft.com/office/drawing/2014/main" id="{B1D6CCC4-7EAB-FC5A-87AF-AB25994EDFD3}"/>
                  </a:ext>
                </a:extLst>
              </p:cNvPr>
              <p:cNvSpPr txBox="1"/>
              <p:nvPr/>
            </p:nvSpPr>
            <p:spPr>
              <a:xfrm>
                <a:off x="8184558" y="3218034"/>
                <a:ext cx="365760" cy="369332"/>
              </a:xfrm>
              <a:prstGeom prst="rect">
                <a:avLst/>
              </a:prstGeom>
              <a:solidFill>
                <a:schemeClr val="bg1"/>
              </a:solidFill>
            </p:spPr>
            <p:txBody>
              <a:bodyPr wrap="square" rtlCol="0">
                <a:spAutoFit/>
              </a:bodyPr>
              <a:lstStyle/>
              <a:p>
                <a:r>
                  <a:rPr lang="sr-Latn-RS" dirty="0">
                    <a:latin typeface="Space Grotesk" pitchFamily="2" charset="-18"/>
                    <a:cs typeface="Space Grotesk" pitchFamily="2" charset="-18"/>
                  </a:rPr>
                  <a:t> </a:t>
                </a:r>
                <a:endParaRPr lang="en-US" dirty="0">
                  <a:latin typeface="Space Grotesk" pitchFamily="2" charset="-18"/>
                  <a:cs typeface="Space Grotesk" pitchFamily="2" charset="-18"/>
                </a:endParaRPr>
              </a:p>
            </p:txBody>
          </p:sp>
        </p:grpSp>
        <p:sp>
          <p:nvSpPr>
            <p:cNvPr id="18" name="TextBox 17">
              <a:extLst>
                <a:ext uri="{FF2B5EF4-FFF2-40B4-BE49-F238E27FC236}">
                  <a16:creationId xmlns:a16="http://schemas.microsoft.com/office/drawing/2014/main" id="{D368DEDB-5032-E2E5-8E0F-C570C7F6A4B1}"/>
                </a:ext>
              </a:extLst>
            </p:cNvPr>
            <p:cNvSpPr txBox="1"/>
            <p:nvPr/>
          </p:nvSpPr>
          <p:spPr>
            <a:xfrm>
              <a:off x="8697491" y="579071"/>
              <a:ext cx="3084941" cy="307777"/>
            </a:xfrm>
            <a:prstGeom prst="rect">
              <a:avLst/>
            </a:prstGeom>
            <a:noFill/>
          </p:spPr>
          <p:txBody>
            <a:bodyPr wrap="square" rtlCol="0">
              <a:spAutoFit/>
            </a:bodyPr>
            <a:lstStyle/>
            <a:p>
              <a:pPr algn="ctr"/>
              <a:r>
                <a:rPr lang="sr-Latn-RS" sz="1400" b="1" i="1" dirty="0">
                  <a:solidFill>
                    <a:schemeClr val="accent6">
                      <a:lumMod val="50000"/>
                    </a:schemeClr>
                  </a:solidFill>
                  <a:latin typeface="Space Grotesk" pitchFamily="2" charset="-18"/>
                  <a:cs typeface="Space Grotesk" pitchFamily="2" charset="-18"/>
                </a:rPr>
                <a:t>quantum chemical calculations</a:t>
              </a:r>
            </a:p>
          </p:txBody>
        </p:sp>
      </p:grpSp>
      <p:grpSp>
        <p:nvGrpSpPr>
          <p:cNvPr id="2" name="Group 1">
            <a:extLst>
              <a:ext uri="{FF2B5EF4-FFF2-40B4-BE49-F238E27FC236}">
                <a16:creationId xmlns:a16="http://schemas.microsoft.com/office/drawing/2014/main" id="{B67E0908-5D6E-4630-20FB-8A99100C7180}"/>
              </a:ext>
            </a:extLst>
          </p:cNvPr>
          <p:cNvGrpSpPr/>
          <p:nvPr/>
        </p:nvGrpSpPr>
        <p:grpSpPr>
          <a:xfrm>
            <a:off x="5077559" y="886848"/>
            <a:ext cx="3210158" cy="2437124"/>
            <a:chOff x="5077559" y="886848"/>
            <a:chExt cx="3210158" cy="2437124"/>
          </a:xfrm>
        </p:grpSpPr>
        <p:pic>
          <p:nvPicPr>
            <p:cNvPr id="7" name="Picture 6">
              <a:extLst>
                <a:ext uri="{FF2B5EF4-FFF2-40B4-BE49-F238E27FC236}">
                  <a16:creationId xmlns:a16="http://schemas.microsoft.com/office/drawing/2014/main" id="{BBB76078-C1D3-5D96-6EA9-0AC1A3AD6F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1136" y="886848"/>
              <a:ext cx="2569845" cy="1913858"/>
            </a:xfrm>
            <a:prstGeom prst="rect">
              <a:avLst/>
            </a:prstGeom>
          </p:spPr>
        </p:pic>
        <p:sp>
          <p:nvSpPr>
            <p:cNvPr id="9" name="TextBox 8">
              <a:extLst>
                <a:ext uri="{FF2B5EF4-FFF2-40B4-BE49-F238E27FC236}">
                  <a16:creationId xmlns:a16="http://schemas.microsoft.com/office/drawing/2014/main" id="{3365C1A7-D268-0862-B0D4-E5D4E1760595}"/>
                </a:ext>
              </a:extLst>
            </p:cNvPr>
            <p:cNvSpPr txBox="1"/>
            <p:nvPr/>
          </p:nvSpPr>
          <p:spPr>
            <a:xfrm>
              <a:off x="5077559" y="2800752"/>
              <a:ext cx="3210158" cy="523220"/>
            </a:xfrm>
            <a:prstGeom prst="rect">
              <a:avLst/>
            </a:prstGeom>
            <a:noFill/>
          </p:spPr>
          <p:txBody>
            <a:bodyPr wrap="square" rtlCol="0">
              <a:spAutoFit/>
            </a:bodyPr>
            <a:lstStyle/>
            <a:p>
              <a:r>
                <a:rPr lang="sr-Latn-RS" sz="1400" b="1" i="1" dirty="0">
                  <a:solidFill>
                    <a:srgbClr val="3F5370"/>
                  </a:solidFill>
                  <a:latin typeface="Space Grotesk" pitchFamily="2" charset="-18"/>
                  <a:cs typeface="Space Grotesk" pitchFamily="2" charset="-18"/>
                </a:rPr>
                <a:t>larger horizontal displacement (r) means smaller normal distance (R)</a:t>
              </a:r>
            </a:p>
          </p:txBody>
        </p:sp>
      </p:grpSp>
      <p:sp>
        <p:nvSpPr>
          <p:cNvPr id="12" name="TextBox 11">
            <a:extLst>
              <a:ext uri="{FF2B5EF4-FFF2-40B4-BE49-F238E27FC236}">
                <a16:creationId xmlns:a16="http://schemas.microsoft.com/office/drawing/2014/main" id="{18398C2C-52C8-54AB-666C-F46F5AB2192F}"/>
              </a:ext>
            </a:extLst>
          </p:cNvPr>
          <p:cNvSpPr txBox="1"/>
          <p:nvPr/>
        </p:nvSpPr>
        <p:spPr>
          <a:xfrm>
            <a:off x="2169391" y="3482681"/>
            <a:ext cx="8853334" cy="461665"/>
          </a:xfrm>
          <a:prstGeom prst="rect">
            <a:avLst/>
          </a:prstGeom>
          <a:noFill/>
        </p:spPr>
        <p:txBody>
          <a:bodyPr wrap="square" rtlCol="0">
            <a:spAutoFit/>
          </a:bodyPr>
          <a:lstStyle/>
          <a:p>
            <a:pPr algn="ctr"/>
            <a:r>
              <a:rPr lang="en-US" sz="2400" b="1" dirty="0">
                <a:solidFill>
                  <a:srgbClr val="C00000"/>
                </a:solidFill>
                <a:latin typeface="Space Grotesk" pitchFamily="2" charset="-18"/>
                <a:cs typeface="Space Grotesk" pitchFamily="2" charset="-18"/>
              </a:rPr>
              <a:t>ARE THE MOST STABLE DIMERS PRESENT IN REAL SYSTEMS?</a:t>
            </a:r>
            <a:endParaRPr lang="sr-Latn-RS" sz="2000" b="1" i="1" dirty="0">
              <a:solidFill>
                <a:srgbClr val="C00000"/>
              </a:solidFill>
              <a:latin typeface="Space Grotesk" pitchFamily="2" charset="-18"/>
              <a:cs typeface="Space Grotesk" pitchFamily="2" charset="-18"/>
            </a:endParaRPr>
          </a:p>
        </p:txBody>
      </p:sp>
      <p:grpSp>
        <p:nvGrpSpPr>
          <p:cNvPr id="10" name="Group 9">
            <a:extLst>
              <a:ext uri="{FF2B5EF4-FFF2-40B4-BE49-F238E27FC236}">
                <a16:creationId xmlns:a16="http://schemas.microsoft.com/office/drawing/2014/main" id="{C658D4CF-52FD-B264-43B5-7C3F4D4EFC7A}"/>
              </a:ext>
            </a:extLst>
          </p:cNvPr>
          <p:cNvGrpSpPr/>
          <p:nvPr/>
        </p:nvGrpSpPr>
        <p:grpSpPr>
          <a:xfrm>
            <a:off x="1996175" y="4155398"/>
            <a:ext cx="3764265" cy="1969770"/>
            <a:chOff x="2798460" y="1535452"/>
            <a:chExt cx="3764265" cy="1792589"/>
          </a:xfrm>
        </p:grpSpPr>
        <p:sp>
          <p:nvSpPr>
            <p:cNvPr id="15" name="TextBox 14">
              <a:extLst>
                <a:ext uri="{FF2B5EF4-FFF2-40B4-BE49-F238E27FC236}">
                  <a16:creationId xmlns:a16="http://schemas.microsoft.com/office/drawing/2014/main" id="{429BA430-DFAB-91EA-6930-AEF2D9BE8E56}"/>
                </a:ext>
              </a:extLst>
            </p:cNvPr>
            <p:cNvSpPr txBox="1"/>
            <p:nvPr/>
          </p:nvSpPr>
          <p:spPr>
            <a:xfrm>
              <a:off x="2798460" y="1535452"/>
              <a:ext cx="3764265" cy="1792589"/>
            </a:xfrm>
            <a:prstGeom prst="rect">
              <a:avLst/>
            </a:prstGeom>
            <a:noFill/>
          </p:spPr>
          <p:txBody>
            <a:bodyPr wrap="square" rtlCol="0">
              <a:spAutoFit/>
            </a:bodyPr>
            <a:lstStyle/>
            <a:p>
              <a:pPr algn="ctr"/>
              <a:r>
                <a:rPr lang="sr-Latn-RS" sz="1600" b="1" u="sng" dirty="0">
                  <a:solidFill>
                    <a:srgbClr val="3F5370"/>
                  </a:solidFill>
                  <a:latin typeface="Space Grotesk" pitchFamily="2" charset="-18"/>
                  <a:cs typeface="Space Grotesk" pitchFamily="2" charset="-18"/>
                </a:rPr>
                <a:t>CSD search criteria</a:t>
              </a:r>
            </a:p>
            <a:p>
              <a:pPr>
                <a:spcBef>
                  <a:spcPts val="1200"/>
                </a:spcBef>
              </a:pPr>
              <a:r>
                <a:rPr lang="en-US" sz="1600" b="1" dirty="0">
                  <a:solidFill>
                    <a:srgbClr val="3F5370"/>
                  </a:solidFill>
                  <a:latin typeface="Space Grotesk" pitchFamily="2" charset="-18"/>
                  <a:cs typeface="Space Grotesk" pitchFamily="2" charset="-18"/>
                </a:rPr>
                <a:t>angle between benzene planes &lt; 10°</a:t>
              </a:r>
              <a:endParaRPr lang="sr-Latn-RS" sz="1600" b="1" dirty="0">
                <a:solidFill>
                  <a:srgbClr val="3F5370"/>
                </a:solidFill>
                <a:latin typeface="Space Grotesk" pitchFamily="2" charset="-18"/>
                <a:cs typeface="Space Grotesk" pitchFamily="2" charset="-18"/>
              </a:endParaRPr>
            </a:p>
            <a:p>
              <a:r>
                <a:rPr lang="sr-Latn-RS" sz="1600" b="1" dirty="0">
                  <a:solidFill>
                    <a:srgbClr val="3F5370"/>
                  </a:solidFill>
                  <a:latin typeface="Space Grotesk" pitchFamily="2" charset="-18"/>
                  <a:cs typeface="Space Grotesk" pitchFamily="2" charset="-18"/>
                </a:rPr>
                <a:t>d(</a:t>
              </a:r>
              <a:r>
                <a:rPr lang="el-GR" sz="1600" b="1" dirty="0">
                  <a:solidFill>
                    <a:srgbClr val="3F5370"/>
                  </a:solidFill>
                  <a:latin typeface="Space Grotesk" pitchFamily="2" charset="-18"/>
                  <a:cs typeface="Space Grotesk" pitchFamily="2" charset="-18"/>
                </a:rPr>
                <a:t>Ω</a:t>
              </a:r>
              <a:r>
                <a:rPr lang="sr-Latn-RS" sz="1600" b="1" baseline="-25000" dirty="0">
                  <a:solidFill>
                    <a:srgbClr val="3F5370"/>
                  </a:solidFill>
                  <a:latin typeface="Space Grotesk" pitchFamily="2" charset="-18"/>
                  <a:cs typeface="Space Grotesk" pitchFamily="2" charset="-18"/>
                </a:rPr>
                <a:t>1</a:t>
              </a:r>
              <a:r>
                <a:rPr lang="sr-Latn-RS" sz="1600" b="1" dirty="0">
                  <a:solidFill>
                    <a:srgbClr val="3F5370"/>
                  </a:solidFill>
                  <a:latin typeface="Space Grotesk" pitchFamily="2" charset="-18"/>
                  <a:ea typeface="Calibri" panose="020F0502020204030204" pitchFamily="34" charset="0"/>
                  <a:cs typeface="Space Grotesk" pitchFamily="2" charset="-18"/>
                </a:rPr>
                <a:t>···</a:t>
              </a:r>
              <a:r>
                <a:rPr lang="el-GR" sz="1600" b="1" dirty="0">
                  <a:solidFill>
                    <a:srgbClr val="3F5370"/>
                  </a:solidFill>
                  <a:latin typeface="Space Grotesk" pitchFamily="2" charset="-18"/>
                  <a:cs typeface="Space Grotesk" pitchFamily="2" charset="-18"/>
                </a:rPr>
                <a:t>Ω</a:t>
              </a:r>
              <a:r>
                <a:rPr lang="en-US" sz="1600" b="1" baseline="-25000" dirty="0">
                  <a:solidFill>
                    <a:srgbClr val="3F5370"/>
                  </a:solidFill>
                  <a:latin typeface="Space Grotesk" pitchFamily="2" charset="-18"/>
                  <a:cs typeface="Space Grotesk" pitchFamily="2" charset="-18"/>
                </a:rPr>
                <a:t>2</a:t>
              </a:r>
              <a:r>
                <a:rPr lang="sr-Latn-RS" sz="1600" b="1" dirty="0">
                  <a:solidFill>
                    <a:srgbClr val="3F5370"/>
                  </a:solidFill>
                  <a:latin typeface="Space Grotesk" pitchFamily="2" charset="-18"/>
                  <a:cs typeface="Space Grotesk" pitchFamily="2" charset="-18"/>
                </a:rPr>
                <a:t>) </a:t>
              </a:r>
              <a:r>
                <a:rPr lang="en-US" sz="1600" b="1" dirty="0">
                  <a:solidFill>
                    <a:srgbClr val="3F5370"/>
                  </a:solidFill>
                  <a:latin typeface="Space Grotesk" pitchFamily="2" charset="-18"/>
                  <a:cs typeface="Space Grotesk" pitchFamily="2" charset="-18"/>
                </a:rPr>
                <a:t>&lt; 7.5 Å</a:t>
              </a:r>
              <a:endParaRPr lang="sr-Latn-RS" sz="1600" b="1" dirty="0">
                <a:solidFill>
                  <a:srgbClr val="3F5370"/>
                </a:solidFill>
                <a:latin typeface="Space Grotesk" pitchFamily="2" charset="-18"/>
                <a:cs typeface="Space Grotesk" pitchFamily="2" charset="-18"/>
              </a:endParaRPr>
            </a:p>
            <a:p>
              <a:endParaRPr lang="sr-Latn-RS" sz="1600" b="1" dirty="0">
                <a:solidFill>
                  <a:srgbClr val="3F5370"/>
                </a:solidFill>
                <a:latin typeface="Space Grotesk" pitchFamily="2" charset="-18"/>
                <a:cs typeface="Space Grotesk" pitchFamily="2" charset="-18"/>
              </a:endParaRPr>
            </a:p>
            <a:p>
              <a:endParaRPr lang="sr-Latn-RS" sz="1600" b="1" dirty="0">
                <a:solidFill>
                  <a:srgbClr val="3F5370"/>
                </a:solidFill>
                <a:latin typeface="Space Grotesk" pitchFamily="2" charset="-18"/>
                <a:cs typeface="Space Grotesk" pitchFamily="2" charset="-18"/>
              </a:endParaRPr>
            </a:p>
            <a:p>
              <a:endParaRPr lang="sr-Latn-RS" sz="1600" b="1" dirty="0">
                <a:solidFill>
                  <a:srgbClr val="3F5370"/>
                </a:solidFill>
                <a:latin typeface="Space Grotesk" pitchFamily="2" charset="-18"/>
                <a:cs typeface="Space Grotesk" pitchFamily="2" charset="-18"/>
              </a:endParaRPr>
            </a:p>
            <a:p>
              <a:endParaRPr lang="en-US" sz="1600" b="1" dirty="0">
                <a:solidFill>
                  <a:srgbClr val="3F5370"/>
                </a:solidFill>
                <a:latin typeface="Space Grotesk" pitchFamily="2" charset="-18"/>
                <a:cs typeface="Space Grotesk" pitchFamily="2" charset="-18"/>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BB80F52-AAAA-92E5-79A3-1324E716FC13}"/>
                    </a:ext>
                  </a:extLst>
                </p:cNvPr>
                <p:cNvSpPr txBox="1"/>
                <p:nvPr/>
              </p:nvSpPr>
              <p:spPr>
                <a:xfrm>
                  <a:off x="3566178" y="2585951"/>
                  <a:ext cx="2228828" cy="606063"/>
                </a:xfrm>
                <a:prstGeom prst="rect">
                  <a:avLst/>
                </a:prstGeom>
                <a:noFill/>
                <a:ln w="28575">
                  <a:solidFill>
                    <a:srgbClr val="3F5370"/>
                  </a:solidFill>
                </a:ln>
              </p:spPr>
              <p:txBody>
                <a:bodyPr wrap="square" rtlCol="0">
                  <a:spAutoFit/>
                </a:bodyPr>
                <a:lstStyle/>
                <a:p>
                  <a:pPr/>
                  <a14:m>
                    <m:oMathPara xmlns:m="http://schemas.openxmlformats.org/officeDocument/2006/math">
                      <m:oMath>
                        <m:f>
                          <m:fPr>
                            <m:ctrlPr>
                              <a:rPr lang="sr-Latn-R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𝒓</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𝟕</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𝟓</m:t>
                                </m:r>
                              </m:e>
                              <m:sup>
                                <m:r>
                                  <a:rPr lang="en-US" sz="1600" b="1" i="1" smtClean="0">
                                    <a:solidFill>
                                      <a:srgbClr val="3F5370"/>
                                    </a:solidFill>
                                    <a:latin typeface="Cambria Math" panose="02040503050406030204" pitchFamily="18" charset="0"/>
                                  </a:rPr>
                                  <m:t>𝟐</m:t>
                                </m:r>
                              </m:sup>
                            </m:sSup>
                          </m:den>
                        </m:f>
                        <m:r>
                          <a:rPr lang="en-US" sz="1600" b="1" i="1" smtClean="0">
                            <a:solidFill>
                              <a:srgbClr val="3F5370"/>
                            </a:solidFill>
                            <a:latin typeface="Cambria Math" panose="02040503050406030204" pitchFamily="18" charset="0"/>
                          </a:rPr>
                          <m:t>+</m:t>
                        </m:r>
                        <m:f>
                          <m:fPr>
                            <m:ctrlPr>
                              <a:rPr lang="en-U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𝑹</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𝟒</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𝟎</m:t>
                                </m:r>
                              </m:e>
                              <m:sup>
                                <m:r>
                                  <a:rPr lang="en-US" sz="1600" b="1" i="1" smtClean="0">
                                    <a:solidFill>
                                      <a:srgbClr val="3F5370"/>
                                    </a:solidFill>
                                    <a:latin typeface="Cambria Math" panose="02040503050406030204" pitchFamily="18" charset="0"/>
                                  </a:rPr>
                                  <m:t>𝟐</m:t>
                                </m:r>
                              </m:sup>
                            </m:sSup>
                          </m:den>
                        </m:f>
                        <m:r>
                          <a:rPr lang="en-US" sz="1600" b="1" i="1">
                            <a:solidFill>
                              <a:srgbClr val="3F5370"/>
                            </a:solidFill>
                            <a:latin typeface="Cambria Math" panose="02040503050406030204" pitchFamily="18" charset="0"/>
                            <a:ea typeface="Cambria Math" panose="02040503050406030204" pitchFamily="18" charset="0"/>
                          </a:rPr>
                          <m:t>≤</m:t>
                        </m:r>
                        <m:r>
                          <a:rPr lang="en-US" sz="1600" b="1" i="1" smtClean="0">
                            <a:solidFill>
                              <a:srgbClr val="3F5370"/>
                            </a:solidFill>
                            <a:latin typeface="Cambria Math" panose="02040503050406030204" pitchFamily="18" charset="0"/>
                            <a:ea typeface="Cambria Math" panose="02040503050406030204" pitchFamily="18" charset="0"/>
                          </a:rPr>
                          <m:t>𝟏</m:t>
                        </m:r>
                      </m:oMath>
                    </m:oMathPara>
                  </a14:m>
                  <a:endParaRPr lang="sr-Latn-RS" sz="1600" b="1" dirty="0">
                    <a:solidFill>
                      <a:srgbClr val="3F5370"/>
                    </a:solidFill>
                    <a:latin typeface="Trebuchet MS" panose="020B0603020202020204" pitchFamily="34" charset="0"/>
                  </a:endParaRPr>
                </a:p>
              </p:txBody>
            </p:sp>
          </mc:Choice>
          <mc:Fallback xmlns="">
            <p:sp>
              <p:nvSpPr>
                <p:cNvPr id="41" name="TextBox 40">
                  <a:extLst>
                    <a:ext uri="{FF2B5EF4-FFF2-40B4-BE49-F238E27FC236}">
                      <a16:creationId xmlns:a16="http://schemas.microsoft.com/office/drawing/2014/main" id="{C88BDC9C-1D9E-C4C1-A887-7ADDEE443541}"/>
                    </a:ext>
                  </a:extLst>
                </p:cNvPr>
                <p:cNvSpPr txBox="1">
                  <a:spLocks noRot="1" noChangeAspect="1" noMove="1" noResize="1" noEditPoints="1" noAdjustHandles="1" noChangeArrowheads="1" noChangeShapeType="1" noTextEdit="1"/>
                </p:cNvSpPr>
                <p:nvPr/>
              </p:nvSpPr>
              <p:spPr>
                <a:xfrm>
                  <a:off x="3566178" y="2585951"/>
                  <a:ext cx="2228828" cy="606063"/>
                </a:xfrm>
                <a:prstGeom prst="rect">
                  <a:avLst/>
                </a:prstGeom>
                <a:blipFill>
                  <a:blip r:embed="rId6"/>
                  <a:stretch>
                    <a:fillRect/>
                  </a:stretch>
                </a:blipFill>
                <a:ln w="28575">
                  <a:solidFill>
                    <a:srgbClr val="3F5370"/>
                  </a:solidFill>
                </a:ln>
              </p:spPr>
              <p:txBody>
                <a:bodyPr/>
                <a:lstStyle/>
                <a:p>
                  <a:r>
                    <a:rPr lang="sr-Latn-RS">
                      <a:noFill/>
                    </a:rPr>
                    <a:t> </a:t>
                  </a:r>
                </a:p>
              </p:txBody>
            </p:sp>
          </mc:Fallback>
        </mc:AlternateContent>
      </p:grpSp>
    </p:spTree>
    <p:extLst>
      <p:ext uri="{BB962C8B-B14F-4D97-AF65-F5344CB8AC3E}">
        <p14:creationId xmlns:p14="http://schemas.microsoft.com/office/powerpoint/2010/main" val="13968703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77324-39E2-12AF-C49C-D8B522BC757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257F735-1634-470F-8009-C286939403AB}"/>
              </a:ext>
            </a:extLst>
          </p:cNvPr>
          <p:cNvSpPr txBox="1"/>
          <p:nvPr/>
        </p:nvSpPr>
        <p:spPr>
          <a:xfrm>
            <a:off x="1930977" y="130557"/>
            <a:ext cx="8330045"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Molecules</a:t>
            </a:r>
          </a:p>
          <a:p>
            <a:pPr algn="ctr"/>
            <a:r>
              <a:rPr lang="en-US" b="1" i="1" dirty="0">
                <a:solidFill>
                  <a:srgbClr val="3F5370"/>
                </a:solidFill>
                <a:latin typeface="Space Grotesk" pitchFamily="2" charset="-18"/>
                <a:cs typeface="Space Grotesk" pitchFamily="2" charset="-18"/>
              </a:rPr>
              <a:t>benzene-benzene stacking in the CSD</a:t>
            </a:r>
            <a:endParaRPr lang="sr-Latn-RS" b="1" i="1" dirty="0">
              <a:solidFill>
                <a:srgbClr val="3F5370"/>
              </a:solidFill>
              <a:latin typeface="Space Grotesk" pitchFamily="2" charset="-18"/>
              <a:cs typeface="Space Grotesk" pitchFamily="2" charset="-18"/>
            </a:endParaRPr>
          </a:p>
        </p:txBody>
      </p:sp>
      <p:sp>
        <p:nvSpPr>
          <p:cNvPr id="13" name="TextBox 12">
            <a:extLst>
              <a:ext uri="{FF2B5EF4-FFF2-40B4-BE49-F238E27FC236}">
                <a16:creationId xmlns:a16="http://schemas.microsoft.com/office/drawing/2014/main" id="{BA496B52-389F-0FBD-4425-AC1529585391}"/>
              </a:ext>
            </a:extLst>
          </p:cNvPr>
          <p:cNvSpPr txBox="1"/>
          <p:nvPr/>
        </p:nvSpPr>
        <p:spPr>
          <a:xfrm>
            <a:off x="270539" y="6321187"/>
            <a:ext cx="4882486" cy="523220"/>
          </a:xfrm>
          <a:prstGeom prst="rect">
            <a:avLst/>
          </a:prstGeom>
          <a:noFill/>
        </p:spPr>
        <p:txBody>
          <a:bodyPr wrap="square" rtlCol="0">
            <a:spAutoFit/>
          </a:bodyPr>
          <a:lstStyle/>
          <a:p>
            <a:r>
              <a:rPr lang="en-US" sz="1400" dirty="0" err="1">
                <a:solidFill>
                  <a:srgbClr val="4692A7"/>
                </a:solidFill>
                <a:latin typeface="Space Grotesk" pitchFamily="2" charset="-18"/>
                <a:cs typeface="Space Grotesk" pitchFamily="2" charset="-18"/>
              </a:rPr>
              <a:t>Ninkovi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sr-Latn-RS" sz="1400" i="1" dirty="0">
                <a:solidFill>
                  <a:srgbClr val="4692A7"/>
                </a:solidFill>
                <a:latin typeface="Space Grotesk" pitchFamily="2" charset="-18"/>
                <a:cs typeface="Space Grotesk" pitchFamily="2" charset="-18"/>
              </a:rPr>
              <a:t> </a:t>
            </a:r>
            <a:r>
              <a:rPr lang="en-US" sz="1400" i="1" dirty="0" err="1">
                <a:solidFill>
                  <a:srgbClr val="4692A7"/>
                </a:solidFill>
                <a:latin typeface="Space Grotesk" pitchFamily="2" charset="-18"/>
                <a:cs typeface="Space Grotesk" pitchFamily="2" charset="-18"/>
              </a:rPr>
              <a:t>ChemPhysChem</a:t>
            </a:r>
            <a:r>
              <a:rPr lang="en-US" sz="1400" i="1"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12 </a:t>
            </a:r>
            <a:r>
              <a:rPr lang="en-US" sz="1400" dirty="0">
                <a:solidFill>
                  <a:srgbClr val="4692A7"/>
                </a:solidFill>
                <a:latin typeface="Space Grotesk" pitchFamily="2" charset="-18"/>
                <a:cs typeface="Space Grotesk" pitchFamily="2" charset="-18"/>
              </a:rPr>
              <a:t>(</a:t>
            </a:r>
            <a:r>
              <a:rPr lang="sr-Latn-RS" sz="1400" dirty="0">
                <a:solidFill>
                  <a:srgbClr val="4692A7"/>
                </a:solidFill>
                <a:latin typeface="Space Grotesk" pitchFamily="2" charset="-18"/>
                <a:cs typeface="Space Grotesk" pitchFamily="2" charset="-18"/>
              </a:rPr>
              <a:t>2011</a:t>
            </a:r>
            <a:r>
              <a:rPr lang="en-US" sz="1400" dirty="0">
                <a:solidFill>
                  <a:srgbClr val="4692A7"/>
                </a:solidFill>
                <a:latin typeface="Space Grotesk" pitchFamily="2" charset="-18"/>
                <a:cs typeface="Space Grotesk" pitchFamily="2" charset="-18"/>
              </a:rPr>
              <a:t>) 3511.</a:t>
            </a:r>
          </a:p>
          <a:p>
            <a:r>
              <a:rPr lang="en-US" sz="1400" dirty="0">
                <a:solidFill>
                  <a:srgbClr val="4692A7"/>
                </a:solidFill>
                <a:latin typeface="Space Grotesk" pitchFamily="2" charset="-18"/>
                <a:cs typeface="Space Grotesk" pitchFamily="2" charset="-18"/>
              </a:rPr>
              <a:t>Malenov &amp; Zari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Coord. Chem. Rev.</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419</a:t>
            </a:r>
            <a:r>
              <a:rPr lang="sr-Latn-RS" sz="1400" dirty="0">
                <a:solidFill>
                  <a:srgbClr val="4692A7"/>
                </a:solidFill>
                <a:latin typeface="Space Grotesk" pitchFamily="2" charset="-18"/>
                <a:cs typeface="Space Grotesk" pitchFamily="2" charset="-18"/>
              </a:rPr>
              <a:t> (2020) 213338.</a:t>
            </a:r>
          </a:p>
        </p:txBody>
      </p:sp>
      <p:grpSp>
        <p:nvGrpSpPr>
          <p:cNvPr id="14" name="Group 13">
            <a:extLst>
              <a:ext uri="{FF2B5EF4-FFF2-40B4-BE49-F238E27FC236}">
                <a16:creationId xmlns:a16="http://schemas.microsoft.com/office/drawing/2014/main" id="{0C4DC300-94D3-4D84-F37E-AD2E82A25952}"/>
              </a:ext>
            </a:extLst>
          </p:cNvPr>
          <p:cNvGrpSpPr/>
          <p:nvPr/>
        </p:nvGrpSpPr>
        <p:grpSpPr>
          <a:xfrm>
            <a:off x="277383" y="1125450"/>
            <a:ext cx="4656567" cy="2277250"/>
            <a:chOff x="277383" y="1125450"/>
            <a:chExt cx="4656567" cy="2277250"/>
          </a:xfrm>
        </p:grpSpPr>
        <p:pic>
          <p:nvPicPr>
            <p:cNvPr id="3" name="Picture 2">
              <a:extLst>
                <a:ext uri="{FF2B5EF4-FFF2-40B4-BE49-F238E27FC236}">
                  <a16:creationId xmlns:a16="http://schemas.microsoft.com/office/drawing/2014/main" id="{2C363B5C-77A3-09E3-BDBE-9C14B0D1899D}"/>
                </a:ext>
              </a:extLst>
            </p:cNvPr>
            <p:cNvPicPr>
              <a:picLocks noChangeAspect="1"/>
            </p:cNvPicPr>
            <p:nvPr/>
          </p:nvPicPr>
          <p:blipFill>
            <a:blip r:embed="rId2">
              <a:extLst>
                <a:ext uri="{28A0092B-C50C-407E-A947-70E740481C1C}">
                  <a14:useLocalDpi xmlns:a14="http://schemas.microsoft.com/office/drawing/2010/main" val="0"/>
                </a:ext>
              </a:extLst>
            </a:blip>
            <a:srcRect r="53830"/>
            <a:stretch>
              <a:fillRect/>
            </a:stretch>
          </p:blipFill>
          <p:spPr>
            <a:xfrm>
              <a:off x="1996175" y="1125450"/>
              <a:ext cx="2937775" cy="2270279"/>
            </a:xfrm>
            <a:prstGeom prst="rect">
              <a:avLst/>
            </a:prstGeom>
          </p:spPr>
        </p:pic>
        <p:pic>
          <p:nvPicPr>
            <p:cNvPr id="4" name="Picture 3">
              <a:extLst>
                <a:ext uri="{FF2B5EF4-FFF2-40B4-BE49-F238E27FC236}">
                  <a16:creationId xmlns:a16="http://schemas.microsoft.com/office/drawing/2014/main" id="{DAB5CC2F-6698-D4D0-9D94-64B54A7018D9}"/>
                </a:ext>
              </a:extLst>
            </p:cNvPr>
            <p:cNvPicPr>
              <a:picLocks noChangeAspect="1"/>
            </p:cNvPicPr>
            <p:nvPr/>
          </p:nvPicPr>
          <p:blipFill>
            <a:blip r:embed="rId2">
              <a:extLst>
                <a:ext uri="{28A0092B-C50C-407E-A947-70E740481C1C}">
                  <a14:useLocalDpi xmlns:a14="http://schemas.microsoft.com/office/drawing/2010/main" val="0"/>
                </a:ext>
              </a:extLst>
            </a:blip>
            <a:srcRect l="77927"/>
            <a:stretch>
              <a:fillRect/>
            </a:stretch>
          </p:blipFill>
          <p:spPr>
            <a:xfrm>
              <a:off x="277383" y="1132421"/>
              <a:ext cx="1404513" cy="2270279"/>
            </a:xfrm>
            <a:prstGeom prst="rect">
              <a:avLst/>
            </a:prstGeom>
          </p:spPr>
        </p:pic>
      </p:grpSp>
      <p:grpSp>
        <p:nvGrpSpPr>
          <p:cNvPr id="19" name="Group 18">
            <a:extLst>
              <a:ext uri="{FF2B5EF4-FFF2-40B4-BE49-F238E27FC236}">
                <a16:creationId xmlns:a16="http://schemas.microsoft.com/office/drawing/2014/main" id="{A287D7C9-6911-A047-9E81-DCCAD807E370}"/>
              </a:ext>
            </a:extLst>
          </p:cNvPr>
          <p:cNvGrpSpPr/>
          <p:nvPr/>
        </p:nvGrpSpPr>
        <p:grpSpPr>
          <a:xfrm>
            <a:off x="8258167" y="579071"/>
            <a:ext cx="3524265" cy="2885639"/>
            <a:chOff x="8258167" y="579071"/>
            <a:chExt cx="3524265" cy="2885639"/>
          </a:xfrm>
        </p:grpSpPr>
        <p:grpSp>
          <p:nvGrpSpPr>
            <p:cNvPr id="8" name="Group 7">
              <a:extLst>
                <a:ext uri="{FF2B5EF4-FFF2-40B4-BE49-F238E27FC236}">
                  <a16:creationId xmlns:a16="http://schemas.microsoft.com/office/drawing/2014/main" id="{1CC6EBD9-2260-033C-BBDA-A57242F95B4F}"/>
                </a:ext>
              </a:extLst>
            </p:cNvPr>
            <p:cNvGrpSpPr/>
            <p:nvPr/>
          </p:nvGrpSpPr>
          <p:grpSpPr>
            <a:xfrm>
              <a:off x="8258167" y="813714"/>
              <a:ext cx="3524265" cy="2650996"/>
              <a:chOff x="8081869" y="936370"/>
              <a:chExt cx="3524265" cy="2650996"/>
            </a:xfrm>
          </p:grpSpPr>
          <p:pic>
            <p:nvPicPr>
              <p:cNvPr id="11" name="Picture 10">
                <a:extLst>
                  <a:ext uri="{FF2B5EF4-FFF2-40B4-BE49-F238E27FC236}">
                    <a16:creationId xmlns:a16="http://schemas.microsoft.com/office/drawing/2014/main" id="{74DE3EDD-18EB-788B-3B32-AC82D05B250E}"/>
                  </a:ext>
                </a:extLst>
              </p:cNvPr>
              <p:cNvPicPr>
                <a:picLocks noChangeAspect="1"/>
              </p:cNvPicPr>
              <p:nvPr/>
            </p:nvPicPr>
            <p:blipFill>
              <a:blip r:embed="rId3">
                <a:extLst>
                  <a:ext uri="{28A0092B-C50C-407E-A947-70E740481C1C}">
                    <a14:useLocalDpi xmlns:a14="http://schemas.microsoft.com/office/drawing/2010/main" val="0"/>
                  </a:ext>
                </a:extLst>
              </a:blip>
              <a:srcRect l="52794" t="-1394" r="42" b="56255"/>
              <a:stretch>
                <a:fillRect/>
              </a:stretch>
            </p:blipFill>
            <p:spPr>
              <a:xfrm>
                <a:off x="8081869" y="936370"/>
                <a:ext cx="3524265" cy="2492630"/>
              </a:xfrm>
              <a:prstGeom prst="rect">
                <a:avLst/>
              </a:prstGeom>
            </p:spPr>
          </p:pic>
          <p:sp>
            <p:nvSpPr>
              <p:cNvPr id="6" name="TextBox 5">
                <a:extLst>
                  <a:ext uri="{FF2B5EF4-FFF2-40B4-BE49-F238E27FC236}">
                    <a16:creationId xmlns:a16="http://schemas.microsoft.com/office/drawing/2014/main" id="{77F36323-B2CC-E9C9-C286-3D0B3E75109C}"/>
                  </a:ext>
                </a:extLst>
              </p:cNvPr>
              <p:cNvSpPr txBox="1"/>
              <p:nvPr/>
            </p:nvSpPr>
            <p:spPr>
              <a:xfrm>
                <a:off x="8184558" y="3218034"/>
                <a:ext cx="365760" cy="369332"/>
              </a:xfrm>
              <a:prstGeom prst="rect">
                <a:avLst/>
              </a:prstGeom>
              <a:solidFill>
                <a:schemeClr val="bg1"/>
              </a:solidFill>
            </p:spPr>
            <p:txBody>
              <a:bodyPr wrap="square" rtlCol="0">
                <a:spAutoFit/>
              </a:bodyPr>
              <a:lstStyle/>
              <a:p>
                <a:r>
                  <a:rPr lang="sr-Latn-RS" dirty="0">
                    <a:latin typeface="Space Grotesk" pitchFamily="2" charset="-18"/>
                    <a:cs typeface="Space Grotesk" pitchFamily="2" charset="-18"/>
                  </a:rPr>
                  <a:t> </a:t>
                </a:r>
                <a:endParaRPr lang="en-US" dirty="0">
                  <a:latin typeface="Space Grotesk" pitchFamily="2" charset="-18"/>
                  <a:cs typeface="Space Grotesk" pitchFamily="2" charset="-18"/>
                </a:endParaRPr>
              </a:p>
            </p:txBody>
          </p:sp>
        </p:grpSp>
        <p:sp>
          <p:nvSpPr>
            <p:cNvPr id="18" name="TextBox 17">
              <a:extLst>
                <a:ext uri="{FF2B5EF4-FFF2-40B4-BE49-F238E27FC236}">
                  <a16:creationId xmlns:a16="http://schemas.microsoft.com/office/drawing/2014/main" id="{385C3CB9-DA46-0030-C7F2-5A2FC564B85E}"/>
                </a:ext>
              </a:extLst>
            </p:cNvPr>
            <p:cNvSpPr txBox="1"/>
            <p:nvPr/>
          </p:nvSpPr>
          <p:spPr>
            <a:xfrm>
              <a:off x="8697491" y="579071"/>
              <a:ext cx="3084941" cy="307777"/>
            </a:xfrm>
            <a:prstGeom prst="rect">
              <a:avLst/>
            </a:prstGeom>
            <a:noFill/>
          </p:spPr>
          <p:txBody>
            <a:bodyPr wrap="square" rtlCol="0">
              <a:spAutoFit/>
            </a:bodyPr>
            <a:lstStyle/>
            <a:p>
              <a:pPr algn="ctr"/>
              <a:r>
                <a:rPr lang="sr-Latn-RS" sz="1400" b="1" i="1" dirty="0">
                  <a:solidFill>
                    <a:schemeClr val="accent6">
                      <a:lumMod val="50000"/>
                    </a:schemeClr>
                  </a:solidFill>
                  <a:latin typeface="Space Grotesk" pitchFamily="2" charset="-18"/>
                  <a:cs typeface="Space Grotesk" pitchFamily="2" charset="-18"/>
                </a:rPr>
                <a:t>quantum chemical calculations</a:t>
              </a:r>
            </a:p>
          </p:txBody>
        </p:sp>
      </p:grpSp>
      <p:grpSp>
        <p:nvGrpSpPr>
          <p:cNvPr id="2" name="Group 1">
            <a:extLst>
              <a:ext uri="{FF2B5EF4-FFF2-40B4-BE49-F238E27FC236}">
                <a16:creationId xmlns:a16="http://schemas.microsoft.com/office/drawing/2014/main" id="{086C71A0-2DD4-6157-E875-36FC224ADBFD}"/>
              </a:ext>
            </a:extLst>
          </p:cNvPr>
          <p:cNvGrpSpPr/>
          <p:nvPr/>
        </p:nvGrpSpPr>
        <p:grpSpPr>
          <a:xfrm>
            <a:off x="5077559" y="886848"/>
            <a:ext cx="3210158" cy="2437124"/>
            <a:chOff x="5077559" y="886848"/>
            <a:chExt cx="3210158" cy="2437124"/>
          </a:xfrm>
        </p:grpSpPr>
        <p:pic>
          <p:nvPicPr>
            <p:cNvPr id="7" name="Picture 6">
              <a:extLst>
                <a:ext uri="{FF2B5EF4-FFF2-40B4-BE49-F238E27FC236}">
                  <a16:creationId xmlns:a16="http://schemas.microsoft.com/office/drawing/2014/main" id="{B52DD7D0-0BFD-F44A-72FF-CFA4783275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1136" y="886848"/>
              <a:ext cx="2569845" cy="1913858"/>
            </a:xfrm>
            <a:prstGeom prst="rect">
              <a:avLst/>
            </a:prstGeom>
          </p:spPr>
        </p:pic>
        <p:sp>
          <p:nvSpPr>
            <p:cNvPr id="9" name="TextBox 8">
              <a:extLst>
                <a:ext uri="{FF2B5EF4-FFF2-40B4-BE49-F238E27FC236}">
                  <a16:creationId xmlns:a16="http://schemas.microsoft.com/office/drawing/2014/main" id="{EBF1756D-78CF-C8A9-4691-DD35357AE35D}"/>
                </a:ext>
              </a:extLst>
            </p:cNvPr>
            <p:cNvSpPr txBox="1"/>
            <p:nvPr/>
          </p:nvSpPr>
          <p:spPr>
            <a:xfrm>
              <a:off x="5077559" y="2800752"/>
              <a:ext cx="3210158" cy="523220"/>
            </a:xfrm>
            <a:prstGeom prst="rect">
              <a:avLst/>
            </a:prstGeom>
            <a:noFill/>
          </p:spPr>
          <p:txBody>
            <a:bodyPr wrap="square" rtlCol="0">
              <a:spAutoFit/>
            </a:bodyPr>
            <a:lstStyle/>
            <a:p>
              <a:r>
                <a:rPr lang="sr-Latn-RS" sz="1400" b="1" i="1" dirty="0">
                  <a:solidFill>
                    <a:srgbClr val="3F5370"/>
                  </a:solidFill>
                  <a:latin typeface="Space Grotesk" pitchFamily="2" charset="-18"/>
                  <a:cs typeface="Space Grotesk" pitchFamily="2" charset="-18"/>
                </a:rPr>
                <a:t>larger horizontal displacement (r) means smaller normal distance (R)</a:t>
              </a:r>
            </a:p>
          </p:txBody>
        </p:sp>
      </p:grpSp>
      <p:sp>
        <p:nvSpPr>
          <p:cNvPr id="12" name="TextBox 11">
            <a:extLst>
              <a:ext uri="{FF2B5EF4-FFF2-40B4-BE49-F238E27FC236}">
                <a16:creationId xmlns:a16="http://schemas.microsoft.com/office/drawing/2014/main" id="{3DA120A3-00E5-0274-75E9-C5E28FAF73CB}"/>
              </a:ext>
            </a:extLst>
          </p:cNvPr>
          <p:cNvSpPr txBox="1"/>
          <p:nvPr/>
        </p:nvSpPr>
        <p:spPr>
          <a:xfrm>
            <a:off x="2169391" y="3482681"/>
            <a:ext cx="8853334" cy="461665"/>
          </a:xfrm>
          <a:prstGeom prst="rect">
            <a:avLst/>
          </a:prstGeom>
          <a:noFill/>
        </p:spPr>
        <p:txBody>
          <a:bodyPr wrap="square" rtlCol="0">
            <a:spAutoFit/>
          </a:bodyPr>
          <a:lstStyle/>
          <a:p>
            <a:pPr algn="ctr"/>
            <a:r>
              <a:rPr lang="en-US" sz="2400" b="1" dirty="0">
                <a:solidFill>
                  <a:srgbClr val="C00000"/>
                </a:solidFill>
                <a:latin typeface="Space Grotesk" pitchFamily="2" charset="-18"/>
                <a:cs typeface="Space Grotesk" pitchFamily="2" charset="-18"/>
              </a:rPr>
              <a:t>ARE THE MOST STABLE DIMERS PRESENT IN REAL SYSTEMS?</a:t>
            </a:r>
            <a:endParaRPr lang="sr-Latn-RS" sz="2000" b="1" i="1" dirty="0">
              <a:solidFill>
                <a:srgbClr val="C00000"/>
              </a:solidFill>
              <a:latin typeface="Space Grotesk" pitchFamily="2" charset="-18"/>
              <a:cs typeface="Space Grotesk" pitchFamily="2" charset="-18"/>
            </a:endParaRPr>
          </a:p>
        </p:txBody>
      </p:sp>
      <p:grpSp>
        <p:nvGrpSpPr>
          <p:cNvPr id="10" name="Group 9">
            <a:extLst>
              <a:ext uri="{FF2B5EF4-FFF2-40B4-BE49-F238E27FC236}">
                <a16:creationId xmlns:a16="http://schemas.microsoft.com/office/drawing/2014/main" id="{009BFEB3-1AB1-59F3-47F5-D427F0067129}"/>
              </a:ext>
            </a:extLst>
          </p:cNvPr>
          <p:cNvGrpSpPr/>
          <p:nvPr/>
        </p:nvGrpSpPr>
        <p:grpSpPr>
          <a:xfrm>
            <a:off x="1996175" y="4155398"/>
            <a:ext cx="3764265" cy="1969770"/>
            <a:chOff x="2798460" y="1535452"/>
            <a:chExt cx="3764265" cy="1792589"/>
          </a:xfrm>
        </p:grpSpPr>
        <p:sp>
          <p:nvSpPr>
            <p:cNvPr id="15" name="TextBox 14">
              <a:extLst>
                <a:ext uri="{FF2B5EF4-FFF2-40B4-BE49-F238E27FC236}">
                  <a16:creationId xmlns:a16="http://schemas.microsoft.com/office/drawing/2014/main" id="{838674CD-50E6-864B-1EB7-286FC433F333}"/>
                </a:ext>
              </a:extLst>
            </p:cNvPr>
            <p:cNvSpPr txBox="1"/>
            <p:nvPr/>
          </p:nvSpPr>
          <p:spPr>
            <a:xfrm>
              <a:off x="2798460" y="1535452"/>
              <a:ext cx="3764265" cy="1792589"/>
            </a:xfrm>
            <a:prstGeom prst="rect">
              <a:avLst/>
            </a:prstGeom>
            <a:noFill/>
          </p:spPr>
          <p:txBody>
            <a:bodyPr wrap="square" rtlCol="0">
              <a:spAutoFit/>
            </a:bodyPr>
            <a:lstStyle/>
            <a:p>
              <a:pPr algn="ctr"/>
              <a:r>
                <a:rPr lang="sr-Latn-RS" sz="1600" b="1" u="sng" dirty="0">
                  <a:solidFill>
                    <a:srgbClr val="3F5370"/>
                  </a:solidFill>
                  <a:latin typeface="Space Grotesk" pitchFamily="2" charset="-18"/>
                  <a:cs typeface="Space Grotesk" pitchFamily="2" charset="-18"/>
                </a:rPr>
                <a:t>CSD search criteria</a:t>
              </a:r>
            </a:p>
            <a:p>
              <a:pPr>
                <a:spcBef>
                  <a:spcPts val="1200"/>
                </a:spcBef>
              </a:pPr>
              <a:r>
                <a:rPr lang="en-US" sz="1600" b="1" dirty="0">
                  <a:solidFill>
                    <a:srgbClr val="3F5370"/>
                  </a:solidFill>
                  <a:latin typeface="Space Grotesk" pitchFamily="2" charset="-18"/>
                  <a:cs typeface="Space Grotesk" pitchFamily="2" charset="-18"/>
                </a:rPr>
                <a:t>angle between benzene planes &lt; 10°</a:t>
              </a:r>
              <a:endParaRPr lang="sr-Latn-RS" sz="1600" b="1" dirty="0">
                <a:solidFill>
                  <a:srgbClr val="3F5370"/>
                </a:solidFill>
                <a:latin typeface="Space Grotesk" pitchFamily="2" charset="-18"/>
                <a:cs typeface="Space Grotesk" pitchFamily="2" charset="-18"/>
              </a:endParaRPr>
            </a:p>
            <a:p>
              <a:r>
                <a:rPr lang="sr-Latn-RS" sz="1600" b="1" dirty="0">
                  <a:solidFill>
                    <a:srgbClr val="3F5370"/>
                  </a:solidFill>
                  <a:latin typeface="Space Grotesk" pitchFamily="2" charset="-18"/>
                  <a:cs typeface="Space Grotesk" pitchFamily="2" charset="-18"/>
                </a:rPr>
                <a:t>d(</a:t>
              </a:r>
              <a:r>
                <a:rPr lang="el-GR" sz="1600" b="1" dirty="0">
                  <a:solidFill>
                    <a:srgbClr val="3F5370"/>
                  </a:solidFill>
                  <a:latin typeface="Space Grotesk" pitchFamily="2" charset="-18"/>
                  <a:cs typeface="Space Grotesk" pitchFamily="2" charset="-18"/>
                </a:rPr>
                <a:t>Ω</a:t>
              </a:r>
              <a:r>
                <a:rPr lang="sr-Latn-RS" sz="1600" b="1" baseline="-25000" dirty="0">
                  <a:solidFill>
                    <a:srgbClr val="3F5370"/>
                  </a:solidFill>
                  <a:latin typeface="Space Grotesk" pitchFamily="2" charset="-18"/>
                  <a:cs typeface="Space Grotesk" pitchFamily="2" charset="-18"/>
                </a:rPr>
                <a:t>1</a:t>
              </a:r>
              <a:r>
                <a:rPr lang="sr-Latn-RS" sz="1600" b="1" dirty="0">
                  <a:solidFill>
                    <a:srgbClr val="3F5370"/>
                  </a:solidFill>
                  <a:latin typeface="Space Grotesk" pitchFamily="2" charset="-18"/>
                  <a:ea typeface="Calibri" panose="020F0502020204030204" pitchFamily="34" charset="0"/>
                  <a:cs typeface="Space Grotesk" pitchFamily="2" charset="-18"/>
                </a:rPr>
                <a:t>···</a:t>
              </a:r>
              <a:r>
                <a:rPr lang="el-GR" sz="1600" b="1" dirty="0">
                  <a:solidFill>
                    <a:srgbClr val="3F5370"/>
                  </a:solidFill>
                  <a:latin typeface="Space Grotesk" pitchFamily="2" charset="-18"/>
                  <a:cs typeface="Space Grotesk" pitchFamily="2" charset="-18"/>
                </a:rPr>
                <a:t>Ω</a:t>
              </a:r>
              <a:r>
                <a:rPr lang="en-US" sz="1600" b="1" baseline="-25000" dirty="0">
                  <a:solidFill>
                    <a:srgbClr val="3F5370"/>
                  </a:solidFill>
                  <a:latin typeface="Space Grotesk" pitchFamily="2" charset="-18"/>
                  <a:cs typeface="Space Grotesk" pitchFamily="2" charset="-18"/>
                </a:rPr>
                <a:t>2</a:t>
              </a:r>
              <a:r>
                <a:rPr lang="sr-Latn-RS" sz="1600" b="1" dirty="0">
                  <a:solidFill>
                    <a:srgbClr val="3F5370"/>
                  </a:solidFill>
                  <a:latin typeface="Space Grotesk" pitchFamily="2" charset="-18"/>
                  <a:cs typeface="Space Grotesk" pitchFamily="2" charset="-18"/>
                </a:rPr>
                <a:t>) </a:t>
              </a:r>
              <a:r>
                <a:rPr lang="en-US" sz="1600" b="1" dirty="0">
                  <a:solidFill>
                    <a:srgbClr val="3F5370"/>
                  </a:solidFill>
                  <a:latin typeface="Space Grotesk" pitchFamily="2" charset="-18"/>
                  <a:cs typeface="Space Grotesk" pitchFamily="2" charset="-18"/>
                </a:rPr>
                <a:t>&lt; 7.5 Å</a:t>
              </a:r>
              <a:endParaRPr lang="sr-Latn-RS" sz="1600" b="1" dirty="0">
                <a:solidFill>
                  <a:srgbClr val="3F5370"/>
                </a:solidFill>
                <a:latin typeface="Space Grotesk" pitchFamily="2" charset="-18"/>
                <a:cs typeface="Space Grotesk" pitchFamily="2" charset="-18"/>
              </a:endParaRPr>
            </a:p>
            <a:p>
              <a:endParaRPr lang="sr-Latn-RS" sz="1600" b="1" dirty="0">
                <a:solidFill>
                  <a:srgbClr val="3F5370"/>
                </a:solidFill>
                <a:latin typeface="Space Grotesk" pitchFamily="2" charset="-18"/>
                <a:cs typeface="Space Grotesk" pitchFamily="2" charset="-18"/>
              </a:endParaRPr>
            </a:p>
            <a:p>
              <a:endParaRPr lang="sr-Latn-RS" sz="1600" b="1" dirty="0">
                <a:solidFill>
                  <a:srgbClr val="3F5370"/>
                </a:solidFill>
                <a:latin typeface="Space Grotesk" pitchFamily="2" charset="-18"/>
                <a:cs typeface="Space Grotesk" pitchFamily="2" charset="-18"/>
              </a:endParaRPr>
            </a:p>
            <a:p>
              <a:endParaRPr lang="sr-Latn-RS" sz="1600" b="1" dirty="0">
                <a:solidFill>
                  <a:srgbClr val="3F5370"/>
                </a:solidFill>
                <a:latin typeface="Space Grotesk" pitchFamily="2" charset="-18"/>
                <a:cs typeface="Space Grotesk" pitchFamily="2" charset="-18"/>
              </a:endParaRPr>
            </a:p>
            <a:p>
              <a:endParaRPr lang="en-US" sz="1600" b="1" dirty="0">
                <a:solidFill>
                  <a:srgbClr val="3F5370"/>
                </a:solidFill>
                <a:latin typeface="Space Grotesk" pitchFamily="2" charset="-18"/>
                <a:cs typeface="Space Grotesk" pitchFamily="2" charset="-18"/>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2BC71BE-61DD-C024-DA55-E1A9D4532D8F}"/>
                    </a:ext>
                  </a:extLst>
                </p:cNvPr>
                <p:cNvSpPr txBox="1"/>
                <p:nvPr/>
              </p:nvSpPr>
              <p:spPr>
                <a:xfrm>
                  <a:off x="3566178" y="2585951"/>
                  <a:ext cx="2228828" cy="606063"/>
                </a:xfrm>
                <a:prstGeom prst="rect">
                  <a:avLst/>
                </a:prstGeom>
                <a:noFill/>
                <a:ln w="28575">
                  <a:solidFill>
                    <a:srgbClr val="3F5370"/>
                  </a:solidFill>
                </a:ln>
              </p:spPr>
              <p:txBody>
                <a:bodyPr wrap="square" rtlCol="0">
                  <a:spAutoFit/>
                </a:bodyPr>
                <a:lstStyle/>
                <a:p>
                  <a:pPr/>
                  <a14:m>
                    <m:oMathPara xmlns:m="http://schemas.openxmlformats.org/officeDocument/2006/math">
                      <m:oMath>
                        <m:f>
                          <m:fPr>
                            <m:ctrlPr>
                              <a:rPr lang="sr-Latn-R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𝒓</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𝟕</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𝟓</m:t>
                                </m:r>
                              </m:e>
                              <m:sup>
                                <m:r>
                                  <a:rPr lang="en-US" sz="1600" b="1" i="1" smtClean="0">
                                    <a:solidFill>
                                      <a:srgbClr val="3F5370"/>
                                    </a:solidFill>
                                    <a:latin typeface="Cambria Math" panose="02040503050406030204" pitchFamily="18" charset="0"/>
                                  </a:rPr>
                                  <m:t>𝟐</m:t>
                                </m:r>
                              </m:sup>
                            </m:sSup>
                          </m:den>
                        </m:f>
                        <m:r>
                          <a:rPr lang="en-US" sz="1600" b="1" i="1" smtClean="0">
                            <a:solidFill>
                              <a:srgbClr val="3F5370"/>
                            </a:solidFill>
                            <a:latin typeface="Cambria Math" panose="02040503050406030204" pitchFamily="18" charset="0"/>
                          </a:rPr>
                          <m:t>+</m:t>
                        </m:r>
                        <m:f>
                          <m:fPr>
                            <m:ctrlPr>
                              <a:rPr lang="en-U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𝑹</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𝟒</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𝟎</m:t>
                                </m:r>
                              </m:e>
                              <m:sup>
                                <m:r>
                                  <a:rPr lang="en-US" sz="1600" b="1" i="1" smtClean="0">
                                    <a:solidFill>
                                      <a:srgbClr val="3F5370"/>
                                    </a:solidFill>
                                    <a:latin typeface="Cambria Math" panose="02040503050406030204" pitchFamily="18" charset="0"/>
                                  </a:rPr>
                                  <m:t>𝟐</m:t>
                                </m:r>
                              </m:sup>
                            </m:sSup>
                          </m:den>
                        </m:f>
                        <m:r>
                          <a:rPr lang="en-US" sz="1600" b="1" i="1">
                            <a:solidFill>
                              <a:srgbClr val="3F5370"/>
                            </a:solidFill>
                            <a:latin typeface="Cambria Math" panose="02040503050406030204" pitchFamily="18" charset="0"/>
                            <a:ea typeface="Cambria Math" panose="02040503050406030204" pitchFamily="18" charset="0"/>
                          </a:rPr>
                          <m:t>≤</m:t>
                        </m:r>
                        <m:r>
                          <a:rPr lang="en-US" sz="1600" b="1" i="1" smtClean="0">
                            <a:solidFill>
                              <a:srgbClr val="3F5370"/>
                            </a:solidFill>
                            <a:latin typeface="Cambria Math" panose="02040503050406030204" pitchFamily="18" charset="0"/>
                            <a:ea typeface="Cambria Math" panose="02040503050406030204" pitchFamily="18" charset="0"/>
                          </a:rPr>
                          <m:t>𝟏</m:t>
                        </m:r>
                      </m:oMath>
                    </m:oMathPara>
                  </a14:m>
                  <a:endParaRPr lang="sr-Latn-RS" sz="1600" b="1" dirty="0">
                    <a:solidFill>
                      <a:srgbClr val="3F5370"/>
                    </a:solidFill>
                    <a:latin typeface="Trebuchet MS" panose="020B0603020202020204" pitchFamily="34" charset="0"/>
                  </a:endParaRPr>
                </a:p>
              </p:txBody>
            </p:sp>
          </mc:Choice>
          <mc:Fallback xmlns="">
            <p:sp>
              <p:nvSpPr>
                <p:cNvPr id="41" name="TextBox 40">
                  <a:extLst>
                    <a:ext uri="{FF2B5EF4-FFF2-40B4-BE49-F238E27FC236}">
                      <a16:creationId xmlns:a16="http://schemas.microsoft.com/office/drawing/2014/main" id="{C88BDC9C-1D9E-C4C1-A887-7ADDEE443541}"/>
                    </a:ext>
                  </a:extLst>
                </p:cNvPr>
                <p:cNvSpPr txBox="1">
                  <a:spLocks noRot="1" noChangeAspect="1" noMove="1" noResize="1" noEditPoints="1" noAdjustHandles="1" noChangeArrowheads="1" noChangeShapeType="1" noTextEdit="1"/>
                </p:cNvSpPr>
                <p:nvPr/>
              </p:nvSpPr>
              <p:spPr>
                <a:xfrm>
                  <a:off x="3566178" y="2585951"/>
                  <a:ext cx="2228828" cy="606063"/>
                </a:xfrm>
                <a:prstGeom prst="rect">
                  <a:avLst/>
                </a:prstGeom>
                <a:blipFill>
                  <a:blip r:embed="rId6"/>
                  <a:stretch>
                    <a:fillRect/>
                  </a:stretch>
                </a:blipFill>
                <a:ln w="28575">
                  <a:solidFill>
                    <a:srgbClr val="3F5370"/>
                  </a:solidFill>
                </a:ln>
              </p:spPr>
              <p:txBody>
                <a:bodyPr/>
                <a:lstStyle/>
                <a:p>
                  <a:r>
                    <a:rPr lang="sr-Latn-RS">
                      <a:noFill/>
                    </a:rPr>
                    <a:t> </a:t>
                  </a:r>
                </a:p>
              </p:txBody>
            </p:sp>
          </mc:Fallback>
        </mc:AlternateContent>
      </p:grpSp>
      <p:grpSp>
        <p:nvGrpSpPr>
          <p:cNvPr id="17" name="Group 16">
            <a:extLst>
              <a:ext uri="{FF2B5EF4-FFF2-40B4-BE49-F238E27FC236}">
                <a16:creationId xmlns:a16="http://schemas.microsoft.com/office/drawing/2014/main" id="{1757C862-DB3B-2ADD-1592-DC5DF3483E5F}"/>
              </a:ext>
            </a:extLst>
          </p:cNvPr>
          <p:cNvGrpSpPr/>
          <p:nvPr/>
        </p:nvGrpSpPr>
        <p:grpSpPr>
          <a:xfrm>
            <a:off x="6095999" y="3864479"/>
            <a:ext cx="4779835" cy="2991155"/>
            <a:chOff x="7002597" y="3602785"/>
            <a:chExt cx="4779835" cy="2991155"/>
          </a:xfrm>
        </p:grpSpPr>
        <p:grpSp>
          <p:nvGrpSpPr>
            <p:cNvPr id="20" name="Group 19">
              <a:extLst>
                <a:ext uri="{FF2B5EF4-FFF2-40B4-BE49-F238E27FC236}">
                  <a16:creationId xmlns:a16="http://schemas.microsoft.com/office/drawing/2014/main" id="{E0780EFE-A6B5-CAA3-218A-0C3BE7C9D9AC}"/>
                </a:ext>
              </a:extLst>
            </p:cNvPr>
            <p:cNvGrpSpPr/>
            <p:nvPr/>
          </p:nvGrpSpPr>
          <p:grpSpPr>
            <a:xfrm>
              <a:off x="7002597" y="3602785"/>
              <a:ext cx="4779835" cy="2991155"/>
              <a:chOff x="7002597" y="3602785"/>
              <a:chExt cx="4779835" cy="2991155"/>
            </a:xfrm>
          </p:grpSpPr>
          <p:pic>
            <p:nvPicPr>
              <p:cNvPr id="22" name="Picture 21">
                <a:extLst>
                  <a:ext uri="{FF2B5EF4-FFF2-40B4-BE49-F238E27FC236}">
                    <a16:creationId xmlns:a16="http://schemas.microsoft.com/office/drawing/2014/main" id="{AC0DF522-5685-2C98-578F-AE4E00A1DD8D}"/>
                  </a:ext>
                </a:extLst>
              </p:cNvPr>
              <p:cNvPicPr>
                <a:picLocks noChangeAspect="1"/>
              </p:cNvPicPr>
              <p:nvPr/>
            </p:nvPicPr>
            <p:blipFill>
              <a:blip r:embed="rId3">
                <a:extLst>
                  <a:ext uri="{28A0092B-C50C-407E-A947-70E740481C1C}">
                    <a14:useLocalDpi xmlns:a14="http://schemas.microsoft.com/office/drawing/2010/main" val="0"/>
                  </a:ext>
                </a:extLst>
              </a:blip>
              <a:srcRect r="47100" b="54861"/>
              <a:stretch>
                <a:fillRect/>
              </a:stretch>
            </p:blipFill>
            <p:spPr>
              <a:xfrm>
                <a:off x="7038977" y="3602785"/>
                <a:ext cx="4743455" cy="2991155"/>
              </a:xfrm>
              <a:prstGeom prst="rect">
                <a:avLst/>
              </a:prstGeom>
            </p:spPr>
          </p:pic>
          <p:sp>
            <p:nvSpPr>
              <p:cNvPr id="23" name="TextBox 22">
                <a:extLst>
                  <a:ext uri="{FF2B5EF4-FFF2-40B4-BE49-F238E27FC236}">
                    <a16:creationId xmlns:a16="http://schemas.microsoft.com/office/drawing/2014/main" id="{211A010B-6305-9425-AD12-34FD8E219EC0}"/>
                  </a:ext>
                </a:extLst>
              </p:cNvPr>
              <p:cNvSpPr txBox="1"/>
              <p:nvPr/>
            </p:nvSpPr>
            <p:spPr>
              <a:xfrm>
                <a:off x="7002597" y="6136521"/>
                <a:ext cx="365760" cy="369332"/>
              </a:xfrm>
              <a:prstGeom prst="rect">
                <a:avLst/>
              </a:prstGeom>
              <a:solidFill>
                <a:schemeClr val="bg1"/>
              </a:solidFill>
            </p:spPr>
            <p:txBody>
              <a:bodyPr wrap="square" rtlCol="0">
                <a:spAutoFit/>
              </a:bodyPr>
              <a:lstStyle/>
              <a:p>
                <a:r>
                  <a:rPr lang="sr-Latn-RS" dirty="0"/>
                  <a:t> </a:t>
                </a:r>
                <a:endParaRPr lang="en-US" dirty="0"/>
              </a:p>
            </p:txBody>
          </p:sp>
        </p:grpSp>
        <p:sp>
          <p:nvSpPr>
            <p:cNvPr id="21" name="Oval 20">
              <a:extLst>
                <a:ext uri="{FF2B5EF4-FFF2-40B4-BE49-F238E27FC236}">
                  <a16:creationId xmlns:a16="http://schemas.microsoft.com/office/drawing/2014/main" id="{D91A491E-D613-4F06-1E0A-2B5F7CD4D228}"/>
                </a:ext>
              </a:extLst>
            </p:cNvPr>
            <p:cNvSpPr/>
            <p:nvPr/>
          </p:nvSpPr>
          <p:spPr>
            <a:xfrm rot="1980000">
              <a:off x="9603871" y="4169515"/>
              <a:ext cx="1412551" cy="838200"/>
            </a:xfrm>
            <a:prstGeom prst="ellipse">
              <a:avLst/>
            </a:prstGeom>
            <a:no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8916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AFA02-6B7A-802F-DF95-AF6D589388B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95523C-2E17-12B6-5EAB-80ECFCDD7B08}"/>
              </a:ext>
            </a:extLst>
          </p:cNvPr>
          <p:cNvSpPr txBox="1"/>
          <p:nvPr/>
        </p:nvSpPr>
        <p:spPr>
          <a:xfrm>
            <a:off x="1295401" y="130557"/>
            <a:ext cx="9667874"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t>
            </a:r>
            <a:r>
              <a:rPr lang="sr-Latn-RS" sz="2000" b="1" dirty="0">
                <a:solidFill>
                  <a:srgbClr val="3F5370"/>
                </a:solidFill>
                <a:latin typeface="Space Grotesk" pitchFamily="2" charset="-18"/>
                <a:cs typeface="Space Grotesk" pitchFamily="2" charset="-18"/>
              </a:rPr>
              <a:t>Benzene Molecules in the CSD Crystal Structures</a:t>
            </a:r>
            <a:endParaRPr lang="en-US" sz="2000" b="1" dirty="0">
              <a:solidFill>
                <a:srgbClr val="3F5370"/>
              </a:solidFill>
              <a:latin typeface="Space Grotesk" pitchFamily="2" charset="-18"/>
              <a:cs typeface="Space Grotesk" pitchFamily="2" charset="-18"/>
            </a:endParaRPr>
          </a:p>
          <a:p>
            <a:pPr algn="ctr"/>
            <a:r>
              <a:rPr lang="en-US" b="1" i="1" dirty="0">
                <a:solidFill>
                  <a:srgbClr val="3F5370"/>
                </a:solidFill>
                <a:latin typeface="Space Grotesk" pitchFamily="2" charset="-18"/>
                <a:cs typeface="Space Grotesk" pitchFamily="2" charset="-18"/>
              </a:rPr>
              <a:t>dominance of stacking interactions with large horizontal displacement</a:t>
            </a:r>
            <a:endParaRPr lang="sr-Latn-RS" b="1" i="1" dirty="0">
              <a:solidFill>
                <a:srgbClr val="3F5370"/>
              </a:solidFill>
              <a:latin typeface="Space Grotesk" pitchFamily="2" charset="-18"/>
              <a:cs typeface="Space Grotesk" pitchFamily="2" charset="-18"/>
            </a:endParaRPr>
          </a:p>
        </p:txBody>
      </p:sp>
      <p:sp>
        <p:nvSpPr>
          <p:cNvPr id="22" name="TextBox 21">
            <a:extLst>
              <a:ext uri="{FF2B5EF4-FFF2-40B4-BE49-F238E27FC236}">
                <a16:creationId xmlns:a16="http://schemas.microsoft.com/office/drawing/2014/main" id="{CD268E9E-951C-F892-69FE-FF7B5A257150}"/>
              </a:ext>
            </a:extLst>
          </p:cNvPr>
          <p:cNvSpPr txBox="1"/>
          <p:nvPr/>
        </p:nvSpPr>
        <p:spPr>
          <a:xfrm>
            <a:off x="270539" y="6419666"/>
            <a:ext cx="4882486" cy="307777"/>
          </a:xfrm>
          <a:prstGeom prst="rect">
            <a:avLst/>
          </a:prstGeom>
          <a:noFill/>
        </p:spPr>
        <p:txBody>
          <a:bodyPr wrap="square" rtlCol="0">
            <a:spAutoFit/>
          </a:bodyPr>
          <a:lstStyle/>
          <a:p>
            <a:r>
              <a:rPr lang="en-US" sz="1400" dirty="0" err="1">
                <a:solidFill>
                  <a:srgbClr val="4692A7"/>
                </a:solidFill>
                <a:latin typeface="Space Grotesk" pitchFamily="2" charset="-18"/>
                <a:cs typeface="Space Grotesk" pitchFamily="2" charset="-18"/>
              </a:rPr>
              <a:t>Ninkovi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sr-Latn-RS" sz="1400" i="1" dirty="0">
                <a:solidFill>
                  <a:srgbClr val="4692A7"/>
                </a:solidFill>
                <a:latin typeface="Space Grotesk" pitchFamily="2" charset="-18"/>
                <a:cs typeface="Space Grotesk" pitchFamily="2" charset="-18"/>
              </a:rPr>
              <a:t> </a:t>
            </a:r>
            <a:r>
              <a:rPr lang="en-US" sz="1400" i="1" dirty="0" err="1">
                <a:solidFill>
                  <a:srgbClr val="4692A7"/>
                </a:solidFill>
                <a:latin typeface="Space Grotesk" pitchFamily="2" charset="-18"/>
                <a:cs typeface="Space Grotesk" pitchFamily="2" charset="-18"/>
              </a:rPr>
              <a:t>ChemPhysChem</a:t>
            </a:r>
            <a:r>
              <a:rPr lang="en-US" sz="1400" i="1"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12 </a:t>
            </a:r>
            <a:r>
              <a:rPr lang="en-US" sz="1400" dirty="0">
                <a:solidFill>
                  <a:srgbClr val="4692A7"/>
                </a:solidFill>
                <a:latin typeface="Space Grotesk" pitchFamily="2" charset="-18"/>
                <a:cs typeface="Space Grotesk" pitchFamily="2" charset="-18"/>
              </a:rPr>
              <a:t>(</a:t>
            </a:r>
            <a:r>
              <a:rPr lang="sr-Latn-RS" sz="1400" dirty="0">
                <a:solidFill>
                  <a:srgbClr val="4692A7"/>
                </a:solidFill>
                <a:latin typeface="Space Grotesk" pitchFamily="2" charset="-18"/>
                <a:cs typeface="Space Grotesk" pitchFamily="2" charset="-18"/>
              </a:rPr>
              <a:t>2011</a:t>
            </a:r>
            <a:r>
              <a:rPr lang="en-US" sz="1400" dirty="0">
                <a:solidFill>
                  <a:srgbClr val="4692A7"/>
                </a:solidFill>
                <a:latin typeface="Space Grotesk" pitchFamily="2" charset="-18"/>
                <a:cs typeface="Space Grotesk" pitchFamily="2" charset="-18"/>
              </a:rPr>
              <a:t>) 3511.</a:t>
            </a:r>
          </a:p>
        </p:txBody>
      </p:sp>
      <p:grpSp>
        <p:nvGrpSpPr>
          <p:cNvPr id="9" name="Group 8">
            <a:extLst>
              <a:ext uri="{FF2B5EF4-FFF2-40B4-BE49-F238E27FC236}">
                <a16:creationId xmlns:a16="http://schemas.microsoft.com/office/drawing/2014/main" id="{B0CACFAC-68BC-46B1-94B3-FDF2529120B0}"/>
              </a:ext>
            </a:extLst>
          </p:cNvPr>
          <p:cNvGrpSpPr/>
          <p:nvPr/>
        </p:nvGrpSpPr>
        <p:grpSpPr>
          <a:xfrm>
            <a:off x="80574" y="1017253"/>
            <a:ext cx="3861021" cy="2857622"/>
            <a:chOff x="80574" y="1017253"/>
            <a:chExt cx="3861021" cy="2857622"/>
          </a:xfrm>
        </p:grpSpPr>
        <p:grpSp>
          <p:nvGrpSpPr>
            <p:cNvPr id="3" name="Group 2">
              <a:extLst>
                <a:ext uri="{FF2B5EF4-FFF2-40B4-BE49-F238E27FC236}">
                  <a16:creationId xmlns:a16="http://schemas.microsoft.com/office/drawing/2014/main" id="{C1A42242-CC45-480A-5FC7-54736BFC7F0A}"/>
                </a:ext>
              </a:extLst>
            </p:cNvPr>
            <p:cNvGrpSpPr/>
            <p:nvPr/>
          </p:nvGrpSpPr>
          <p:grpSpPr>
            <a:xfrm>
              <a:off x="80574" y="1017253"/>
              <a:ext cx="3861021" cy="2857622"/>
              <a:chOff x="80574" y="1017253"/>
              <a:chExt cx="3861021" cy="2857622"/>
            </a:xfrm>
          </p:grpSpPr>
          <p:grpSp>
            <p:nvGrpSpPr>
              <p:cNvPr id="20" name="Group 19">
                <a:extLst>
                  <a:ext uri="{FF2B5EF4-FFF2-40B4-BE49-F238E27FC236}">
                    <a16:creationId xmlns:a16="http://schemas.microsoft.com/office/drawing/2014/main" id="{8CC513D0-F057-004A-E396-9E3FCC6CCF0A}"/>
                  </a:ext>
                </a:extLst>
              </p:cNvPr>
              <p:cNvGrpSpPr/>
              <p:nvPr/>
            </p:nvGrpSpPr>
            <p:grpSpPr>
              <a:xfrm>
                <a:off x="80574" y="1017253"/>
                <a:ext cx="3861021" cy="2857622"/>
                <a:chOff x="80574" y="1017253"/>
                <a:chExt cx="3861021" cy="2857622"/>
              </a:xfrm>
            </p:grpSpPr>
            <p:pic>
              <p:nvPicPr>
                <p:cNvPr id="15" name="Picture 14">
                  <a:extLst>
                    <a:ext uri="{FF2B5EF4-FFF2-40B4-BE49-F238E27FC236}">
                      <a16:creationId xmlns:a16="http://schemas.microsoft.com/office/drawing/2014/main" id="{DD65EE3F-AF52-2274-47F1-69D9E88A7832}"/>
                    </a:ext>
                  </a:extLst>
                </p:cNvPr>
                <p:cNvPicPr>
                  <a:picLocks noChangeAspect="1"/>
                </p:cNvPicPr>
                <p:nvPr/>
              </p:nvPicPr>
              <p:blipFill>
                <a:blip r:embed="rId2"/>
                <a:stretch>
                  <a:fillRect/>
                </a:stretch>
              </p:blipFill>
              <p:spPr>
                <a:xfrm>
                  <a:off x="80574" y="1180829"/>
                  <a:ext cx="3861021" cy="2694046"/>
                </a:xfrm>
                <a:prstGeom prst="rect">
                  <a:avLst/>
                </a:prstGeom>
              </p:spPr>
            </p:pic>
            <p:sp>
              <p:nvSpPr>
                <p:cNvPr id="16" name="TextBox 15">
                  <a:extLst>
                    <a:ext uri="{FF2B5EF4-FFF2-40B4-BE49-F238E27FC236}">
                      <a16:creationId xmlns:a16="http://schemas.microsoft.com/office/drawing/2014/main" id="{7DF62950-81D0-03CD-DAFC-0FBBEF4A1A28}"/>
                    </a:ext>
                  </a:extLst>
                </p:cNvPr>
                <p:cNvSpPr txBox="1"/>
                <p:nvPr/>
              </p:nvSpPr>
              <p:spPr>
                <a:xfrm flipH="1">
                  <a:off x="963334" y="1017253"/>
                  <a:ext cx="2370416" cy="523220"/>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B2PLYP-D/def2-TZVP interaction energies</a:t>
                  </a:r>
                  <a:endParaRPr lang="sr-Latn-RS" sz="1400" b="1" dirty="0">
                    <a:solidFill>
                      <a:srgbClr val="3F5370"/>
                    </a:solidFill>
                    <a:latin typeface="Space Grotesk" pitchFamily="2" charset="-18"/>
                    <a:cs typeface="Space Grotesk" pitchFamily="2" charset="-18"/>
                  </a:endParaRPr>
                </a:p>
              </p:txBody>
            </p:sp>
          </p:grpSp>
          <p:sp>
            <p:nvSpPr>
              <p:cNvPr id="2" name="TextBox 1">
                <a:extLst>
                  <a:ext uri="{FF2B5EF4-FFF2-40B4-BE49-F238E27FC236}">
                    <a16:creationId xmlns:a16="http://schemas.microsoft.com/office/drawing/2014/main" id="{7BBE7390-94EA-AECC-B659-8F270B876488}"/>
                  </a:ext>
                </a:extLst>
              </p:cNvPr>
              <p:cNvSpPr txBox="1"/>
              <p:nvPr/>
            </p:nvSpPr>
            <p:spPr>
              <a:xfrm>
                <a:off x="87659" y="3479606"/>
                <a:ext cx="365760" cy="369332"/>
              </a:xfrm>
              <a:prstGeom prst="rect">
                <a:avLst/>
              </a:prstGeom>
              <a:solidFill>
                <a:schemeClr val="bg1"/>
              </a:solidFill>
            </p:spPr>
            <p:txBody>
              <a:bodyPr wrap="square" rtlCol="0">
                <a:spAutoFit/>
              </a:bodyPr>
              <a:lstStyle/>
              <a:p>
                <a:r>
                  <a:rPr lang="sr-Latn-RS" dirty="0">
                    <a:latin typeface="Space Grotesk" pitchFamily="2" charset="-18"/>
                    <a:cs typeface="Space Grotesk" pitchFamily="2" charset="-18"/>
                  </a:rPr>
                  <a:t> </a:t>
                </a:r>
                <a:endParaRPr lang="en-US" dirty="0">
                  <a:latin typeface="Space Grotesk" pitchFamily="2" charset="-18"/>
                  <a:cs typeface="Space Grotesk" pitchFamily="2" charset="-18"/>
                </a:endParaRPr>
              </a:p>
            </p:txBody>
          </p:sp>
        </p:grpSp>
        <p:sp>
          <p:nvSpPr>
            <p:cNvPr id="14" name="Oval 13">
              <a:extLst>
                <a:ext uri="{FF2B5EF4-FFF2-40B4-BE49-F238E27FC236}">
                  <a16:creationId xmlns:a16="http://schemas.microsoft.com/office/drawing/2014/main" id="{C7933FE4-604E-0D3B-F969-CE57B867DE80}"/>
                </a:ext>
              </a:extLst>
            </p:cNvPr>
            <p:cNvSpPr/>
            <p:nvPr/>
          </p:nvSpPr>
          <p:spPr>
            <a:xfrm>
              <a:off x="2559272" y="2322239"/>
              <a:ext cx="1031653" cy="52322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grpSp>
      <p:grpSp>
        <p:nvGrpSpPr>
          <p:cNvPr id="11" name="Group 10">
            <a:extLst>
              <a:ext uri="{FF2B5EF4-FFF2-40B4-BE49-F238E27FC236}">
                <a16:creationId xmlns:a16="http://schemas.microsoft.com/office/drawing/2014/main" id="{BF9175BD-B3C9-FF8C-A8FC-13EBEB6DA08C}"/>
              </a:ext>
            </a:extLst>
          </p:cNvPr>
          <p:cNvGrpSpPr/>
          <p:nvPr/>
        </p:nvGrpSpPr>
        <p:grpSpPr>
          <a:xfrm>
            <a:off x="80574" y="3749587"/>
            <a:ext cx="4375316" cy="2533395"/>
            <a:chOff x="80574" y="3749587"/>
            <a:chExt cx="4375316" cy="2533395"/>
          </a:xfrm>
        </p:grpSpPr>
        <p:pic>
          <p:nvPicPr>
            <p:cNvPr id="5" name="Picture 4">
              <a:extLst>
                <a:ext uri="{FF2B5EF4-FFF2-40B4-BE49-F238E27FC236}">
                  <a16:creationId xmlns:a16="http://schemas.microsoft.com/office/drawing/2014/main" id="{D6B91497-851D-84C3-CF61-419A93F7D083}"/>
                </a:ext>
              </a:extLst>
            </p:cNvPr>
            <p:cNvPicPr>
              <a:picLocks noChangeAspect="1"/>
            </p:cNvPicPr>
            <p:nvPr/>
          </p:nvPicPr>
          <p:blipFill>
            <a:blip r:embed="rId3">
              <a:extLst>
                <a:ext uri="{28A0092B-C50C-407E-A947-70E740481C1C}">
                  <a14:useLocalDpi xmlns:a14="http://schemas.microsoft.com/office/drawing/2010/main" val="0"/>
                </a:ext>
              </a:extLst>
            </a:blip>
            <a:srcRect r="23267" b="15506"/>
            <a:stretch>
              <a:fillRect/>
            </a:stretch>
          </p:blipFill>
          <p:spPr>
            <a:xfrm>
              <a:off x="119714" y="3973552"/>
              <a:ext cx="4336176" cy="1703619"/>
            </a:xfrm>
            <a:prstGeom prst="rect">
              <a:avLst/>
            </a:prstGeom>
          </p:spPr>
        </p:pic>
        <p:grpSp>
          <p:nvGrpSpPr>
            <p:cNvPr id="7" name="Group 6">
              <a:extLst>
                <a:ext uri="{FF2B5EF4-FFF2-40B4-BE49-F238E27FC236}">
                  <a16:creationId xmlns:a16="http://schemas.microsoft.com/office/drawing/2014/main" id="{DE2FD67F-D7E4-C3B4-8228-F9B353CD499E}"/>
                </a:ext>
              </a:extLst>
            </p:cNvPr>
            <p:cNvGrpSpPr/>
            <p:nvPr/>
          </p:nvGrpSpPr>
          <p:grpSpPr>
            <a:xfrm>
              <a:off x="80574" y="5636492"/>
              <a:ext cx="3952124" cy="492444"/>
              <a:chOff x="80574" y="5636492"/>
              <a:chExt cx="3952124" cy="492444"/>
            </a:xfrm>
          </p:grpSpPr>
          <p:sp>
            <p:nvSpPr>
              <p:cNvPr id="6" name="TextBox 5">
                <a:extLst>
                  <a:ext uri="{FF2B5EF4-FFF2-40B4-BE49-F238E27FC236}">
                    <a16:creationId xmlns:a16="http://schemas.microsoft.com/office/drawing/2014/main" id="{BF315169-95D2-D863-5204-8DC34242746E}"/>
                  </a:ext>
                </a:extLst>
              </p:cNvPr>
              <p:cNvSpPr txBox="1"/>
              <p:nvPr/>
            </p:nvSpPr>
            <p:spPr>
              <a:xfrm flipH="1">
                <a:off x="80574" y="5636493"/>
                <a:ext cx="1024326" cy="492443"/>
              </a:xfrm>
              <a:prstGeom prst="rect">
                <a:avLst/>
              </a:prstGeom>
              <a:noFill/>
            </p:spPr>
            <p:txBody>
              <a:bodyPr wrap="square" rtlCol="0">
                <a:spAutoFit/>
              </a:bodyPr>
              <a:lstStyle/>
              <a:p>
                <a:pPr algn="ctr"/>
                <a:r>
                  <a:rPr lang="sr-Latn-RS" sz="1400" b="1" dirty="0">
                    <a:latin typeface="Space Grotesk" pitchFamily="2" charset="-18"/>
                    <a:cs typeface="Space Grotesk" pitchFamily="2" charset="-18"/>
                  </a:rPr>
                  <a:t>-1</a:t>
                </a:r>
                <a:r>
                  <a:rPr lang="en-US" sz="1400" b="1" dirty="0">
                    <a:latin typeface="Space Grotesk" pitchFamily="2" charset="-18"/>
                    <a:cs typeface="Space Grotesk" pitchFamily="2" charset="-18"/>
                  </a:rPr>
                  <a:t>.6 </a:t>
                </a:r>
              </a:p>
              <a:p>
                <a:pPr algn="ctr"/>
                <a:r>
                  <a:rPr lang="en-US" sz="1200" b="1" dirty="0">
                    <a:latin typeface="Space Grotesk" pitchFamily="2" charset="-18"/>
                    <a:cs typeface="Space Grotesk" pitchFamily="2" charset="-18"/>
                  </a:rPr>
                  <a:t>kcal/mol</a:t>
                </a:r>
                <a:endParaRPr lang="sr-Latn-RS" sz="1200" b="1" dirty="0">
                  <a:latin typeface="Space Grotesk" pitchFamily="2" charset="-18"/>
                  <a:cs typeface="Space Grotesk" pitchFamily="2" charset="-18"/>
                </a:endParaRPr>
              </a:p>
            </p:txBody>
          </p:sp>
          <p:sp>
            <p:nvSpPr>
              <p:cNvPr id="8" name="TextBox 7">
                <a:extLst>
                  <a:ext uri="{FF2B5EF4-FFF2-40B4-BE49-F238E27FC236}">
                    <a16:creationId xmlns:a16="http://schemas.microsoft.com/office/drawing/2014/main" id="{76D01340-1772-FE05-1A20-6F02D43F1BD1}"/>
                  </a:ext>
                </a:extLst>
              </p:cNvPr>
              <p:cNvSpPr txBox="1"/>
              <p:nvPr/>
            </p:nvSpPr>
            <p:spPr>
              <a:xfrm flipH="1">
                <a:off x="1375881" y="5636493"/>
                <a:ext cx="1024326" cy="492443"/>
              </a:xfrm>
              <a:prstGeom prst="rect">
                <a:avLst/>
              </a:prstGeom>
              <a:noFill/>
            </p:spPr>
            <p:txBody>
              <a:bodyPr wrap="square" rtlCol="0">
                <a:spAutoFit/>
              </a:bodyPr>
              <a:lstStyle/>
              <a:p>
                <a:pPr algn="ctr"/>
                <a:r>
                  <a:rPr lang="sr-Latn-RS" sz="1400" b="1" dirty="0">
                    <a:latin typeface="Space Grotesk" pitchFamily="2" charset="-18"/>
                    <a:cs typeface="Space Grotesk" pitchFamily="2" charset="-18"/>
                  </a:rPr>
                  <a:t>-</a:t>
                </a:r>
                <a:r>
                  <a:rPr lang="en-US" sz="1400" b="1" dirty="0">
                    <a:latin typeface="Space Grotesk" pitchFamily="2" charset="-18"/>
                    <a:cs typeface="Space Grotesk" pitchFamily="2" charset="-18"/>
                  </a:rPr>
                  <a:t>2.8</a:t>
                </a:r>
              </a:p>
              <a:p>
                <a:pPr algn="ctr"/>
                <a:r>
                  <a:rPr lang="en-US" sz="1200" b="1" dirty="0">
                    <a:latin typeface="Space Grotesk" pitchFamily="2" charset="-18"/>
                    <a:cs typeface="Space Grotesk" pitchFamily="2" charset="-18"/>
                  </a:rPr>
                  <a:t>kcal/mol</a:t>
                </a:r>
                <a:endParaRPr lang="sr-Latn-RS" sz="1200" b="1" dirty="0">
                  <a:latin typeface="Space Grotesk" pitchFamily="2" charset="-18"/>
                  <a:cs typeface="Space Grotesk" pitchFamily="2" charset="-18"/>
                </a:endParaRPr>
              </a:p>
            </p:txBody>
          </p:sp>
          <p:sp>
            <p:nvSpPr>
              <p:cNvPr id="12" name="TextBox 11">
                <a:extLst>
                  <a:ext uri="{FF2B5EF4-FFF2-40B4-BE49-F238E27FC236}">
                    <a16:creationId xmlns:a16="http://schemas.microsoft.com/office/drawing/2014/main" id="{BD903CE9-30C5-6A7C-7481-63681F5C36FC}"/>
                  </a:ext>
                </a:extLst>
              </p:cNvPr>
              <p:cNvSpPr txBox="1"/>
              <p:nvPr/>
            </p:nvSpPr>
            <p:spPr>
              <a:xfrm flipH="1">
                <a:off x="3008372" y="5636492"/>
                <a:ext cx="1024326" cy="492443"/>
              </a:xfrm>
              <a:prstGeom prst="rect">
                <a:avLst/>
              </a:prstGeom>
              <a:noFill/>
            </p:spPr>
            <p:txBody>
              <a:bodyPr wrap="square" rtlCol="0">
                <a:spAutoFit/>
              </a:bodyPr>
              <a:lstStyle/>
              <a:p>
                <a:pPr algn="ctr"/>
                <a:r>
                  <a:rPr lang="sr-Latn-RS" sz="1400" b="1" dirty="0">
                    <a:latin typeface="Space Grotesk" pitchFamily="2" charset="-18"/>
                    <a:cs typeface="Space Grotesk" pitchFamily="2" charset="-18"/>
                  </a:rPr>
                  <a:t>-</a:t>
                </a:r>
                <a:r>
                  <a:rPr lang="en-US" sz="1400" b="1" dirty="0">
                    <a:latin typeface="Space Grotesk" pitchFamily="2" charset="-18"/>
                    <a:cs typeface="Space Grotesk" pitchFamily="2" charset="-18"/>
                  </a:rPr>
                  <a:t>2.0 </a:t>
                </a:r>
              </a:p>
              <a:p>
                <a:pPr algn="ctr"/>
                <a:r>
                  <a:rPr lang="en-US" sz="1200" b="1" dirty="0">
                    <a:latin typeface="Space Grotesk" pitchFamily="2" charset="-18"/>
                    <a:cs typeface="Space Grotesk" pitchFamily="2" charset="-18"/>
                  </a:rPr>
                  <a:t>kcal/mol</a:t>
                </a:r>
                <a:endParaRPr lang="sr-Latn-RS" sz="1200" b="1" dirty="0">
                  <a:latin typeface="Space Grotesk" pitchFamily="2" charset="-18"/>
                  <a:cs typeface="Space Grotesk" pitchFamily="2" charset="-18"/>
                </a:endParaRPr>
              </a:p>
            </p:txBody>
          </p:sp>
        </p:grpSp>
        <p:sp>
          <p:nvSpPr>
            <p:cNvPr id="10" name="Rectangle: Rounded Corners 9">
              <a:extLst>
                <a:ext uri="{FF2B5EF4-FFF2-40B4-BE49-F238E27FC236}">
                  <a16:creationId xmlns:a16="http://schemas.microsoft.com/office/drawing/2014/main" id="{29335A76-66EF-1368-2973-F081500D4E10}"/>
                </a:ext>
              </a:extLst>
            </p:cNvPr>
            <p:cNvSpPr/>
            <p:nvPr/>
          </p:nvSpPr>
          <p:spPr>
            <a:xfrm>
              <a:off x="2704893" y="3749587"/>
              <a:ext cx="1741701" cy="2533395"/>
            </a:xfrm>
            <a:prstGeom prst="roundRect">
              <a:avLst/>
            </a:prstGeom>
            <a:noFill/>
            <a:ln w="254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r-Latn-RS">
                <a:latin typeface="Space Grotesk" pitchFamily="2" charset="-18"/>
                <a:cs typeface="Space Grotesk" pitchFamily="2" charset="-18"/>
              </a:endParaRPr>
            </a:p>
          </p:txBody>
        </p:sp>
      </p:grpSp>
    </p:spTree>
    <p:extLst>
      <p:ext uri="{BB962C8B-B14F-4D97-AF65-F5344CB8AC3E}">
        <p14:creationId xmlns:p14="http://schemas.microsoft.com/office/powerpoint/2010/main" val="1738421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6A085-E460-F6DE-090F-F6DCD0942A1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856EDFE-8813-4B43-9D3C-205647612661}"/>
              </a:ext>
            </a:extLst>
          </p:cNvPr>
          <p:cNvSpPr txBox="1"/>
          <p:nvPr/>
        </p:nvSpPr>
        <p:spPr>
          <a:xfrm>
            <a:off x="1295401" y="130557"/>
            <a:ext cx="9667874"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t>
            </a:r>
            <a:r>
              <a:rPr lang="sr-Latn-RS" sz="2000" b="1" dirty="0">
                <a:solidFill>
                  <a:srgbClr val="3F5370"/>
                </a:solidFill>
                <a:latin typeface="Space Grotesk" pitchFamily="2" charset="-18"/>
                <a:cs typeface="Space Grotesk" pitchFamily="2" charset="-18"/>
              </a:rPr>
              <a:t>Benzene Molecules in the CSD Crystal Structures</a:t>
            </a:r>
            <a:endParaRPr lang="en-US" sz="2000" b="1" dirty="0">
              <a:solidFill>
                <a:srgbClr val="3F5370"/>
              </a:solidFill>
              <a:latin typeface="Space Grotesk" pitchFamily="2" charset="-18"/>
              <a:cs typeface="Space Grotesk" pitchFamily="2" charset="-18"/>
            </a:endParaRPr>
          </a:p>
          <a:p>
            <a:pPr algn="ctr"/>
            <a:r>
              <a:rPr lang="en-US" b="1" i="1" dirty="0">
                <a:solidFill>
                  <a:srgbClr val="3F5370"/>
                </a:solidFill>
                <a:latin typeface="Space Grotesk" pitchFamily="2" charset="-18"/>
                <a:cs typeface="Space Grotesk" pitchFamily="2" charset="-18"/>
              </a:rPr>
              <a:t>dominance of stacking interactions with large horizontal displacement</a:t>
            </a:r>
            <a:endParaRPr lang="sr-Latn-RS" b="1" i="1" dirty="0">
              <a:solidFill>
                <a:srgbClr val="3F5370"/>
              </a:solidFill>
              <a:latin typeface="Space Grotesk" pitchFamily="2" charset="-18"/>
              <a:cs typeface="Space Grotesk" pitchFamily="2" charset="-18"/>
            </a:endParaRPr>
          </a:p>
        </p:txBody>
      </p:sp>
      <p:grpSp>
        <p:nvGrpSpPr>
          <p:cNvPr id="18" name="Group 17">
            <a:extLst>
              <a:ext uri="{FF2B5EF4-FFF2-40B4-BE49-F238E27FC236}">
                <a16:creationId xmlns:a16="http://schemas.microsoft.com/office/drawing/2014/main" id="{334BB7EE-4294-6BD4-E6B5-7AD653EBB82B}"/>
              </a:ext>
            </a:extLst>
          </p:cNvPr>
          <p:cNvGrpSpPr/>
          <p:nvPr/>
        </p:nvGrpSpPr>
        <p:grpSpPr>
          <a:xfrm>
            <a:off x="8610979" y="2376631"/>
            <a:ext cx="3474911" cy="3618947"/>
            <a:chOff x="8127684" y="1853809"/>
            <a:chExt cx="3474911" cy="3618947"/>
          </a:xfrm>
        </p:grpSpPr>
        <p:pic>
          <p:nvPicPr>
            <p:cNvPr id="9" name="Picture 8">
              <a:extLst>
                <a:ext uri="{FF2B5EF4-FFF2-40B4-BE49-F238E27FC236}">
                  <a16:creationId xmlns:a16="http://schemas.microsoft.com/office/drawing/2014/main" id="{A8360F5E-2403-1AD9-EC98-80C1C0E376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7684" y="1853809"/>
              <a:ext cx="3474911" cy="2914555"/>
            </a:xfrm>
            <a:prstGeom prst="rect">
              <a:avLst/>
            </a:prstGeom>
          </p:spPr>
        </p:pic>
        <p:sp>
          <p:nvSpPr>
            <p:cNvPr id="11" name="TextBox 10">
              <a:extLst>
                <a:ext uri="{FF2B5EF4-FFF2-40B4-BE49-F238E27FC236}">
                  <a16:creationId xmlns:a16="http://schemas.microsoft.com/office/drawing/2014/main" id="{3996338C-F85B-1B10-6289-B9ABA53BD759}"/>
                </a:ext>
              </a:extLst>
            </p:cNvPr>
            <p:cNvSpPr txBox="1"/>
            <p:nvPr/>
          </p:nvSpPr>
          <p:spPr>
            <a:xfrm flipH="1">
              <a:off x="8901113" y="4887981"/>
              <a:ext cx="2133600" cy="584775"/>
            </a:xfrm>
            <a:prstGeom prst="rect">
              <a:avLst/>
            </a:prstGeom>
            <a:noFill/>
          </p:spPr>
          <p:txBody>
            <a:bodyPr wrap="square" rtlCol="0">
              <a:spAutoFit/>
            </a:bodyPr>
            <a:lstStyle/>
            <a:p>
              <a:pPr algn="ctr"/>
              <a:r>
                <a:rPr lang="en-US" sz="1600" dirty="0">
                  <a:solidFill>
                    <a:srgbClr val="3F5370"/>
                  </a:solidFill>
                  <a:latin typeface="Space Grotesk" pitchFamily="2" charset="-18"/>
                  <a:cs typeface="Space Grotesk" pitchFamily="2" charset="-18"/>
                </a:rPr>
                <a:t>crystal structure</a:t>
              </a:r>
            </a:p>
            <a:p>
              <a:pPr algn="ctr"/>
              <a:r>
                <a:rPr lang="en-US" sz="1600" b="1" dirty="0">
                  <a:solidFill>
                    <a:srgbClr val="3F5370"/>
                  </a:solidFill>
                  <a:latin typeface="Space Grotesk" pitchFamily="2" charset="-18"/>
                  <a:cs typeface="Space Grotesk" pitchFamily="2" charset="-18"/>
                </a:rPr>
                <a:t>KURCAC</a:t>
              </a:r>
              <a:endParaRPr lang="sr-Latn-RS" sz="1600" b="1" dirty="0">
                <a:solidFill>
                  <a:srgbClr val="3F5370"/>
                </a:solidFill>
                <a:latin typeface="Space Grotesk" pitchFamily="2" charset="-18"/>
                <a:cs typeface="Space Grotesk" pitchFamily="2" charset="-18"/>
              </a:endParaRPr>
            </a:p>
          </p:txBody>
        </p:sp>
      </p:grpSp>
      <p:sp>
        <p:nvSpPr>
          <p:cNvPr id="17" name="TextBox 16">
            <a:extLst>
              <a:ext uri="{FF2B5EF4-FFF2-40B4-BE49-F238E27FC236}">
                <a16:creationId xmlns:a16="http://schemas.microsoft.com/office/drawing/2014/main" id="{95EC95A8-DC1C-55C6-FA54-E95D46C0EB6C}"/>
              </a:ext>
            </a:extLst>
          </p:cNvPr>
          <p:cNvSpPr txBox="1"/>
          <p:nvPr/>
        </p:nvSpPr>
        <p:spPr>
          <a:xfrm flipH="1">
            <a:off x="4032696" y="1525800"/>
            <a:ext cx="8078729" cy="584775"/>
          </a:xfrm>
          <a:prstGeom prst="rect">
            <a:avLst/>
          </a:prstGeom>
          <a:noFill/>
        </p:spPr>
        <p:txBody>
          <a:bodyPr wrap="square" rtlCol="0">
            <a:spAutoFit/>
          </a:bodyPr>
          <a:lstStyle/>
          <a:p>
            <a:pPr algn="ctr"/>
            <a:r>
              <a:rPr lang="en-US" sz="1600" b="1" i="1" dirty="0">
                <a:solidFill>
                  <a:srgbClr val="4E97AB"/>
                </a:solidFill>
                <a:latin typeface="Space Grotesk" pitchFamily="2" charset="-18"/>
                <a:cs typeface="Space Grotesk" pitchFamily="2" charset="-18"/>
              </a:rPr>
              <a:t>Significant portion of energy of the strongest interaction is preserved (70%), and both faces are now available for additional interactions.</a:t>
            </a:r>
            <a:endParaRPr lang="sr-Latn-RS" sz="1600" b="1" i="1" dirty="0">
              <a:solidFill>
                <a:srgbClr val="4E97AB"/>
              </a:solidFill>
              <a:latin typeface="Space Grotesk" pitchFamily="2" charset="-18"/>
              <a:cs typeface="Space Grotesk" pitchFamily="2" charset="-18"/>
            </a:endParaRPr>
          </a:p>
        </p:txBody>
      </p:sp>
      <p:grpSp>
        <p:nvGrpSpPr>
          <p:cNvPr id="19" name="Group 18">
            <a:extLst>
              <a:ext uri="{FF2B5EF4-FFF2-40B4-BE49-F238E27FC236}">
                <a16:creationId xmlns:a16="http://schemas.microsoft.com/office/drawing/2014/main" id="{A55F01C6-B687-9FC7-D6AA-7BB6CCEF4623}"/>
              </a:ext>
            </a:extLst>
          </p:cNvPr>
          <p:cNvGrpSpPr/>
          <p:nvPr/>
        </p:nvGrpSpPr>
        <p:grpSpPr>
          <a:xfrm>
            <a:off x="4594945" y="2152435"/>
            <a:ext cx="4225499" cy="3961193"/>
            <a:chOff x="3373455" y="1775206"/>
            <a:chExt cx="4225499" cy="3961193"/>
          </a:xfrm>
        </p:grpSpPr>
        <p:pic>
          <p:nvPicPr>
            <p:cNvPr id="7" name="Picture 6">
              <a:extLst>
                <a:ext uri="{FF2B5EF4-FFF2-40B4-BE49-F238E27FC236}">
                  <a16:creationId xmlns:a16="http://schemas.microsoft.com/office/drawing/2014/main" id="{EA3604A3-6BB0-A193-1F45-393DEB0DFC3A}"/>
                </a:ext>
              </a:extLst>
            </p:cNvPr>
            <p:cNvPicPr>
              <a:picLocks noChangeAspect="1"/>
            </p:cNvPicPr>
            <p:nvPr/>
          </p:nvPicPr>
          <p:blipFill>
            <a:blip r:embed="rId3"/>
            <a:stretch>
              <a:fillRect/>
            </a:stretch>
          </p:blipFill>
          <p:spPr>
            <a:xfrm>
              <a:off x="3373455" y="1775206"/>
              <a:ext cx="4225499" cy="3274390"/>
            </a:xfrm>
            <a:prstGeom prst="rect">
              <a:avLst/>
            </a:prstGeom>
          </p:spPr>
        </p:pic>
        <p:sp>
          <p:nvSpPr>
            <p:cNvPr id="10" name="TextBox 9">
              <a:extLst>
                <a:ext uri="{FF2B5EF4-FFF2-40B4-BE49-F238E27FC236}">
                  <a16:creationId xmlns:a16="http://schemas.microsoft.com/office/drawing/2014/main" id="{B719A6A6-C6BD-0852-3CDB-1DAE42BC5573}"/>
                </a:ext>
              </a:extLst>
            </p:cNvPr>
            <p:cNvSpPr txBox="1"/>
            <p:nvPr/>
          </p:nvSpPr>
          <p:spPr>
            <a:xfrm flipH="1">
              <a:off x="4358820" y="5151624"/>
              <a:ext cx="2133600" cy="584775"/>
            </a:xfrm>
            <a:prstGeom prst="rect">
              <a:avLst/>
            </a:prstGeom>
            <a:noFill/>
          </p:spPr>
          <p:txBody>
            <a:bodyPr wrap="square" rtlCol="0">
              <a:spAutoFit/>
            </a:bodyPr>
            <a:lstStyle/>
            <a:p>
              <a:pPr algn="ctr"/>
              <a:r>
                <a:rPr lang="en-US" sz="1600" dirty="0">
                  <a:solidFill>
                    <a:srgbClr val="3F5370"/>
                  </a:solidFill>
                  <a:latin typeface="Space Grotesk" pitchFamily="2" charset="-18"/>
                  <a:cs typeface="Space Grotesk" pitchFamily="2" charset="-18"/>
                </a:rPr>
                <a:t>crystal structure</a:t>
              </a:r>
            </a:p>
            <a:p>
              <a:pPr algn="ctr"/>
              <a:r>
                <a:rPr lang="en-US" sz="1600" b="1" dirty="0">
                  <a:solidFill>
                    <a:srgbClr val="3F5370"/>
                  </a:solidFill>
                  <a:latin typeface="Space Grotesk" pitchFamily="2" charset="-18"/>
                  <a:cs typeface="Space Grotesk" pitchFamily="2" charset="-18"/>
                </a:rPr>
                <a:t>CENNUE</a:t>
              </a:r>
              <a:endParaRPr lang="sr-Latn-RS" sz="1600" b="1" dirty="0">
                <a:solidFill>
                  <a:srgbClr val="3F5370"/>
                </a:solidFill>
                <a:latin typeface="Space Grotesk" pitchFamily="2" charset="-18"/>
                <a:cs typeface="Space Grotesk" pitchFamily="2" charset="-18"/>
              </a:endParaRPr>
            </a:p>
          </p:txBody>
        </p:sp>
      </p:grpSp>
      <p:sp>
        <p:nvSpPr>
          <p:cNvPr id="22" name="TextBox 21">
            <a:extLst>
              <a:ext uri="{FF2B5EF4-FFF2-40B4-BE49-F238E27FC236}">
                <a16:creationId xmlns:a16="http://schemas.microsoft.com/office/drawing/2014/main" id="{EBBD11B1-E96E-77D3-61D8-FA3DF4455D04}"/>
              </a:ext>
            </a:extLst>
          </p:cNvPr>
          <p:cNvSpPr txBox="1"/>
          <p:nvPr/>
        </p:nvSpPr>
        <p:spPr>
          <a:xfrm>
            <a:off x="270539" y="6419666"/>
            <a:ext cx="4882486" cy="307777"/>
          </a:xfrm>
          <a:prstGeom prst="rect">
            <a:avLst/>
          </a:prstGeom>
          <a:noFill/>
        </p:spPr>
        <p:txBody>
          <a:bodyPr wrap="square" rtlCol="0">
            <a:spAutoFit/>
          </a:bodyPr>
          <a:lstStyle/>
          <a:p>
            <a:r>
              <a:rPr lang="en-US" sz="1400" dirty="0" err="1">
                <a:solidFill>
                  <a:srgbClr val="4692A7"/>
                </a:solidFill>
                <a:latin typeface="Space Grotesk" pitchFamily="2" charset="-18"/>
                <a:cs typeface="Space Grotesk" pitchFamily="2" charset="-18"/>
              </a:rPr>
              <a:t>Ninkovi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sr-Latn-RS" sz="1400" i="1" dirty="0">
                <a:solidFill>
                  <a:srgbClr val="4692A7"/>
                </a:solidFill>
                <a:latin typeface="Space Grotesk" pitchFamily="2" charset="-18"/>
                <a:cs typeface="Space Grotesk" pitchFamily="2" charset="-18"/>
              </a:rPr>
              <a:t> </a:t>
            </a:r>
            <a:r>
              <a:rPr lang="en-US" sz="1400" i="1" dirty="0" err="1">
                <a:solidFill>
                  <a:srgbClr val="4692A7"/>
                </a:solidFill>
                <a:latin typeface="Space Grotesk" pitchFamily="2" charset="-18"/>
                <a:cs typeface="Space Grotesk" pitchFamily="2" charset="-18"/>
              </a:rPr>
              <a:t>ChemPhysChem</a:t>
            </a:r>
            <a:r>
              <a:rPr lang="en-US" sz="1400" i="1"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12 </a:t>
            </a:r>
            <a:r>
              <a:rPr lang="en-US" sz="1400" dirty="0">
                <a:solidFill>
                  <a:srgbClr val="4692A7"/>
                </a:solidFill>
                <a:latin typeface="Space Grotesk" pitchFamily="2" charset="-18"/>
                <a:cs typeface="Space Grotesk" pitchFamily="2" charset="-18"/>
              </a:rPr>
              <a:t>(</a:t>
            </a:r>
            <a:r>
              <a:rPr lang="sr-Latn-RS" sz="1400" dirty="0">
                <a:solidFill>
                  <a:srgbClr val="4692A7"/>
                </a:solidFill>
                <a:latin typeface="Space Grotesk" pitchFamily="2" charset="-18"/>
                <a:cs typeface="Space Grotesk" pitchFamily="2" charset="-18"/>
              </a:rPr>
              <a:t>2011</a:t>
            </a:r>
            <a:r>
              <a:rPr lang="en-US" sz="1400" dirty="0">
                <a:solidFill>
                  <a:srgbClr val="4692A7"/>
                </a:solidFill>
                <a:latin typeface="Space Grotesk" pitchFamily="2" charset="-18"/>
                <a:cs typeface="Space Grotesk" pitchFamily="2" charset="-18"/>
              </a:rPr>
              <a:t>) 3511.</a:t>
            </a:r>
          </a:p>
        </p:txBody>
      </p:sp>
      <p:sp>
        <p:nvSpPr>
          <p:cNvPr id="13" name="TextBox 12">
            <a:extLst>
              <a:ext uri="{FF2B5EF4-FFF2-40B4-BE49-F238E27FC236}">
                <a16:creationId xmlns:a16="http://schemas.microsoft.com/office/drawing/2014/main" id="{6316F24E-BCB9-65C5-24B6-CDC2D2A26832}"/>
              </a:ext>
            </a:extLst>
          </p:cNvPr>
          <p:cNvSpPr txBox="1"/>
          <p:nvPr/>
        </p:nvSpPr>
        <p:spPr>
          <a:xfrm flipH="1">
            <a:off x="5288865" y="6176560"/>
            <a:ext cx="6419409" cy="584775"/>
          </a:xfrm>
          <a:prstGeom prst="rect">
            <a:avLst/>
          </a:prstGeom>
          <a:noFill/>
        </p:spPr>
        <p:txBody>
          <a:bodyPr wrap="square" rtlCol="0">
            <a:spAutoFit/>
          </a:bodyPr>
          <a:lstStyle/>
          <a:p>
            <a:pPr algn="ctr"/>
            <a:r>
              <a:rPr lang="en-US" sz="1600" b="1" dirty="0">
                <a:solidFill>
                  <a:srgbClr val="C00000"/>
                </a:solidFill>
                <a:latin typeface="Space Grotesk" pitchFamily="2" charset="-18"/>
                <a:cs typeface="Space Grotesk" pitchFamily="2" charset="-18"/>
              </a:rPr>
              <a:t>the strongest interaction does not need to be </a:t>
            </a:r>
          </a:p>
          <a:p>
            <a:pPr algn="ctr"/>
            <a:r>
              <a:rPr lang="en-US" sz="1600" b="1" dirty="0">
                <a:solidFill>
                  <a:srgbClr val="C00000"/>
                </a:solidFill>
                <a:latin typeface="Space Grotesk" pitchFamily="2" charset="-18"/>
                <a:cs typeface="Space Grotesk" pitchFamily="2" charset="-18"/>
              </a:rPr>
              <a:t>the most frequent</a:t>
            </a:r>
            <a:endParaRPr lang="sr-Latn-RS" sz="1600" b="1" dirty="0">
              <a:solidFill>
                <a:srgbClr val="C00000"/>
              </a:solidFill>
              <a:latin typeface="Space Grotesk" pitchFamily="2" charset="-18"/>
              <a:cs typeface="Space Grotesk" pitchFamily="2" charset="-18"/>
            </a:endParaRPr>
          </a:p>
        </p:txBody>
      </p:sp>
      <p:grpSp>
        <p:nvGrpSpPr>
          <p:cNvPr id="14" name="Group 13">
            <a:extLst>
              <a:ext uri="{FF2B5EF4-FFF2-40B4-BE49-F238E27FC236}">
                <a16:creationId xmlns:a16="http://schemas.microsoft.com/office/drawing/2014/main" id="{9B0E5630-B0EF-98E9-94CB-FB04F46CABDD}"/>
              </a:ext>
            </a:extLst>
          </p:cNvPr>
          <p:cNvGrpSpPr/>
          <p:nvPr/>
        </p:nvGrpSpPr>
        <p:grpSpPr>
          <a:xfrm>
            <a:off x="80574" y="1017253"/>
            <a:ext cx="3861021" cy="2857622"/>
            <a:chOff x="80574" y="1017253"/>
            <a:chExt cx="3861021" cy="2857622"/>
          </a:xfrm>
        </p:grpSpPr>
        <p:grpSp>
          <p:nvGrpSpPr>
            <p:cNvPr id="21" name="Group 20">
              <a:extLst>
                <a:ext uri="{FF2B5EF4-FFF2-40B4-BE49-F238E27FC236}">
                  <a16:creationId xmlns:a16="http://schemas.microsoft.com/office/drawing/2014/main" id="{49015420-D45D-8FA4-D048-451B9AEE1334}"/>
                </a:ext>
              </a:extLst>
            </p:cNvPr>
            <p:cNvGrpSpPr/>
            <p:nvPr/>
          </p:nvGrpSpPr>
          <p:grpSpPr>
            <a:xfrm>
              <a:off x="80574" y="1017253"/>
              <a:ext cx="3861021" cy="2857622"/>
              <a:chOff x="80574" y="1017253"/>
              <a:chExt cx="3861021" cy="2857622"/>
            </a:xfrm>
          </p:grpSpPr>
          <p:grpSp>
            <p:nvGrpSpPr>
              <p:cNvPr id="24" name="Group 23">
                <a:extLst>
                  <a:ext uri="{FF2B5EF4-FFF2-40B4-BE49-F238E27FC236}">
                    <a16:creationId xmlns:a16="http://schemas.microsoft.com/office/drawing/2014/main" id="{62EE038D-F69A-1219-4280-916B315C96AD}"/>
                  </a:ext>
                </a:extLst>
              </p:cNvPr>
              <p:cNvGrpSpPr/>
              <p:nvPr/>
            </p:nvGrpSpPr>
            <p:grpSpPr>
              <a:xfrm>
                <a:off x="80574" y="1017253"/>
                <a:ext cx="3861021" cy="2857622"/>
                <a:chOff x="80574" y="1017253"/>
                <a:chExt cx="3861021" cy="2857622"/>
              </a:xfrm>
            </p:grpSpPr>
            <p:pic>
              <p:nvPicPr>
                <p:cNvPr id="26" name="Picture 25">
                  <a:extLst>
                    <a:ext uri="{FF2B5EF4-FFF2-40B4-BE49-F238E27FC236}">
                      <a16:creationId xmlns:a16="http://schemas.microsoft.com/office/drawing/2014/main" id="{BC3BF627-E4A3-34F3-0ECD-3089DF854349}"/>
                    </a:ext>
                  </a:extLst>
                </p:cNvPr>
                <p:cNvPicPr>
                  <a:picLocks noChangeAspect="1"/>
                </p:cNvPicPr>
                <p:nvPr/>
              </p:nvPicPr>
              <p:blipFill>
                <a:blip r:embed="rId4"/>
                <a:stretch>
                  <a:fillRect/>
                </a:stretch>
              </p:blipFill>
              <p:spPr>
                <a:xfrm>
                  <a:off x="80574" y="1180829"/>
                  <a:ext cx="3861021" cy="2694046"/>
                </a:xfrm>
                <a:prstGeom prst="rect">
                  <a:avLst/>
                </a:prstGeom>
              </p:spPr>
            </p:pic>
            <p:sp>
              <p:nvSpPr>
                <p:cNvPr id="27" name="TextBox 26">
                  <a:extLst>
                    <a:ext uri="{FF2B5EF4-FFF2-40B4-BE49-F238E27FC236}">
                      <a16:creationId xmlns:a16="http://schemas.microsoft.com/office/drawing/2014/main" id="{D984E326-8060-4072-CB67-87A3824DA4AD}"/>
                    </a:ext>
                  </a:extLst>
                </p:cNvPr>
                <p:cNvSpPr txBox="1"/>
                <p:nvPr/>
              </p:nvSpPr>
              <p:spPr>
                <a:xfrm flipH="1">
                  <a:off x="963334" y="1017253"/>
                  <a:ext cx="2370416" cy="523220"/>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B2PLYP-D/def2-TZVP interaction energies</a:t>
                  </a:r>
                  <a:endParaRPr lang="sr-Latn-RS" sz="1400" b="1" dirty="0">
                    <a:solidFill>
                      <a:srgbClr val="3F5370"/>
                    </a:solidFill>
                    <a:latin typeface="Space Grotesk" pitchFamily="2" charset="-18"/>
                    <a:cs typeface="Space Grotesk" pitchFamily="2" charset="-18"/>
                  </a:endParaRPr>
                </a:p>
              </p:txBody>
            </p:sp>
          </p:grpSp>
          <p:sp>
            <p:nvSpPr>
              <p:cNvPr id="25" name="TextBox 24">
                <a:extLst>
                  <a:ext uri="{FF2B5EF4-FFF2-40B4-BE49-F238E27FC236}">
                    <a16:creationId xmlns:a16="http://schemas.microsoft.com/office/drawing/2014/main" id="{F0968E35-13B3-36C5-1B41-07F09337C2C7}"/>
                  </a:ext>
                </a:extLst>
              </p:cNvPr>
              <p:cNvSpPr txBox="1"/>
              <p:nvPr/>
            </p:nvSpPr>
            <p:spPr>
              <a:xfrm>
                <a:off x="87659" y="3479606"/>
                <a:ext cx="365760" cy="369332"/>
              </a:xfrm>
              <a:prstGeom prst="rect">
                <a:avLst/>
              </a:prstGeom>
              <a:solidFill>
                <a:schemeClr val="bg1"/>
              </a:solidFill>
            </p:spPr>
            <p:txBody>
              <a:bodyPr wrap="square" rtlCol="0">
                <a:spAutoFit/>
              </a:bodyPr>
              <a:lstStyle/>
              <a:p>
                <a:r>
                  <a:rPr lang="sr-Latn-RS" dirty="0">
                    <a:latin typeface="Space Grotesk" pitchFamily="2" charset="-18"/>
                    <a:cs typeface="Space Grotesk" pitchFamily="2" charset="-18"/>
                  </a:rPr>
                  <a:t> </a:t>
                </a:r>
                <a:endParaRPr lang="en-US" dirty="0">
                  <a:latin typeface="Space Grotesk" pitchFamily="2" charset="-18"/>
                  <a:cs typeface="Space Grotesk" pitchFamily="2" charset="-18"/>
                </a:endParaRPr>
              </a:p>
            </p:txBody>
          </p:sp>
        </p:grpSp>
        <p:sp>
          <p:nvSpPr>
            <p:cNvPr id="23" name="Oval 22">
              <a:extLst>
                <a:ext uri="{FF2B5EF4-FFF2-40B4-BE49-F238E27FC236}">
                  <a16:creationId xmlns:a16="http://schemas.microsoft.com/office/drawing/2014/main" id="{1FCD0FC1-7001-36FE-B65B-FCC30C849EF8}"/>
                </a:ext>
              </a:extLst>
            </p:cNvPr>
            <p:cNvSpPr/>
            <p:nvPr/>
          </p:nvSpPr>
          <p:spPr>
            <a:xfrm>
              <a:off x="2559272" y="2322239"/>
              <a:ext cx="1031653" cy="523220"/>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Space Grotesk" pitchFamily="2" charset="-18"/>
                <a:cs typeface="Space Grotesk" pitchFamily="2" charset="-18"/>
              </a:endParaRPr>
            </a:p>
          </p:txBody>
        </p:sp>
      </p:grpSp>
      <p:grpSp>
        <p:nvGrpSpPr>
          <p:cNvPr id="2" name="Group 1">
            <a:extLst>
              <a:ext uri="{FF2B5EF4-FFF2-40B4-BE49-F238E27FC236}">
                <a16:creationId xmlns:a16="http://schemas.microsoft.com/office/drawing/2014/main" id="{A612617F-FA27-CE1B-D670-5265502A81F8}"/>
              </a:ext>
            </a:extLst>
          </p:cNvPr>
          <p:cNvGrpSpPr/>
          <p:nvPr/>
        </p:nvGrpSpPr>
        <p:grpSpPr>
          <a:xfrm>
            <a:off x="80574" y="3749587"/>
            <a:ext cx="4375316" cy="2533395"/>
            <a:chOff x="80574" y="3749587"/>
            <a:chExt cx="4375316" cy="2533395"/>
          </a:xfrm>
        </p:grpSpPr>
        <p:pic>
          <p:nvPicPr>
            <p:cNvPr id="3" name="Picture 2">
              <a:extLst>
                <a:ext uri="{FF2B5EF4-FFF2-40B4-BE49-F238E27FC236}">
                  <a16:creationId xmlns:a16="http://schemas.microsoft.com/office/drawing/2014/main" id="{10822E3B-43FB-7AB6-ECB6-4198344DA046}"/>
                </a:ext>
              </a:extLst>
            </p:cNvPr>
            <p:cNvPicPr>
              <a:picLocks noChangeAspect="1"/>
            </p:cNvPicPr>
            <p:nvPr/>
          </p:nvPicPr>
          <p:blipFill>
            <a:blip r:embed="rId5">
              <a:extLst>
                <a:ext uri="{28A0092B-C50C-407E-A947-70E740481C1C}">
                  <a14:useLocalDpi xmlns:a14="http://schemas.microsoft.com/office/drawing/2010/main" val="0"/>
                </a:ext>
              </a:extLst>
            </a:blip>
            <a:srcRect r="23267" b="15506"/>
            <a:stretch>
              <a:fillRect/>
            </a:stretch>
          </p:blipFill>
          <p:spPr>
            <a:xfrm>
              <a:off x="119714" y="3973552"/>
              <a:ext cx="4336176" cy="1703619"/>
            </a:xfrm>
            <a:prstGeom prst="rect">
              <a:avLst/>
            </a:prstGeom>
          </p:spPr>
        </p:pic>
        <p:grpSp>
          <p:nvGrpSpPr>
            <p:cNvPr id="15" name="Group 14">
              <a:extLst>
                <a:ext uri="{FF2B5EF4-FFF2-40B4-BE49-F238E27FC236}">
                  <a16:creationId xmlns:a16="http://schemas.microsoft.com/office/drawing/2014/main" id="{6A55977A-3178-5AE7-6411-A4356F442FC5}"/>
                </a:ext>
              </a:extLst>
            </p:cNvPr>
            <p:cNvGrpSpPr/>
            <p:nvPr/>
          </p:nvGrpSpPr>
          <p:grpSpPr>
            <a:xfrm>
              <a:off x="80574" y="5636492"/>
              <a:ext cx="3952124" cy="492444"/>
              <a:chOff x="80574" y="5636492"/>
              <a:chExt cx="3952124" cy="492444"/>
            </a:xfrm>
          </p:grpSpPr>
          <p:sp>
            <p:nvSpPr>
              <p:cNvPr id="20" name="TextBox 19">
                <a:extLst>
                  <a:ext uri="{FF2B5EF4-FFF2-40B4-BE49-F238E27FC236}">
                    <a16:creationId xmlns:a16="http://schemas.microsoft.com/office/drawing/2014/main" id="{7525BB5E-C44F-962A-3DEF-4CF9A4CB18BF}"/>
                  </a:ext>
                </a:extLst>
              </p:cNvPr>
              <p:cNvSpPr txBox="1"/>
              <p:nvPr/>
            </p:nvSpPr>
            <p:spPr>
              <a:xfrm flipH="1">
                <a:off x="80574" y="5636493"/>
                <a:ext cx="1024326" cy="492443"/>
              </a:xfrm>
              <a:prstGeom prst="rect">
                <a:avLst/>
              </a:prstGeom>
              <a:noFill/>
            </p:spPr>
            <p:txBody>
              <a:bodyPr wrap="square" rtlCol="0">
                <a:spAutoFit/>
              </a:bodyPr>
              <a:lstStyle/>
              <a:p>
                <a:pPr algn="ctr"/>
                <a:r>
                  <a:rPr lang="sr-Latn-RS" sz="1400" b="1" dirty="0">
                    <a:latin typeface="Space Grotesk" pitchFamily="2" charset="-18"/>
                    <a:cs typeface="Space Grotesk" pitchFamily="2" charset="-18"/>
                  </a:rPr>
                  <a:t>-1</a:t>
                </a:r>
                <a:r>
                  <a:rPr lang="en-US" sz="1400" b="1" dirty="0">
                    <a:latin typeface="Space Grotesk" pitchFamily="2" charset="-18"/>
                    <a:cs typeface="Space Grotesk" pitchFamily="2" charset="-18"/>
                  </a:rPr>
                  <a:t>.6 </a:t>
                </a:r>
              </a:p>
              <a:p>
                <a:pPr algn="ctr"/>
                <a:r>
                  <a:rPr lang="en-US" sz="1200" b="1" dirty="0">
                    <a:latin typeface="Space Grotesk" pitchFamily="2" charset="-18"/>
                    <a:cs typeface="Space Grotesk" pitchFamily="2" charset="-18"/>
                  </a:rPr>
                  <a:t>kcal/mol</a:t>
                </a:r>
                <a:endParaRPr lang="sr-Latn-RS" sz="1200" b="1" dirty="0">
                  <a:latin typeface="Space Grotesk" pitchFamily="2" charset="-18"/>
                  <a:cs typeface="Space Grotesk" pitchFamily="2" charset="-18"/>
                </a:endParaRPr>
              </a:p>
            </p:txBody>
          </p:sp>
          <p:sp>
            <p:nvSpPr>
              <p:cNvPr id="28" name="TextBox 27">
                <a:extLst>
                  <a:ext uri="{FF2B5EF4-FFF2-40B4-BE49-F238E27FC236}">
                    <a16:creationId xmlns:a16="http://schemas.microsoft.com/office/drawing/2014/main" id="{021F0AC9-99BD-82C6-A495-605DC4817CFD}"/>
                  </a:ext>
                </a:extLst>
              </p:cNvPr>
              <p:cNvSpPr txBox="1"/>
              <p:nvPr/>
            </p:nvSpPr>
            <p:spPr>
              <a:xfrm flipH="1">
                <a:off x="1375881" y="5636493"/>
                <a:ext cx="1024326" cy="492443"/>
              </a:xfrm>
              <a:prstGeom prst="rect">
                <a:avLst/>
              </a:prstGeom>
              <a:noFill/>
            </p:spPr>
            <p:txBody>
              <a:bodyPr wrap="square" rtlCol="0">
                <a:spAutoFit/>
              </a:bodyPr>
              <a:lstStyle/>
              <a:p>
                <a:pPr algn="ctr"/>
                <a:r>
                  <a:rPr lang="sr-Latn-RS" sz="1400" b="1" dirty="0">
                    <a:latin typeface="Space Grotesk" pitchFamily="2" charset="-18"/>
                    <a:cs typeface="Space Grotesk" pitchFamily="2" charset="-18"/>
                  </a:rPr>
                  <a:t>-</a:t>
                </a:r>
                <a:r>
                  <a:rPr lang="en-US" sz="1400" b="1" dirty="0">
                    <a:latin typeface="Space Grotesk" pitchFamily="2" charset="-18"/>
                    <a:cs typeface="Space Grotesk" pitchFamily="2" charset="-18"/>
                  </a:rPr>
                  <a:t>2.8</a:t>
                </a:r>
              </a:p>
              <a:p>
                <a:pPr algn="ctr"/>
                <a:r>
                  <a:rPr lang="en-US" sz="1200" b="1" dirty="0">
                    <a:latin typeface="Space Grotesk" pitchFamily="2" charset="-18"/>
                    <a:cs typeface="Space Grotesk" pitchFamily="2" charset="-18"/>
                  </a:rPr>
                  <a:t>kcal/mol</a:t>
                </a:r>
                <a:endParaRPr lang="sr-Latn-RS" sz="1200" b="1" dirty="0">
                  <a:latin typeface="Space Grotesk" pitchFamily="2" charset="-18"/>
                  <a:cs typeface="Space Grotesk" pitchFamily="2" charset="-18"/>
                </a:endParaRPr>
              </a:p>
            </p:txBody>
          </p:sp>
          <p:sp>
            <p:nvSpPr>
              <p:cNvPr id="29" name="TextBox 28">
                <a:extLst>
                  <a:ext uri="{FF2B5EF4-FFF2-40B4-BE49-F238E27FC236}">
                    <a16:creationId xmlns:a16="http://schemas.microsoft.com/office/drawing/2014/main" id="{26630412-30A5-6762-EA6E-4678AD581BFB}"/>
                  </a:ext>
                </a:extLst>
              </p:cNvPr>
              <p:cNvSpPr txBox="1"/>
              <p:nvPr/>
            </p:nvSpPr>
            <p:spPr>
              <a:xfrm flipH="1">
                <a:off x="3008372" y="5636492"/>
                <a:ext cx="1024326" cy="492443"/>
              </a:xfrm>
              <a:prstGeom prst="rect">
                <a:avLst/>
              </a:prstGeom>
              <a:noFill/>
            </p:spPr>
            <p:txBody>
              <a:bodyPr wrap="square" rtlCol="0">
                <a:spAutoFit/>
              </a:bodyPr>
              <a:lstStyle/>
              <a:p>
                <a:pPr algn="ctr"/>
                <a:r>
                  <a:rPr lang="sr-Latn-RS" sz="1400" b="1" dirty="0">
                    <a:latin typeface="Space Grotesk" pitchFamily="2" charset="-18"/>
                    <a:cs typeface="Space Grotesk" pitchFamily="2" charset="-18"/>
                  </a:rPr>
                  <a:t>-</a:t>
                </a:r>
                <a:r>
                  <a:rPr lang="en-US" sz="1400" b="1" dirty="0">
                    <a:latin typeface="Space Grotesk" pitchFamily="2" charset="-18"/>
                    <a:cs typeface="Space Grotesk" pitchFamily="2" charset="-18"/>
                  </a:rPr>
                  <a:t>2.0 </a:t>
                </a:r>
              </a:p>
              <a:p>
                <a:pPr algn="ctr"/>
                <a:r>
                  <a:rPr lang="en-US" sz="1200" b="1" dirty="0">
                    <a:latin typeface="Space Grotesk" pitchFamily="2" charset="-18"/>
                    <a:cs typeface="Space Grotesk" pitchFamily="2" charset="-18"/>
                  </a:rPr>
                  <a:t>kcal/mol</a:t>
                </a:r>
                <a:endParaRPr lang="sr-Latn-RS" sz="1200" b="1" dirty="0">
                  <a:latin typeface="Space Grotesk" pitchFamily="2" charset="-18"/>
                  <a:cs typeface="Space Grotesk" pitchFamily="2" charset="-18"/>
                </a:endParaRPr>
              </a:p>
            </p:txBody>
          </p:sp>
        </p:grpSp>
        <p:sp>
          <p:nvSpPr>
            <p:cNvPr id="16" name="Rectangle: Rounded Corners 15">
              <a:extLst>
                <a:ext uri="{FF2B5EF4-FFF2-40B4-BE49-F238E27FC236}">
                  <a16:creationId xmlns:a16="http://schemas.microsoft.com/office/drawing/2014/main" id="{07BDA5C1-D8F4-2CEB-5E9C-CF39B0834BEF}"/>
                </a:ext>
              </a:extLst>
            </p:cNvPr>
            <p:cNvSpPr/>
            <p:nvPr/>
          </p:nvSpPr>
          <p:spPr>
            <a:xfrm>
              <a:off x="2704893" y="3749587"/>
              <a:ext cx="1741701" cy="2533395"/>
            </a:xfrm>
            <a:prstGeom prst="roundRect">
              <a:avLst/>
            </a:prstGeom>
            <a:noFill/>
            <a:ln w="254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r-Latn-RS">
                <a:latin typeface="Space Grotesk" pitchFamily="2" charset="-18"/>
                <a:cs typeface="Space Grotesk" pitchFamily="2" charset="-18"/>
              </a:endParaRPr>
            </a:p>
          </p:txBody>
        </p:sp>
      </p:grpSp>
      <p:sp>
        <p:nvSpPr>
          <p:cNvPr id="6" name="TextBox 5">
            <a:extLst>
              <a:ext uri="{FF2B5EF4-FFF2-40B4-BE49-F238E27FC236}">
                <a16:creationId xmlns:a16="http://schemas.microsoft.com/office/drawing/2014/main" id="{C37F5204-5A0A-0C9F-92A8-9B9E24952C6B}"/>
              </a:ext>
            </a:extLst>
          </p:cNvPr>
          <p:cNvSpPr txBox="1"/>
          <p:nvPr/>
        </p:nvSpPr>
        <p:spPr>
          <a:xfrm>
            <a:off x="4069643" y="943057"/>
            <a:ext cx="8008057" cy="461665"/>
          </a:xfrm>
          <a:prstGeom prst="rect">
            <a:avLst/>
          </a:prstGeom>
          <a:noFill/>
        </p:spPr>
        <p:txBody>
          <a:bodyPr wrap="square" rtlCol="0">
            <a:spAutoFit/>
          </a:bodyPr>
          <a:lstStyle/>
          <a:p>
            <a:pPr algn="ctr"/>
            <a:r>
              <a:rPr lang="en-US" sz="2400" b="1" dirty="0">
                <a:solidFill>
                  <a:srgbClr val="C00000"/>
                </a:solidFill>
                <a:latin typeface="Space Grotesk" pitchFamily="2" charset="-18"/>
                <a:cs typeface="Space Grotesk" pitchFamily="2" charset="-18"/>
              </a:rPr>
              <a:t>EVERY CRYSTAL STRUCTURE IS ONE BIG COMRPOMISE</a:t>
            </a:r>
            <a:endParaRPr lang="sr-Latn-RS" sz="2000" b="1" dirty="0">
              <a:solidFill>
                <a:srgbClr val="C00000"/>
              </a:solidFill>
              <a:latin typeface="Space Grotesk" pitchFamily="2" charset="-18"/>
              <a:cs typeface="Space Grotesk" pitchFamily="2" charset="-18"/>
            </a:endParaRPr>
          </a:p>
        </p:txBody>
      </p:sp>
    </p:spTree>
    <p:extLst>
      <p:ext uri="{BB962C8B-B14F-4D97-AF65-F5344CB8AC3E}">
        <p14:creationId xmlns:p14="http://schemas.microsoft.com/office/powerpoint/2010/main" val="2424187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200CC-4A13-E4A4-94B9-7618B66D5818}"/>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A1637543-7358-9D1E-975E-179DBF25DE54}"/>
              </a:ext>
            </a:extLst>
          </p:cNvPr>
          <p:cNvSpPr txBox="1"/>
          <p:nvPr/>
        </p:nvSpPr>
        <p:spPr>
          <a:xfrm>
            <a:off x="1152525" y="172581"/>
            <a:ext cx="10239374"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a:t>
            </a:r>
            <a:r>
              <a:rPr lang="sr-Latn-RS" sz="2000" b="1" dirty="0">
                <a:solidFill>
                  <a:srgbClr val="3F5370"/>
                </a:solidFill>
                <a:latin typeface="Space Grotesk" pitchFamily="2" charset="-18"/>
                <a:cs typeface="Space Grotesk" pitchFamily="2" charset="-18"/>
              </a:rPr>
              <a:t>Ligands in Organometallic Compounds</a:t>
            </a:r>
            <a:endParaRPr lang="en-US" sz="2000" b="1" dirty="0">
              <a:solidFill>
                <a:srgbClr val="3F5370"/>
              </a:solidFill>
              <a:latin typeface="Space Grotesk" pitchFamily="2" charset="-18"/>
              <a:cs typeface="Space Grotesk" pitchFamily="2" charset="-18"/>
            </a:endParaRPr>
          </a:p>
          <a:p>
            <a:pPr algn="ctr"/>
            <a:r>
              <a:rPr lang="en-US" b="1" i="1" dirty="0">
                <a:solidFill>
                  <a:srgbClr val="3F5370"/>
                </a:solidFill>
                <a:latin typeface="Space Grotesk" pitchFamily="2" charset="-18"/>
                <a:cs typeface="Space Grotesk" pitchFamily="2" charset="-18"/>
              </a:rPr>
              <a:t>in CSD</a:t>
            </a:r>
            <a:r>
              <a:rPr lang="sr-Latn-RS" b="1" i="1" dirty="0">
                <a:solidFill>
                  <a:srgbClr val="3F5370"/>
                </a:solidFill>
                <a:latin typeface="Space Grotesk" pitchFamily="2" charset="-18"/>
                <a:cs typeface="Space Grotesk" pitchFamily="2" charset="-18"/>
              </a:rPr>
              <a:t> crystal structures</a:t>
            </a:r>
          </a:p>
        </p:txBody>
      </p:sp>
      <p:pic>
        <p:nvPicPr>
          <p:cNvPr id="15" name="Picture 14">
            <a:extLst>
              <a:ext uri="{FF2B5EF4-FFF2-40B4-BE49-F238E27FC236}">
                <a16:creationId xmlns:a16="http://schemas.microsoft.com/office/drawing/2014/main" id="{5C188309-5889-3F97-1F42-7E0D8333A4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64" y="526524"/>
            <a:ext cx="4411066" cy="2827325"/>
          </a:xfrm>
          <a:prstGeom prst="rect">
            <a:avLst/>
          </a:prstGeom>
        </p:spPr>
      </p:pic>
      <p:sp>
        <p:nvSpPr>
          <p:cNvPr id="16" name="TextBox 15">
            <a:extLst>
              <a:ext uri="{FF2B5EF4-FFF2-40B4-BE49-F238E27FC236}">
                <a16:creationId xmlns:a16="http://schemas.microsoft.com/office/drawing/2014/main" id="{88F94EF7-64BA-C034-2FED-A2808522BFF2}"/>
              </a:ext>
            </a:extLst>
          </p:cNvPr>
          <p:cNvSpPr txBox="1"/>
          <p:nvPr/>
        </p:nvSpPr>
        <p:spPr>
          <a:xfrm>
            <a:off x="175184" y="5337401"/>
            <a:ext cx="4548187" cy="523220"/>
          </a:xfrm>
          <a:prstGeom prst="rect">
            <a:avLst/>
          </a:prstGeom>
          <a:noFill/>
        </p:spPr>
        <p:txBody>
          <a:bodyPr wrap="square" rtlCol="0">
            <a:spAutoFit/>
          </a:bodyPr>
          <a:lstStyle/>
          <a:p>
            <a:pPr algn="ctr"/>
            <a:r>
              <a:rPr lang="sr-Latn-RS" sz="1400" b="1" i="1" dirty="0">
                <a:solidFill>
                  <a:srgbClr val="3F5370"/>
                </a:solidFill>
                <a:latin typeface="Space Grotesk" pitchFamily="2" charset="-18"/>
                <a:cs typeface="Space Grotesk" pitchFamily="2" charset="-18"/>
              </a:rPr>
              <a:t>separate analysis of stacking interactions of </a:t>
            </a:r>
            <a:r>
              <a:rPr lang="sr-Latn-RS" sz="1400" b="1" i="1" u="sng" dirty="0">
                <a:solidFill>
                  <a:srgbClr val="3F5370"/>
                </a:solidFill>
                <a:latin typeface="Space Grotesk" pitchFamily="2" charset="-18"/>
                <a:cs typeface="Space Grotesk" pitchFamily="2" charset="-18"/>
              </a:rPr>
              <a:t>sandwich</a:t>
            </a:r>
            <a:r>
              <a:rPr lang="sr-Latn-RS" sz="1400" b="1" i="1" dirty="0">
                <a:solidFill>
                  <a:srgbClr val="3F5370"/>
                </a:solidFill>
                <a:latin typeface="Space Grotesk" pitchFamily="2" charset="-18"/>
                <a:cs typeface="Space Grotesk" pitchFamily="2" charset="-18"/>
              </a:rPr>
              <a:t> and </a:t>
            </a:r>
            <a:r>
              <a:rPr lang="sr-Latn-RS" sz="1400" b="1" i="1" u="sng" dirty="0">
                <a:solidFill>
                  <a:srgbClr val="3F5370"/>
                </a:solidFill>
                <a:latin typeface="Space Grotesk" pitchFamily="2" charset="-18"/>
                <a:cs typeface="Space Grotesk" pitchFamily="2" charset="-18"/>
              </a:rPr>
              <a:t>half-sandwich</a:t>
            </a:r>
            <a:r>
              <a:rPr lang="sr-Latn-RS" sz="1400" b="1" i="1" dirty="0">
                <a:solidFill>
                  <a:srgbClr val="3F5370"/>
                </a:solidFill>
                <a:latin typeface="Space Grotesk" pitchFamily="2" charset="-18"/>
                <a:cs typeface="Space Grotesk" pitchFamily="2" charset="-18"/>
              </a:rPr>
              <a:t> compounds</a:t>
            </a:r>
            <a:endParaRPr lang="en-US" sz="1400" b="1" i="1" dirty="0">
              <a:solidFill>
                <a:srgbClr val="3F5370"/>
              </a:solidFill>
              <a:latin typeface="Space Grotesk" pitchFamily="2" charset="-18"/>
              <a:cs typeface="Space Grotesk" pitchFamily="2" charset="-18"/>
            </a:endParaRPr>
          </a:p>
        </p:txBody>
      </p:sp>
      <p:grpSp>
        <p:nvGrpSpPr>
          <p:cNvPr id="18" name="Group 17">
            <a:extLst>
              <a:ext uri="{FF2B5EF4-FFF2-40B4-BE49-F238E27FC236}">
                <a16:creationId xmlns:a16="http://schemas.microsoft.com/office/drawing/2014/main" id="{D7027677-056D-27C7-D9B8-BA885884B589}"/>
              </a:ext>
            </a:extLst>
          </p:cNvPr>
          <p:cNvGrpSpPr/>
          <p:nvPr/>
        </p:nvGrpSpPr>
        <p:grpSpPr>
          <a:xfrm>
            <a:off x="667240" y="3685334"/>
            <a:ext cx="3764265" cy="1384995"/>
            <a:chOff x="2798460" y="1535452"/>
            <a:chExt cx="3764265" cy="1384995"/>
          </a:xfrm>
        </p:grpSpPr>
        <p:sp>
          <p:nvSpPr>
            <p:cNvPr id="19" name="TextBox 18">
              <a:extLst>
                <a:ext uri="{FF2B5EF4-FFF2-40B4-BE49-F238E27FC236}">
                  <a16:creationId xmlns:a16="http://schemas.microsoft.com/office/drawing/2014/main" id="{EED05FB2-11E5-BD89-A277-6BD48BB2477D}"/>
                </a:ext>
              </a:extLst>
            </p:cNvPr>
            <p:cNvSpPr txBox="1"/>
            <p:nvPr/>
          </p:nvSpPr>
          <p:spPr>
            <a:xfrm>
              <a:off x="2798460" y="1535452"/>
              <a:ext cx="3764265" cy="1384995"/>
            </a:xfrm>
            <a:prstGeom prst="rect">
              <a:avLst/>
            </a:prstGeom>
            <a:noFill/>
          </p:spPr>
          <p:txBody>
            <a:bodyPr wrap="square" rtlCol="0">
              <a:spAutoFit/>
            </a:bodyPr>
            <a:lstStyle/>
            <a:p>
              <a:r>
                <a:rPr lang="en-US" sz="1400" b="1" dirty="0">
                  <a:solidFill>
                    <a:srgbClr val="3F5370"/>
                  </a:solidFill>
                  <a:latin typeface="Space Grotesk" pitchFamily="2" charset="-18"/>
                  <a:cs typeface="Space Grotesk" pitchFamily="2" charset="-18"/>
                </a:rPr>
                <a:t>angle between </a:t>
              </a:r>
              <a:r>
                <a:rPr lang="sr-Latn-RS" sz="1400" b="1" dirty="0">
                  <a:solidFill>
                    <a:srgbClr val="3F5370"/>
                  </a:solidFill>
                  <a:latin typeface="Space Grotesk" pitchFamily="2" charset="-18"/>
                  <a:cs typeface="Space Grotesk" pitchFamily="2" charset="-18"/>
                </a:rPr>
                <a:t>aromatic rings</a:t>
              </a:r>
              <a:r>
                <a:rPr lang="en-US" sz="1400" b="1" dirty="0">
                  <a:solidFill>
                    <a:srgbClr val="3F5370"/>
                  </a:solidFill>
                  <a:latin typeface="Space Grotesk" pitchFamily="2" charset="-18"/>
                  <a:cs typeface="Space Grotesk" pitchFamily="2" charset="-18"/>
                </a:rPr>
                <a:t> &lt; 10°</a:t>
              </a:r>
              <a:endParaRPr lang="sr-Latn-RS" sz="1400" b="1" dirty="0">
                <a:solidFill>
                  <a:srgbClr val="3F5370"/>
                </a:solidFill>
                <a:latin typeface="Space Grotesk" pitchFamily="2" charset="-18"/>
                <a:cs typeface="Space Grotesk" pitchFamily="2" charset="-18"/>
              </a:endParaRPr>
            </a:p>
            <a:p>
              <a:r>
                <a:rPr lang="sr-Latn-RS" sz="1400" b="1" dirty="0">
                  <a:solidFill>
                    <a:srgbClr val="3F5370"/>
                  </a:solidFill>
                  <a:latin typeface="Space Grotesk" pitchFamily="2" charset="-18"/>
                  <a:cs typeface="Space Grotesk" pitchFamily="2" charset="-18"/>
                </a:rPr>
                <a:t>distance between ring centres </a:t>
              </a:r>
              <a:r>
                <a:rPr lang="en-US" sz="1400" b="1" dirty="0">
                  <a:solidFill>
                    <a:srgbClr val="3F5370"/>
                  </a:solidFill>
                  <a:latin typeface="Space Grotesk" pitchFamily="2" charset="-18"/>
                  <a:cs typeface="Space Grotesk" pitchFamily="2" charset="-18"/>
                </a:rPr>
                <a:t>&lt; 7.5 Å</a:t>
              </a:r>
              <a:endParaRPr lang="sr-Latn-RS" sz="1400" b="1" dirty="0">
                <a:solidFill>
                  <a:srgbClr val="3F5370"/>
                </a:solidFill>
                <a:latin typeface="Space Grotesk" pitchFamily="2" charset="-18"/>
                <a:cs typeface="Space Grotesk" pitchFamily="2" charset="-18"/>
              </a:endParaRPr>
            </a:p>
            <a:p>
              <a:endParaRPr lang="sr-Latn-RS" sz="1400" b="1" dirty="0">
                <a:solidFill>
                  <a:srgbClr val="3F5370"/>
                </a:solidFill>
                <a:latin typeface="Space Grotesk" pitchFamily="2" charset="-18"/>
                <a:cs typeface="Space Grotesk" pitchFamily="2" charset="-18"/>
              </a:endParaRPr>
            </a:p>
            <a:p>
              <a:endParaRPr lang="sr-Latn-RS" sz="1400" b="1" dirty="0">
                <a:solidFill>
                  <a:srgbClr val="3F5370"/>
                </a:solidFill>
                <a:latin typeface="Space Grotesk" pitchFamily="2" charset="-18"/>
                <a:cs typeface="Space Grotesk" pitchFamily="2" charset="-18"/>
              </a:endParaRPr>
            </a:p>
            <a:p>
              <a:endParaRPr lang="sr-Latn-RS" sz="1400" b="1" dirty="0">
                <a:solidFill>
                  <a:srgbClr val="3F5370"/>
                </a:solidFill>
                <a:latin typeface="Space Grotesk" pitchFamily="2" charset="-18"/>
                <a:cs typeface="Space Grotesk" pitchFamily="2" charset="-18"/>
              </a:endParaRPr>
            </a:p>
            <a:p>
              <a:endParaRPr lang="en-US" sz="1400" b="1" dirty="0">
                <a:solidFill>
                  <a:srgbClr val="3F5370"/>
                </a:solidFill>
                <a:latin typeface="Space Grotesk" pitchFamily="2" charset="-18"/>
                <a:cs typeface="Space Grotesk" pitchFamily="2" charset="-18"/>
              </a:endParaRPr>
            </a:p>
          </p:txBody>
        </p:sp>
        <mc:AlternateContent xmlns:mc="http://schemas.openxmlformats.org/markup-compatibility/2006">
          <mc:Choice xmlns:a14="http://schemas.microsoft.com/office/drawing/2010/main" Requires="a14">
            <p:sp>
              <p:nvSpPr>
                <p:cNvPr id="20" name="TextBox 19">
                  <a:extLst>
                    <a:ext uri="{FF2B5EF4-FFF2-40B4-BE49-F238E27FC236}">
                      <a16:creationId xmlns:a16="http://schemas.microsoft.com/office/drawing/2014/main" id="{030B3F93-7F37-CC25-98BA-EAC7002E72C0}"/>
                    </a:ext>
                  </a:extLst>
                </p:cNvPr>
                <p:cNvSpPr txBox="1"/>
                <p:nvPr/>
              </p:nvSpPr>
              <p:spPr>
                <a:xfrm>
                  <a:off x="3466084" y="2140361"/>
                  <a:ext cx="2228828" cy="606063"/>
                </a:xfrm>
                <a:prstGeom prst="rect">
                  <a:avLst/>
                </a:prstGeom>
                <a:noFill/>
                <a:ln w="28575">
                  <a:solidFill>
                    <a:srgbClr val="3F5370"/>
                  </a:solidFill>
                </a:ln>
              </p:spPr>
              <p:txBody>
                <a:bodyPr wrap="square" rtlCol="0">
                  <a:spAutoFit/>
                </a:bodyPr>
                <a:lstStyle/>
                <a:p>
                  <a:pPr/>
                  <a14:m>
                    <m:oMathPara xmlns:m="http://schemas.openxmlformats.org/officeDocument/2006/math">
                      <m:oMath>
                        <m:f>
                          <m:fPr>
                            <m:ctrlPr>
                              <a:rPr lang="sr-Latn-R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𝒓</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𝟕</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𝟓</m:t>
                                </m:r>
                              </m:e>
                              <m:sup>
                                <m:r>
                                  <a:rPr lang="en-US" sz="1600" b="1" i="1" smtClean="0">
                                    <a:solidFill>
                                      <a:srgbClr val="3F5370"/>
                                    </a:solidFill>
                                    <a:latin typeface="Cambria Math" panose="02040503050406030204" pitchFamily="18" charset="0"/>
                                  </a:rPr>
                                  <m:t>𝟐</m:t>
                                </m:r>
                              </m:sup>
                            </m:sSup>
                          </m:den>
                        </m:f>
                        <m:r>
                          <a:rPr lang="en-US" sz="1600" b="1" i="1" smtClean="0">
                            <a:solidFill>
                              <a:srgbClr val="3F5370"/>
                            </a:solidFill>
                            <a:latin typeface="Cambria Math" panose="02040503050406030204" pitchFamily="18" charset="0"/>
                          </a:rPr>
                          <m:t>+</m:t>
                        </m:r>
                        <m:f>
                          <m:fPr>
                            <m:ctrlPr>
                              <a:rPr lang="en-U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𝑹</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𝟒</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𝟎</m:t>
                                </m:r>
                              </m:e>
                              <m:sup>
                                <m:r>
                                  <a:rPr lang="en-US" sz="1600" b="1" i="1" smtClean="0">
                                    <a:solidFill>
                                      <a:srgbClr val="3F5370"/>
                                    </a:solidFill>
                                    <a:latin typeface="Cambria Math" panose="02040503050406030204" pitchFamily="18" charset="0"/>
                                  </a:rPr>
                                  <m:t>𝟐</m:t>
                                </m:r>
                              </m:sup>
                            </m:sSup>
                          </m:den>
                        </m:f>
                        <m:r>
                          <a:rPr lang="en-US" sz="1600" b="1" i="1">
                            <a:solidFill>
                              <a:srgbClr val="3F5370"/>
                            </a:solidFill>
                            <a:latin typeface="Cambria Math" panose="02040503050406030204" pitchFamily="18" charset="0"/>
                            <a:ea typeface="Cambria Math" panose="02040503050406030204" pitchFamily="18" charset="0"/>
                          </a:rPr>
                          <m:t>≤</m:t>
                        </m:r>
                        <m:r>
                          <a:rPr lang="en-US" sz="1600" b="1" i="1" smtClean="0">
                            <a:solidFill>
                              <a:srgbClr val="3F5370"/>
                            </a:solidFill>
                            <a:latin typeface="Cambria Math" panose="02040503050406030204" pitchFamily="18" charset="0"/>
                            <a:ea typeface="Cambria Math" panose="02040503050406030204" pitchFamily="18" charset="0"/>
                          </a:rPr>
                          <m:t>𝟏</m:t>
                        </m:r>
                      </m:oMath>
                    </m:oMathPara>
                  </a14:m>
                  <a:endParaRPr lang="sr-Latn-RS" sz="1600" b="1" dirty="0">
                    <a:solidFill>
                      <a:srgbClr val="3F5370"/>
                    </a:solidFill>
                    <a:latin typeface="Space Grotesk" pitchFamily="2" charset="-18"/>
                    <a:cs typeface="Space Grotesk" pitchFamily="2" charset="-18"/>
                  </a:endParaRPr>
                </a:p>
              </p:txBody>
            </p:sp>
          </mc:Choice>
          <mc:Fallback>
            <p:sp>
              <p:nvSpPr>
                <p:cNvPr id="20" name="TextBox 19">
                  <a:extLst>
                    <a:ext uri="{FF2B5EF4-FFF2-40B4-BE49-F238E27FC236}">
                      <a16:creationId xmlns:a16="http://schemas.microsoft.com/office/drawing/2014/main" id="{030B3F93-7F37-CC25-98BA-EAC7002E72C0}"/>
                    </a:ext>
                  </a:extLst>
                </p:cNvPr>
                <p:cNvSpPr txBox="1">
                  <a:spLocks noRot="1" noChangeAspect="1" noMove="1" noResize="1" noEditPoints="1" noAdjustHandles="1" noChangeArrowheads="1" noChangeShapeType="1" noTextEdit="1"/>
                </p:cNvSpPr>
                <p:nvPr/>
              </p:nvSpPr>
              <p:spPr>
                <a:xfrm>
                  <a:off x="3466084" y="2140361"/>
                  <a:ext cx="2228828" cy="606063"/>
                </a:xfrm>
                <a:prstGeom prst="rect">
                  <a:avLst/>
                </a:prstGeom>
                <a:blipFill>
                  <a:blip r:embed="rId3"/>
                  <a:stretch>
                    <a:fillRect/>
                  </a:stretch>
                </a:blipFill>
                <a:ln w="28575">
                  <a:solidFill>
                    <a:srgbClr val="3F5370"/>
                  </a:solidFill>
                </a:ln>
              </p:spPr>
              <p:txBody>
                <a:bodyPr/>
                <a:lstStyle/>
                <a:p>
                  <a:r>
                    <a:rPr lang="sr-Latn-RS">
                      <a:noFill/>
                    </a:rPr>
                    <a:t> </a:t>
                  </a:r>
                </a:p>
              </p:txBody>
            </p:sp>
          </mc:Fallback>
        </mc:AlternateContent>
      </p:grpSp>
      <p:sp>
        <p:nvSpPr>
          <p:cNvPr id="2" name="TextBox 1">
            <a:extLst>
              <a:ext uri="{FF2B5EF4-FFF2-40B4-BE49-F238E27FC236}">
                <a16:creationId xmlns:a16="http://schemas.microsoft.com/office/drawing/2014/main" id="{E2731548-7DAF-6933-7FCF-7B0992F2344D}"/>
              </a:ext>
            </a:extLst>
          </p:cNvPr>
          <p:cNvSpPr txBox="1"/>
          <p:nvPr/>
        </p:nvSpPr>
        <p:spPr>
          <a:xfrm>
            <a:off x="175184" y="6331476"/>
            <a:ext cx="4485523" cy="523220"/>
          </a:xfrm>
          <a:prstGeom prst="rect">
            <a:avLst/>
          </a:prstGeom>
          <a:noFill/>
        </p:spPr>
        <p:txBody>
          <a:bodyPr wrap="none" rtlCol="0">
            <a:spAutoFit/>
          </a:bodyPr>
          <a:lstStyle/>
          <a:p>
            <a:r>
              <a:rPr lang="sr-Latn-RS" sz="1400" dirty="0">
                <a:solidFill>
                  <a:srgbClr val="4692A7"/>
                </a:solidFill>
                <a:latin typeface="Space Grotesk" pitchFamily="2" charset="-18"/>
                <a:cs typeface="Space Grotesk" pitchFamily="2" charset="-18"/>
              </a:rPr>
              <a:t>Malenov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 </a:t>
            </a:r>
            <a:r>
              <a:rPr lang="en-US" sz="1400" i="1" dirty="0">
                <a:solidFill>
                  <a:srgbClr val="4692A7"/>
                </a:solidFill>
                <a:latin typeface="Space Grotesk" pitchFamily="2" charset="-18"/>
                <a:cs typeface="Space Grotesk" pitchFamily="2" charset="-18"/>
              </a:rPr>
              <a:t>Cry</a:t>
            </a:r>
            <a:r>
              <a:rPr lang="sr-Latn-RS" sz="1400" i="1" dirty="0">
                <a:solidFill>
                  <a:srgbClr val="4692A7"/>
                </a:solidFill>
                <a:latin typeface="Space Grotesk" pitchFamily="2" charset="-18"/>
                <a:cs typeface="Space Grotesk" pitchFamily="2" charset="-18"/>
              </a:rPr>
              <a:t>st.</a:t>
            </a:r>
            <a:r>
              <a:rPr lang="en-US" sz="1400" i="1" dirty="0">
                <a:solidFill>
                  <a:srgbClr val="4692A7"/>
                </a:solidFill>
                <a:latin typeface="Space Grotesk" pitchFamily="2" charset="-18"/>
                <a:cs typeface="Space Grotesk" pitchFamily="2" charset="-18"/>
              </a:rPr>
              <a:t> Growth Des</a:t>
            </a:r>
            <a:r>
              <a:rPr lang="sr-Latn-RS" sz="1400" i="1"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en-US" sz="1400" b="1" dirty="0">
                <a:solidFill>
                  <a:srgbClr val="4692A7"/>
                </a:solidFill>
                <a:latin typeface="Space Grotesk" pitchFamily="2" charset="-18"/>
                <a:cs typeface="Space Grotesk" pitchFamily="2" charset="-18"/>
              </a:rPr>
              <a:t>16</a:t>
            </a:r>
            <a:r>
              <a:rPr lang="en-US" sz="1400" dirty="0">
                <a:solidFill>
                  <a:srgbClr val="4692A7"/>
                </a:solidFill>
                <a:latin typeface="Space Grotesk" pitchFamily="2" charset="-18"/>
                <a:cs typeface="Space Grotesk" pitchFamily="2" charset="-18"/>
              </a:rPr>
              <a:t> (2016) 4169.</a:t>
            </a:r>
            <a:endParaRPr lang="sr-Latn-RS" sz="1400" dirty="0">
              <a:solidFill>
                <a:srgbClr val="4692A7"/>
              </a:solidFill>
              <a:latin typeface="Space Grotesk" pitchFamily="2" charset="-18"/>
              <a:cs typeface="Space Grotesk" pitchFamily="2" charset="-18"/>
            </a:endParaRPr>
          </a:p>
          <a:p>
            <a:r>
              <a:rPr lang="en-US" sz="1400" dirty="0" err="1">
                <a:solidFill>
                  <a:srgbClr val="4692A7"/>
                </a:solidFill>
                <a:latin typeface="Space Grotesk" pitchFamily="2" charset="-18"/>
                <a:cs typeface="Space Grotesk" pitchFamily="2" charset="-18"/>
              </a:rPr>
              <a:t>Malenov</a:t>
            </a:r>
            <a:r>
              <a:rPr lang="sr-Latn-R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CrystEngComm</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20</a:t>
            </a:r>
            <a:r>
              <a:rPr lang="sr-Latn-RS" sz="1400" dirty="0">
                <a:solidFill>
                  <a:srgbClr val="4692A7"/>
                </a:solidFill>
                <a:latin typeface="Space Grotesk" pitchFamily="2" charset="-18"/>
                <a:cs typeface="Space Grotesk" pitchFamily="2" charset="-18"/>
              </a:rPr>
              <a:t> (2018) 4506.</a:t>
            </a:r>
          </a:p>
        </p:txBody>
      </p:sp>
    </p:spTree>
    <p:extLst>
      <p:ext uri="{BB962C8B-B14F-4D97-AF65-F5344CB8AC3E}">
        <p14:creationId xmlns:p14="http://schemas.microsoft.com/office/powerpoint/2010/main" val="1747489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8750A-8DC4-FED4-8733-297C06EBB7F7}"/>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467F690A-34AD-522F-240D-5EF578CF1FD1}"/>
              </a:ext>
            </a:extLst>
          </p:cNvPr>
          <p:cNvGrpSpPr/>
          <p:nvPr/>
        </p:nvGrpSpPr>
        <p:grpSpPr>
          <a:xfrm>
            <a:off x="4500562" y="880467"/>
            <a:ext cx="4029075" cy="5607844"/>
            <a:chOff x="4081462" y="625078"/>
            <a:chExt cx="4029075" cy="5607844"/>
          </a:xfrm>
        </p:grpSpPr>
        <p:pic>
          <p:nvPicPr>
            <p:cNvPr id="5" name="Picture 4">
              <a:extLst>
                <a:ext uri="{FF2B5EF4-FFF2-40B4-BE49-F238E27FC236}">
                  <a16:creationId xmlns:a16="http://schemas.microsoft.com/office/drawing/2014/main" id="{1B3F3EBB-7234-A218-2930-9CDF5ED568C1}"/>
                </a:ext>
              </a:extLst>
            </p:cNvPr>
            <p:cNvPicPr>
              <a:picLocks noChangeAspect="1"/>
            </p:cNvPicPr>
            <p:nvPr/>
          </p:nvPicPr>
          <p:blipFill>
            <a:blip r:embed="rId2"/>
            <a:stretch>
              <a:fillRect/>
            </a:stretch>
          </p:blipFill>
          <p:spPr>
            <a:xfrm>
              <a:off x="4081462" y="625078"/>
              <a:ext cx="4029075" cy="5607844"/>
            </a:xfrm>
            <a:prstGeom prst="rect">
              <a:avLst/>
            </a:prstGeom>
          </p:spPr>
        </p:pic>
        <p:sp>
          <p:nvSpPr>
            <p:cNvPr id="6" name="TextBox 5">
              <a:extLst>
                <a:ext uri="{FF2B5EF4-FFF2-40B4-BE49-F238E27FC236}">
                  <a16:creationId xmlns:a16="http://schemas.microsoft.com/office/drawing/2014/main" id="{C2BF0755-7804-EAF4-A7D8-4AA3A82705E0}"/>
                </a:ext>
              </a:extLst>
            </p:cNvPr>
            <p:cNvSpPr txBox="1"/>
            <p:nvPr/>
          </p:nvSpPr>
          <p:spPr>
            <a:xfrm>
              <a:off x="4667250" y="800100"/>
              <a:ext cx="1029449" cy="338554"/>
            </a:xfrm>
            <a:prstGeom prst="rect">
              <a:avLst/>
            </a:prstGeom>
            <a:solidFill>
              <a:schemeClr val="bg1"/>
            </a:solidFill>
          </p:spPr>
          <p:txBody>
            <a:bodyPr wrap="none" rtlCol="0">
              <a:spAutoFit/>
            </a:bodyPr>
            <a:lstStyle/>
            <a:p>
              <a:r>
                <a:rPr lang="sr-Latn-RS" sz="1600" b="1" dirty="0">
                  <a:latin typeface="Space Grotesk" pitchFamily="2" charset="-18"/>
                  <a:cs typeface="Space Grotesk" pitchFamily="2" charset="-18"/>
                </a:rPr>
                <a:t>benzene</a:t>
              </a:r>
            </a:p>
          </p:txBody>
        </p:sp>
        <p:sp>
          <p:nvSpPr>
            <p:cNvPr id="7" name="TextBox 6">
              <a:extLst>
                <a:ext uri="{FF2B5EF4-FFF2-40B4-BE49-F238E27FC236}">
                  <a16:creationId xmlns:a16="http://schemas.microsoft.com/office/drawing/2014/main" id="{A7FE0116-F105-E4EC-D305-7B6B0CF06577}"/>
                </a:ext>
              </a:extLst>
            </p:cNvPr>
            <p:cNvSpPr txBox="1"/>
            <p:nvPr/>
          </p:nvSpPr>
          <p:spPr>
            <a:xfrm>
              <a:off x="4600575" y="3724275"/>
              <a:ext cx="1925527" cy="338554"/>
            </a:xfrm>
            <a:prstGeom prst="rect">
              <a:avLst/>
            </a:prstGeom>
            <a:solidFill>
              <a:schemeClr val="bg1"/>
            </a:solidFill>
          </p:spPr>
          <p:txBody>
            <a:bodyPr wrap="none" rtlCol="0">
              <a:spAutoFit/>
            </a:bodyPr>
            <a:lstStyle/>
            <a:p>
              <a:r>
                <a:rPr lang="sr-Latn-RS" sz="1600" b="1" dirty="0">
                  <a:latin typeface="Space Grotesk" pitchFamily="2" charset="-18"/>
                  <a:cs typeface="Space Grotesk" pitchFamily="2" charset="-18"/>
                </a:rPr>
                <a:t>cyclopentadienyl</a:t>
              </a:r>
            </a:p>
          </p:txBody>
        </p:sp>
        <p:sp>
          <p:nvSpPr>
            <p:cNvPr id="8" name="TextBox 7">
              <a:extLst>
                <a:ext uri="{FF2B5EF4-FFF2-40B4-BE49-F238E27FC236}">
                  <a16:creationId xmlns:a16="http://schemas.microsoft.com/office/drawing/2014/main" id="{50BA9519-ACE9-B209-43E6-8F32EBFBC1F3}"/>
                </a:ext>
              </a:extLst>
            </p:cNvPr>
            <p:cNvSpPr txBox="1"/>
            <p:nvPr/>
          </p:nvSpPr>
          <p:spPr>
            <a:xfrm>
              <a:off x="4829176" y="3290500"/>
              <a:ext cx="1009650" cy="276999"/>
            </a:xfrm>
            <a:prstGeom prst="rect">
              <a:avLst/>
            </a:prstGeom>
            <a:solidFill>
              <a:schemeClr val="bg1"/>
            </a:solidFill>
          </p:spPr>
          <p:txBody>
            <a:bodyPr wrap="square" rtlCol="0">
              <a:spAutoFit/>
            </a:bodyPr>
            <a:lstStyle/>
            <a:p>
              <a:r>
                <a:rPr lang="sr-Latn-RS" sz="1200" b="1" dirty="0">
                  <a:latin typeface="Space Grotesk" pitchFamily="2" charset="-18"/>
                  <a:cs typeface="Space Grotesk" pitchFamily="2" charset="-18"/>
                </a:rPr>
                <a:t>sandwich</a:t>
              </a:r>
            </a:p>
          </p:txBody>
        </p:sp>
        <p:sp>
          <p:nvSpPr>
            <p:cNvPr id="9" name="TextBox 8">
              <a:extLst>
                <a:ext uri="{FF2B5EF4-FFF2-40B4-BE49-F238E27FC236}">
                  <a16:creationId xmlns:a16="http://schemas.microsoft.com/office/drawing/2014/main" id="{BD9DA9E1-B864-7DB7-7E59-414B08C68B9B}"/>
                </a:ext>
              </a:extLst>
            </p:cNvPr>
            <p:cNvSpPr txBox="1"/>
            <p:nvPr/>
          </p:nvSpPr>
          <p:spPr>
            <a:xfrm>
              <a:off x="6353175" y="3290500"/>
              <a:ext cx="1514475" cy="276999"/>
            </a:xfrm>
            <a:prstGeom prst="rect">
              <a:avLst/>
            </a:prstGeom>
            <a:solidFill>
              <a:schemeClr val="bg1"/>
            </a:solidFill>
          </p:spPr>
          <p:txBody>
            <a:bodyPr wrap="square" rtlCol="0">
              <a:spAutoFit/>
            </a:bodyPr>
            <a:lstStyle/>
            <a:p>
              <a:r>
                <a:rPr lang="sr-Latn-RS" sz="1200" b="1" dirty="0">
                  <a:latin typeface="Space Grotesk" pitchFamily="2" charset="-18"/>
                  <a:cs typeface="Space Grotesk" pitchFamily="2" charset="-18"/>
                </a:rPr>
                <a:t>half-sandwich</a:t>
              </a:r>
            </a:p>
          </p:txBody>
        </p:sp>
      </p:grpSp>
      <p:sp>
        <p:nvSpPr>
          <p:cNvPr id="13" name="TextBox 12">
            <a:extLst>
              <a:ext uri="{FF2B5EF4-FFF2-40B4-BE49-F238E27FC236}">
                <a16:creationId xmlns:a16="http://schemas.microsoft.com/office/drawing/2014/main" id="{7B7825D7-E6C5-1977-55D5-82E47B9232E7}"/>
              </a:ext>
            </a:extLst>
          </p:cNvPr>
          <p:cNvSpPr txBox="1"/>
          <p:nvPr/>
        </p:nvSpPr>
        <p:spPr>
          <a:xfrm>
            <a:off x="1152525" y="172581"/>
            <a:ext cx="10239374"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a:t>
            </a:r>
            <a:r>
              <a:rPr lang="sr-Latn-RS" sz="2000" b="1" dirty="0">
                <a:solidFill>
                  <a:srgbClr val="3F5370"/>
                </a:solidFill>
                <a:latin typeface="Space Grotesk" pitchFamily="2" charset="-18"/>
                <a:cs typeface="Space Grotesk" pitchFamily="2" charset="-18"/>
              </a:rPr>
              <a:t>Ligands in Organometallic Compounds</a:t>
            </a:r>
            <a:endParaRPr lang="en-US" sz="2000" b="1" dirty="0">
              <a:solidFill>
                <a:srgbClr val="3F5370"/>
              </a:solidFill>
              <a:latin typeface="Space Grotesk" pitchFamily="2" charset="-18"/>
              <a:cs typeface="Space Grotesk" pitchFamily="2" charset="-18"/>
            </a:endParaRPr>
          </a:p>
          <a:p>
            <a:pPr algn="ctr"/>
            <a:r>
              <a:rPr lang="en-US" b="1" i="1" dirty="0">
                <a:solidFill>
                  <a:srgbClr val="3F5370"/>
                </a:solidFill>
                <a:latin typeface="Space Grotesk" pitchFamily="2" charset="-18"/>
                <a:cs typeface="Space Grotesk" pitchFamily="2" charset="-18"/>
              </a:rPr>
              <a:t>in CSD</a:t>
            </a:r>
            <a:r>
              <a:rPr lang="sr-Latn-RS" b="1" i="1" dirty="0">
                <a:solidFill>
                  <a:srgbClr val="3F5370"/>
                </a:solidFill>
                <a:latin typeface="Space Grotesk" pitchFamily="2" charset="-18"/>
                <a:cs typeface="Space Grotesk" pitchFamily="2" charset="-18"/>
              </a:rPr>
              <a:t> crystal structures</a:t>
            </a:r>
          </a:p>
        </p:txBody>
      </p:sp>
      <p:pic>
        <p:nvPicPr>
          <p:cNvPr id="15" name="Picture 14">
            <a:extLst>
              <a:ext uri="{FF2B5EF4-FFF2-40B4-BE49-F238E27FC236}">
                <a16:creationId xmlns:a16="http://schemas.microsoft.com/office/drawing/2014/main" id="{3D77D278-9A4C-3A46-2E53-CE868E489F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4" y="526524"/>
            <a:ext cx="4411066" cy="2827325"/>
          </a:xfrm>
          <a:prstGeom prst="rect">
            <a:avLst/>
          </a:prstGeom>
        </p:spPr>
      </p:pic>
      <p:pic>
        <p:nvPicPr>
          <p:cNvPr id="22" name="Picture 21">
            <a:extLst>
              <a:ext uri="{FF2B5EF4-FFF2-40B4-BE49-F238E27FC236}">
                <a16:creationId xmlns:a16="http://schemas.microsoft.com/office/drawing/2014/main" id="{588EDFAD-B0CD-B5EB-E185-4B33188888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8678" y="1735993"/>
            <a:ext cx="1596390" cy="1703070"/>
          </a:xfrm>
          <a:prstGeom prst="rect">
            <a:avLst/>
          </a:prstGeom>
        </p:spPr>
      </p:pic>
      <p:pic>
        <p:nvPicPr>
          <p:cNvPr id="24" name="Picture 23">
            <a:extLst>
              <a:ext uri="{FF2B5EF4-FFF2-40B4-BE49-F238E27FC236}">
                <a16:creationId xmlns:a16="http://schemas.microsoft.com/office/drawing/2014/main" id="{5DF9EE1B-5AF5-365A-3BE2-56FC4F464F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9637" y="877553"/>
            <a:ext cx="1862138" cy="1716881"/>
          </a:xfrm>
          <a:prstGeom prst="rect">
            <a:avLst/>
          </a:prstGeom>
        </p:spPr>
      </p:pic>
      <p:pic>
        <p:nvPicPr>
          <p:cNvPr id="26" name="Picture 25">
            <a:extLst>
              <a:ext uri="{FF2B5EF4-FFF2-40B4-BE49-F238E27FC236}">
                <a16:creationId xmlns:a16="http://schemas.microsoft.com/office/drawing/2014/main" id="{BE06B9E3-4139-9E12-27EC-6ADFF232228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23697" y="3728696"/>
            <a:ext cx="1754981" cy="1745456"/>
          </a:xfrm>
          <a:prstGeom prst="rect">
            <a:avLst/>
          </a:prstGeom>
        </p:spPr>
      </p:pic>
      <p:pic>
        <p:nvPicPr>
          <p:cNvPr id="28" name="Picture 27">
            <a:extLst>
              <a:ext uri="{FF2B5EF4-FFF2-40B4-BE49-F238E27FC236}">
                <a16:creationId xmlns:a16="http://schemas.microsoft.com/office/drawing/2014/main" id="{40E8DE8D-CD95-F831-6578-76668C0C7916}"/>
              </a:ext>
            </a:extLst>
          </p:cNvPr>
          <p:cNvPicPr>
            <a:picLocks noChangeAspect="1"/>
          </p:cNvPicPr>
          <p:nvPr/>
        </p:nvPicPr>
        <p:blipFill>
          <a:blip r:embed="rId7">
            <a:extLst>
              <a:ext uri="{28A0092B-C50C-407E-A947-70E740481C1C}">
                <a14:useLocalDpi xmlns:a14="http://schemas.microsoft.com/office/drawing/2010/main" val="0"/>
              </a:ext>
            </a:extLst>
          </a:blip>
          <a:srcRect l="53922" b="11087"/>
          <a:stretch>
            <a:fillRect/>
          </a:stretch>
        </p:blipFill>
        <p:spPr>
          <a:xfrm>
            <a:off x="10584256" y="4446016"/>
            <a:ext cx="1432560" cy="2056272"/>
          </a:xfrm>
          <a:prstGeom prst="rect">
            <a:avLst/>
          </a:prstGeom>
        </p:spPr>
      </p:pic>
      <p:sp>
        <p:nvSpPr>
          <p:cNvPr id="29" name="TextBox 28">
            <a:extLst>
              <a:ext uri="{FF2B5EF4-FFF2-40B4-BE49-F238E27FC236}">
                <a16:creationId xmlns:a16="http://schemas.microsoft.com/office/drawing/2014/main" id="{276C84E2-17DD-7B9D-64E1-5DB56C8676A9}"/>
              </a:ext>
            </a:extLst>
          </p:cNvPr>
          <p:cNvSpPr txBox="1"/>
          <p:nvPr/>
        </p:nvSpPr>
        <p:spPr>
          <a:xfrm>
            <a:off x="10950906" y="6502288"/>
            <a:ext cx="881986"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YUVTAK</a:t>
            </a:r>
            <a:endParaRPr lang="en-US" sz="1400" b="1" i="1" dirty="0">
              <a:solidFill>
                <a:srgbClr val="3F5370"/>
              </a:solidFill>
              <a:latin typeface="Space Grotesk" pitchFamily="2" charset="-18"/>
              <a:cs typeface="Space Grotesk" pitchFamily="2" charset="-18"/>
            </a:endParaRPr>
          </a:p>
        </p:txBody>
      </p:sp>
      <p:sp>
        <p:nvSpPr>
          <p:cNvPr id="30" name="TextBox 29">
            <a:extLst>
              <a:ext uri="{FF2B5EF4-FFF2-40B4-BE49-F238E27FC236}">
                <a16:creationId xmlns:a16="http://schemas.microsoft.com/office/drawing/2014/main" id="{54D3EE7B-1224-3B72-2AEE-795C5851BF03}"/>
              </a:ext>
            </a:extLst>
          </p:cNvPr>
          <p:cNvSpPr txBox="1"/>
          <p:nvPr/>
        </p:nvSpPr>
        <p:spPr>
          <a:xfrm>
            <a:off x="8996627" y="2723468"/>
            <a:ext cx="112063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BELGOO11</a:t>
            </a:r>
            <a:endParaRPr lang="en-US" sz="1400" b="1" i="1" dirty="0">
              <a:solidFill>
                <a:srgbClr val="3F5370"/>
              </a:solidFill>
              <a:latin typeface="Space Grotesk" pitchFamily="2" charset="-18"/>
              <a:cs typeface="Space Grotesk" pitchFamily="2" charset="-18"/>
            </a:endParaRPr>
          </a:p>
        </p:txBody>
      </p:sp>
      <p:sp>
        <p:nvSpPr>
          <p:cNvPr id="31" name="TextBox 30">
            <a:extLst>
              <a:ext uri="{FF2B5EF4-FFF2-40B4-BE49-F238E27FC236}">
                <a16:creationId xmlns:a16="http://schemas.microsoft.com/office/drawing/2014/main" id="{EC1CCE80-10D6-A37E-5954-F8E45FA51476}"/>
              </a:ext>
            </a:extLst>
          </p:cNvPr>
          <p:cNvSpPr txBox="1"/>
          <p:nvPr/>
        </p:nvSpPr>
        <p:spPr>
          <a:xfrm>
            <a:off x="8900386" y="5443634"/>
            <a:ext cx="112063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FEROCE18</a:t>
            </a:r>
            <a:endParaRPr lang="en-US" sz="1400" b="1" i="1" dirty="0">
              <a:solidFill>
                <a:srgbClr val="3F5370"/>
              </a:solidFill>
              <a:latin typeface="Space Grotesk" pitchFamily="2" charset="-18"/>
              <a:cs typeface="Space Grotesk" pitchFamily="2" charset="-18"/>
            </a:endParaRPr>
          </a:p>
        </p:txBody>
      </p:sp>
      <p:sp>
        <p:nvSpPr>
          <p:cNvPr id="32" name="TextBox 31">
            <a:extLst>
              <a:ext uri="{FF2B5EF4-FFF2-40B4-BE49-F238E27FC236}">
                <a16:creationId xmlns:a16="http://schemas.microsoft.com/office/drawing/2014/main" id="{F17D26B8-A7B5-17AB-74BA-767BB2BE1E22}"/>
              </a:ext>
            </a:extLst>
          </p:cNvPr>
          <p:cNvSpPr txBox="1"/>
          <p:nvPr/>
        </p:nvSpPr>
        <p:spPr>
          <a:xfrm>
            <a:off x="10712253" y="3408216"/>
            <a:ext cx="112063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NAFDOP</a:t>
            </a:r>
            <a:endParaRPr lang="en-US" sz="1400" b="1" i="1" dirty="0">
              <a:solidFill>
                <a:srgbClr val="3F5370"/>
              </a:solidFill>
              <a:latin typeface="Space Grotesk" pitchFamily="2" charset="-18"/>
              <a:cs typeface="Space Grotesk" pitchFamily="2" charset="-18"/>
            </a:endParaRPr>
          </a:p>
        </p:txBody>
      </p:sp>
      <p:sp>
        <p:nvSpPr>
          <p:cNvPr id="2" name="TextBox 1">
            <a:extLst>
              <a:ext uri="{FF2B5EF4-FFF2-40B4-BE49-F238E27FC236}">
                <a16:creationId xmlns:a16="http://schemas.microsoft.com/office/drawing/2014/main" id="{8226C648-0D18-7FE9-F8E7-C3B41A513378}"/>
              </a:ext>
            </a:extLst>
          </p:cNvPr>
          <p:cNvSpPr txBox="1"/>
          <p:nvPr/>
        </p:nvSpPr>
        <p:spPr>
          <a:xfrm>
            <a:off x="175184" y="6331476"/>
            <a:ext cx="4485523" cy="523220"/>
          </a:xfrm>
          <a:prstGeom prst="rect">
            <a:avLst/>
          </a:prstGeom>
          <a:noFill/>
        </p:spPr>
        <p:txBody>
          <a:bodyPr wrap="none" rtlCol="0">
            <a:spAutoFit/>
          </a:bodyPr>
          <a:lstStyle/>
          <a:p>
            <a:r>
              <a:rPr lang="sr-Latn-RS" sz="1400" dirty="0">
                <a:solidFill>
                  <a:srgbClr val="4692A7"/>
                </a:solidFill>
                <a:latin typeface="Space Grotesk" pitchFamily="2" charset="-18"/>
                <a:cs typeface="Space Grotesk" pitchFamily="2" charset="-18"/>
              </a:rPr>
              <a:t>Malenov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 </a:t>
            </a:r>
            <a:r>
              <a:rPr lang="en-US" sz="1400" i="1" dirty="0">
                <a:solidFill>
                  <a:srgbClr val="4692A7"/>
                </a:solidFill>
                <a:latin typeface="Space Grotesk" pitchFamily="2" charset="-18"/>
                <a:cs typeface="Space Grotesk" pitchFamily="2" charset="-18"/>
              </a:rPr>
              <a:t>Cry</a:t>
            </a:r>
            <a:r>
              <a:rPr lang="sr-Latn-RS" sz="1400" i="1" dirty="0">
                <a:solidFill>
                  <a:srgbClr val="4692A7"/>
                </a:solidFill>
                <a:latin typeface="Space Grotesk" pitchFamily="2" charset="-18"/>
                <a:cs typeface="Space Grotesk" pitchFamily="2" charset="-18"/>
              </a:rPr>
              <a:t>st.</a:t>
            </a:r>
            <a:r>
              <a:rPr lang="en-US" sz="1400" i="1" dirty="0">
                <a:solidFill>
                  <a:srgbClr val="4692A7"/>
                </a:solidFill>
                <a:latin typeface="Space Grotesk" pitchFamily="2" charset="-18"/>
                <a:cs typeface="Space Grotesk" pitchFamily="2" charset="-18"/>
              </a:rPr>
              <a:t> Growth Des</a:t>
            </a:r>
            <a:r>
              <a:rPr lang="sr-Latn-RS" sz="1400" i="1"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en-US" sz="1400" b="1" dirty="0">
                <a:solidFill>
                  <a:srgbClr val="4692A7"/>
                </a:solidFill>
                <a:latin typeface="Space Grotesk" pitchFamily="2" charset="-18"/>
                <a:cs typeface="Space Grotesk" pitchFamily="2" charset="-18"/>
              </a:rPr>
              <a:t>16</a:t>
            </a:r>
            <a:r>
              <a:rPr lang="en-US" sz="1400" dirty="0">
                <a:solidFill>
                  <a:srgbClr val="4692A7"/>
                </a:solidFill>
                <a:latin typeface="Space Grotesk" pitchFamily="2" charset="-18"/>
                <a:cs typeface="Space Grotesk" pitchFamily="2" charset="-18"/>
              </a:rPr>
              <a:t> (2016) 4169.</a:t>
            </a:r>
            <a:endParaRPr lang="sr-Latn-RS" sz="1400" dirty="0">
              <a:solidFill>
                <a:srgbClr val="4692A7"/>
              </a:solidFill>
              <a:latin typeface="Space Grotesk" pitchFamily="2" charset="-18"/>
              <a:cs typeface="Space Grotesk" pitchFamily="2" charset="-18"/>
            </a:endParaRPr>
          </a:p>
          <a:p>
            <a:r>
              <a:rPr lang="en-US" sz="1400" dirty="0" err="1">
                <a:solidFill>
                  <a:srgbClr val="4692A7"/>
                </a:solidFill>
                <a:latin typeface="Space Grotesk" pitchFamily="2" charset="-18"/>
                <a:cs typeface="Space Grotesk" pitchFamily="2" charset="-18"/>
              </a:rPr>
              <a:t>Malenov</a:t>
            </a:r>
            <a:r>
              <a:rPr lang="sr-Latn-R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CrystEngComm</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20</a:t>
            </a:r>
            <a:r>
              <a:rPr lang="sr-Latn-RS" sz="1400" dirty="0">
                <a:solidFill>
                  <a:srgbClr val="4692A7"/>
                </a:solidFill>
                <a:latin typeface="Space Grotesk" pitchFamily="2" charset="-18"/>
                <a:cs typeface="Space Grotesk" pitchFamily="2" charset="-18"/>
              </a:rPr>
              <a:t> (2018) 4506.</a:t>
            </a:r>
          </a:p>
        </p:txBody>
      </p:sp>
      <p:sp>
        <p:nvSpPr>
          <p:cNvPr id="3" name="TextBox 2">
            <a:extLst>
              <a:ext uri="{FF2B5EF4-FFF2-40B4-BE49-F238E27FC236}">
                <a16:creationId xmlns:a16="http://schemas.microsoft.com/office/drawing/2014/main" id="{A71ED4C7-1296-1EE4-A557-832BFFCC0F6C}"/>
              </a:ext>
            </a:extLst>
          </p:cNvPr>
          <p:cNvSpPr txBox="1"/>
          <p:nvPr/>
        </p:nvSpPr>
        <p:spPr>
          <a:xfrm>
            <a:off x="175184" y="5337401"/>
            <a:ext cx="4548187" cy="523220"/>
          </a:xfrm>
          <a:prstGeom prst="rect">
            <a:avLst/>
          </a:prstGeom>
          <a:noFill/>
        </p:spPr>
        <p:txBody>
          <a:bodyPr wrap="square" rtlCol="0">
            <a:spAutoFit/>
          </a:bodyPr>
          <a:lstStyle/>
          <a:p>
            <a:pPr algn="ctr"/>
            <a:r>
              <a:rPr lang="sr-Latn-RS" sz="1400" b="1" i="1" dirty="0">
                <a:solidFill>
                  <a:srgbClr val="3F5370"/>
                </a:solidFill>
                <a:latin typeface="Space Grotesk" pitchFamily="2" charset="-18"/>
                <a:cs typeface="Space Grotesk" pitchFamily="2" charset="-18"/>
              </a:rPr>
              <a:t>separate analysis of stacking interactions of </a:t>
            </a:r>
            <a:r>
              <a:rPr lang="sr-Latn-RS" sz="1400" b="1" i="1" u="sng" dirty="0">
                <a:solidFill>
                  <a:srgbClr val="3F5370"/>
                </a:solidFill>
                <a:latin typeface="Space Grotesk" pitchFamily="2" charset="-18"/>
                <a:cs typeface="Space Grotesk" pitchFamily="2" charset="-18"/>
              </a:rPr>
              <a:t>sandwich</a:t>
            </a:r>
            <a:r>
              <a:rPr lang="sr-Latn-RS" sz="1400" b="1" i="1" dirty="0">
                <a:solidFill>
                  <a:srgbClr val="3F5370"/>
                </a:solidFill>
                <a:latin typeface="Space Grotesk" pitchFamily="2" charset="-18"/>
                <a:cs typeface="Space Grotesk" pitchFamily="2" charset="-18"/>
              </a:rPr>
              <a:t> and </a:t>
            </a:r>
            <a:r>
              <a:rPr lang="sr-Latn-RS" sz="1400" b="1" i="1" u="sng" dirty="0">
                <a:solidFill>
                  <a:srgbClr val="3F5370"/>
                </a:solidFill>
                <a:latin typeface="Space Grotesk" pitchFamily="2" charset="-18"/>
                <a:cs typeface="Space Grotesk" pitchFamily="2" charset="-18"/>
              </a:rPr>
              <a:t>half-sandwich</a:t>
            </a:r>
            <a:r>
              <a:rPr lang="sr-Latn-RS" sz="1400" b="1" i="1" dirty="0">
                <a:solidFill>
                  <a:srgbClr val="3F5370"/>
                </a:solidFill>
                <a:latin typeface="Space Grotesk" pitchFamily="2" charset="-18"/>
                <a:cs typeface="Space Grotesk" pitchFamily="2" charset="-18"/>
              </a:rPr>
              <a:t> compounds</a:t>
            </a:r>
            <a:endParaRPr lang="en-US" sz="1400" b="1" i="1" dirty="0">
              <a:solidFill>
                <a:srgbClr val="3F5370"/>
              </a:solidFill>
              <a:latin typeface="Space Grotesk" pitchFamily="2" charset="-18"/>
              <a:cs typeface="Space Grotesk" pitchFamily="2" charset="-18"/>
            </a:endParaRPr>
          </a:p>
        </p:txBody>
      </p:sp>
      <p:grpSp>
        <p:nvGrpSpPr>
          <p:cNvPr id="4" name="Group 3">
            <a:extLst>
              <a:ext uri="{FF2B5EF4-FFF2-40B4-BE49-F238E27FC236}">
                <a16:creationId xmlns:a16="http://schemas.microsoft.com/office/drawing/2014/main" id="{F3A0FB51-2F26-9B7C-69F5-B4D6AC2DF864}"/>
              </a:ext>
            </a:extLst>
          </p:cNvPr>
          <p:cNvGrpSpPr/>
          <p:nvPr/>
        </p:nvGrpSpPr>
        <p:grpSpPr>
          <a:xfrm>
            <a:off x="667240" y="3685334"/>
            <a:ext cx="3764265" cy="1384995"/>
            <a:chOff x="2798460" y="1535452"/>
            <a:chExt cx="3764265" cy="1384995"/>
          </a:xfrm>
        </p:grpSpPr>
        <p:sp>
          <p:nvSpPr>
            <p:cNvPr id="10" name="TextBox 9">
              <a:extLst>
                <a:ext uri="{FF2B5EF4-FFF2-40B4-BE49-F238E27FC236}">
                  <a16:creationId xmlns:a16="http://schemas.microsoft.com/office/drawing/2014/main" id="{AB53FB8C-9B10-3890-6F46-FE4F0C2A8776}"/>
                </a:ext>
              </a:extLst>
            </p:cNvPr>
            <p:cNvSpPr txBox="1"/>
            <p:nvPr/>
          </p:nvSpPr>
          <p:spPr>
            <a:xfrm>
              <a:off x="2798460" y="1535452"/>
              <a:ext cx="3764265" cy="1384995"/>
            </a:xfrm>
            <a:prstGeom prst="rect">
              <a:avLst/>
            </a:prstGeom>
            <a:noFill/>
          </p:spPr>
          <p:txBody>
            <a:bodyPr wrap="square" rtlCol="0">
              <a:spAutoFit/>
            </a:bodyPr>
            <a:lstStyle/>
            <a:p>
              <a:r>
                <a:rPr lang="en-US" sz="1400" b="1" dirty="0">
                  <a:solidFill>
                    <a:srgbClr val="3F5370"/>
                  </a:solidFill>
                  <a:latin typeface="Space Grotesk" pitchFamily="2" charset="-18"/>
                  <a:cs typeface="Space Grotesk" pitchFamily="2" charset="-18"/>
                </a:rPr>
                <a:t>angle between </a:t>
              </a:r>
              <a:r>
                <a:rPr lang="sr-Latn-RS" sz="1400" b="1" dirty="0">
                  <a:solidFill>
                    <a:srgbClr val="3F5370"/>
                  </a:solidFill>
                  <a:latin typeface="Space Grotesk" pitchFamily="2" charset="-18"/>
                  <a:cs typeface="Space Grotesk" pitchFamily="2" charset="-18"/>
                </a:rPr>
                <a:t>aromatic rings</a:t>
              </a:r>
              <a:r>
                <a:rPr lang="en-US" sz="1400" b="1" dirty="0">
                  <a:solidFill>
                    <a:srgbClr val="3F5370"/>
                  </a:solidFill>
                  <a:latin typeface="Space Grotesk" pitchFamily="2" charset="-18"/>
                  <a:cs typeface="Space Grotesk" pitchFamily="2" charset="-18"/>
                </a:rPr>
                <a:t> &lt; 10°</a:t>
              </a:r>
              <a:endParaRPr lang="sr-Latn-RS" sz="1400" b="1" dirty="0">
                <a:solidFill>
                  <a:srgbClr val="3F5370"/>
                </a:solidFill>
                <a:latin typeface="Space Grotesk" pitchFamily="2" charset="-18"/>
                <a:cs typeface="Space Grotesk" pitchFamily="2" charset="-18"/>
              </a:endParaRPr>
            </a:p>
            <a:p>
              <a:r>
                <a:rPr lang="sr-Latn-RS" sz="1400" b="1" dirty="0">
                  <a:solidFill>
                    <a:srgbClr val="3F5370"/>
                  </a:solidFill>
                  <a:latin typeface="Space Grotesk" pitchFamily="2" charset="-18"/>
                  <a:cs typeface="Space Grotesk" pitchFamily="2" charset="-18"/>
                </a:rPr>
                <a:t>distance between ring centres </a:t>
              </a:r>
              <a:r>
                <a:rPr lang="en-US" sz="1400" b="1" dirty="0">
                  <a:solidFill>
                    <a:srgbClr val="3F5370"/>
                  </a:solidFill>
                  <a:latin typeface="Space Grotesk" pitchFamily="2" charset="-18"/>
                  <a:cs typeface="Space Grotesk" pitchFamily="2" charset="-18"/>
                </a:rPr>
                <a:t>&lt; 7.5 Å</a:t>
              </a:r>
              <a:endParaRPr lang="sr-Latn-RS" sz="1400" b="1" dirty="0">
                <a:solidFill>
                  <a:srgbClr val="3F5370"/>
                </a:solidFill>
                <a:latin typeface="Space Grotesk" pitchFamily="2" charset="-18"/>
                <a:cs typeface="Space Grotesk" pitchFamily="2" charset="-18"/>
              </a:endParaRPr>
            </a:p>
            <a:p>
              <a:endParaRPr lang="sr-Latn-RS" sz="1400" b="1" dirty="0">
                <a:solidFill>
                  <a:srgbClr val="3F5370"/>
                </a:solidFill>
                <a:latin typeface="Space Grotesk" pitchFamily="2" charset="-18"/>
                <a:cs typeface="Space Grotesk" pitchFamily="2" charset="-18"/>
              </a:endParaRPr>
            </a:p>
            <a:p>
              <a:endParaRPr lang="sr-Latn-RS" sz="1400" b="1" dirty="0">
                <a:solidFill>
                  <a:srgbClr val="3F5370"/>
                </a:solidFill>
                <a:latin typeface="Space Grotesk" pitchFamily="2" charset="-18"/>
                <a:cs typeface="Space Grotesk" pitchFamily="2" charset="-18"/>
              </a:endParaRPr>
            </a:p>
            <a:p>
              <a:endParaRPr lang="sr-Latn-RS" sz="1400" b="1" dirty="0">
                <a:solidFill>
                  <a:srgbClr val="3F5370"/>
                </a:solidFill>
                <a:latin typeface="Space Grotesk" pitchFamily="2" charset="-18"/>
                <a:cs typeface="Space Grotesk" pitchFamily="2" charset="-18"/>
              </a:endParaRPr>
            </a:p>
            <a:p>
              <a:endParaRPr lang="en-US" sz="1400" b="1" dirty="0">
                <a:solidFill>
                  <a:srgbClr val="3F5370"/>
                </a:solidFill>
                <a:latin typeface="Space Grotesk" pitchFamily="2" charset="-18"/>
                <a:cs typeface="Space Grotesk" pitchFamily="2" charset="-18"/>
              </a:endParaRP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E2DECC1-533D-E34A-0F03-59248040A3D4}"/>
                    </a:ext>
                  </a:extLst>
                </p:cNvPr>
                <p:cNvSpPr txBox="1"/>
                <p:nvPr/>
              </p:nvSpPr>
              <p:spPr>
                <a:xfrm>
                  <a:off x="3466084" y="2140361"/>
                  <a:ext cx="2228828" cy="606063"/>
                </a:xfrm>
                <a:prstGeom prst="rect">
                  <a:avLst/>
                </a:prstGeom>
                <a:noFill/>
                <a:ln w="28575">
                  <a:solidFill>
                    <a:srgbClr val="3F5370"/>
                  </a:solidFill>
                </a:ln>
              </p:spPr>
              <p:txBody>
                <a:bodyPr wrap="square" rtlCol="0">
                  <a:spAutoFit/>
                </a:bodyPr>
                <a:lstStyle/>
                <a:p>
                  <a:pPr/>
                  <a14:m>
                    <m:oMathPara xmlns:m="http://schemas.openxmlformats.org/officeDocument/2006/math">
                      <m:oMath>
                        <m:f>
                          <m:fPr>
                            <m:ctrlPr>
                              <a:rPr lang="sr-Latn-R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𝒓</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𝟕</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𝟓</m:t>
                                </m:r>
                              </m:e>
                              <m:sup>
                                <m:r>
                                  <a:rPr lang="en-US" sz="1600" b="1" i="1" smtClean="0">
                                    <a:solidFill>
                                      <a:srgbClr val="3F5370"/>
                                    </a:solidFill>
                                    <a:latin typeface="Cambria Math" panose="02040503050406030204" pitchFamily="18" charset="0"/>
                                  </a:rPr>
                                  <m:t>𝟐</m:t>
                                </m:r>
                              </m:sup>
                            </m:sSup>
                          </m:den>
                        </m:f>
                        <m:r>
                          <a:rPr lang="en-US" sz="1600" b="1" i="1" smtClean="0">
                            <a:solidFill>
                              <a:srgbClr val="3F5370"/>
                            </a:solidFill>
                            <a:latin typeface="Cambria Math" panose="02040503050406030204" pitchFamily="18" charset="0"/>
                          </a:rPr>
                          <m:t>+</m:t>
                        </m:r>
                        <m:f>
                          <m:fPr>
                            <m:ctrlPr>
                              <a:rPr lang="en-US" sz="1600" b="1" i="1" smtClean="0">
                                <a:solidFill>
                                  <a:srgbClr val="3F5370"/>
                                </a:solidFill>
                                <a:latin typeface="Cambria Math" panose="02040503050406030204" pitchFamily="18" charset="0"/>
                              </a:rPr>
                            </m:ctrlPr>
                          </m:fPr>
                          <m:num>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𝑹</m:t>
                                </m:r>
                              </m:e>
                              <m:sup>
                                <m:r>
                                  <a:rPr lang="en-US" sz="1600" b="1" i="1" smtClean="0">
                                    <a:solidFill>
                                      <a:srgbClr val="3F5370"/>
                                    </a:solidFill>
                                    <a:latin typeface="Cambria Math" panose="02040503050406030204" pitchFamily="18" charset="0"/>
                                  </a:rPr>
                                  <m:t>𝟐</m:t>
                                </m:r>
                              </m:sup>
                            </m:sSup>
                          </m:num>
                          <m:den>
                            <m:sSup>
                              <m:sSupPr>
                                <m:ctrlPr>
                                  <a:rPr lang="en-US" sz="1600" b="1" i="1" smtClean="0">
                                    <a:solidFill>
                                      <a:srgbClr val="3F5370"/>
                                    </a:solidFill>
                                    <a:latin typeface="Cambria Math" panose="02040503050406030204" pitchFamily="18" charset="0"/>
                                  </a:rPr>
                                </m:ctrlPr>
                              </m:sSupPr>
                              <m:e>
                                <m:r>
                                  <a:rPr lang="en-US" sz="1600" b="1" i="1" smtClean="0">
                                    <a:solidFill>
                                      <a:srgbClr val="3F5370"/>
                                    </a:solidFill>
                                    <a:latin typeface="Cambria Math" panose="02040503050406030204" pitchFamily="18" charset="0"/>
                                  </a:rPr>
                                  <m:t>𝟒</m:t>
                                </m:r>
                                <m:r>
                                  <a:rPr lang="en-US" sz="1600" b="1" i="1" smtClean="0">
                                    <a:solidFill>
                                      <a:srgbClr val="3F5370"/>
                                    </a:solidFill>
                                    <a:latin typeface="Cambria Math" panose="02040503050406030204" pitchFamily="18" charset="0"/>
                                  </a:rPr>
                                  <m:t>.</m:t>
                                </m:r>
                                <m:r>
                                  <a:rPr lang="en-US" sz="1600" b="1" i="1" smtClean="0">
                                    <a:solidFill>
                                      <a:srgbClr val="3F5370"/>
                                    </a:solidFill>
                                    <a:latin typeface="Cambria Math" panose="02040503050406030204" pitchFamily="18" charset="0"/>
                                  </a:rPr>
                                  <m:t>𝟎</m:t>
                                </m:r>
                              </m:e>
                              <m:sup>
                                <m:r>
                                  <a:rPr lang="en-US" sz="1600" b="1" i="1" smtClean="0">
                                    <a:solidFill>
                                      <a:srgbClr val="3F5370"/>
                                    </a:solidFill>
                                    <a:latin typeface="Cambria Math" panose="02040503050406030204" pitchFamily="18" charset="0"/>
                                  </a:rPr>
                                  <m:t>𝟐</m:t>
                                </m:r>
                              </m:sup>
                            </m:sSup>
                          </m:den>
                        </m:f>
                        <m:r>
                          <a:rPr lang="en-US" sz="1600" b="1" i="1">
                            <a:solidFill>
                              <a:srgbClr val="3F5370"/>
                            </a:solidFill>
                            <a:latin typeface="Cambria Math" panose="02040503050406030204" pitchFamily="18" charset="0"/>
                            <a:ea typeface="Cambria Math" panose="02040503050406030204" pitchFamily="18" charset="0"/>
                          </a:rPr>
                          <m:t>≤</m:t>
                        </m:r>
                        <m:r>
                          <a:rPr lang="en-US" sz="1600" b="1" i="1" smtClean="0">
                            <a:solidFill>
                              <a:srgbClr val="3F5370"/>
                            </a:solidFill>
                            <a:latin typeface="Cambria Math" panose="02040503050406030204" pitchFamily="18" charset="0"/>
                            <a:ea typeface="Cambria Math" panose="02040503050406030204" pitchFamily="18" charset="0"/>
                          </a:rPr>
                          <m:t>𝟏</m:t>
                        </m:r>
                      </m:oMath>
                    </m:oMathPara>
                  </a14:m>
                  <a:endParaRPr lang="sr-Latn-RS" sz="1600" b="1" dirty="0">
                    <a:solidFill>
                      <a:srgbClr val="3F5370"/>
                    </a:solidFill>
                    <a:latin typeface="Space Grotesk" pitchFamily="2" charset="-18"/>
                    <a:cs typeface="Space Grotesk" pitchFamily="2" charset="-18"/>
                  </a:endParaRPr>
                </a:p>
              </p:txBody>
            </p:sp>
          </mc:Choice>
          <mc:Fallback xmlns="">
            <p:sp>
              <p:nvSpPr>
                <p:cNvPr id="20" name="TextBox 19">
                  <a:extLst>
                    <a:ext uri="{FF2B5EF4-FFF2-40B4-BE49-F238E27FC236}">
                      <a16:creationId xmlns:a16="http://schemas.microsoft.com/office/drawing/2014/main" id="{030B3F93-7F37-CC25-98BA-EAC7002E72C0}"/>
                    </a:ext>
                  </a:extLst>
                </p:cNvPr>
                <p:cNvSpPr txBox="1">
                  <a:spLocks noRot="1" noChangeAspect="1" noMove="1" noResize="1" noEditPoints="1" noAdjustHandles="1" noChangeArrowheads="1" noChangeShapeType="1" noTextEdit="1"/>
                </p:cNvSpPr>
                <p:nvPr/>
              </p:nvSpPr>
              <p:spPr>
                <a:xfrm>
                  <a:off x="3466084" y="2140361"/>
                  <a:ext cx="2228828" cy="606063"/>
                </a:xfrm>
                <a:prstGeom prst="rect">
                  <a:avLst/>
                </a:prstGeom>
                <a:blipFill>
                  <a:blip r:embed="rId8"/>
                  <a:stretch>
                    <a:fillRect/>
                  </a:stretch>
                </a:blipFill>
                <a:ln w="28575">
                  <a:solidFill>
                    <a:srgbClr val="3F5370"/>
                  </a:solidFill>
                </a:ln>
              </p:spPr>
              <p:txBody>
                <a:bodyPr/>
                <a:lstStyle/>
                <a:p>
                  <a:r>
                    <a:rPr lang="sr-Latn-RS">
                      <a:noFill/>
                    </a:rPr>
                    <a:t> </a:t>
                  </a:r>
                </a:p>
              </p:txBody>
            </p:sp>
          </mc:Fallback>
        </mc:AlternateContent>
      </p:grpSp>
    </p:spTree>
    <p:extLst>
      <p:ext uri="{BB962C8B-B14F-4D97-AF65-F5344CB8AC3E}">
        <p14:creationId xmlns:p14="http://schemas.microsoft.com/office/powerpoint/2010/main" val="2678254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C91B6370-94F5-198C-E44B-A010DDB2881A}"/>
              </a:ext>
            </a:extLst>
          </p:cNvPr>
          <p:cNvGrpSpPr/>
          <p:nvPr/>
        </p:nvGrpSpPr>
        <p:grpSpPr>
          <a:xfrm>
            <a:off x="6809085" y="2030428"/>
            <a:ext cx="4523809" cy="3133333"/>
            <a:chOff x="5485836" y="1419420"/>
            <a:chExt cx="4523809" cy="3133333"/>
          </a:xfrm>
        </p:grpSpPr>
        <p:pic>
          <p:nvPicPr>
            <p:cNvPr id="10" name="Picture 9">
              <a:extLst>
                <a:ext uri="{FF2B5EF4-FFF2-40B4-BE49-F238E27FC236}">
                  <a16:creationId xmlns:a16="http://schemas.microsoft.com/office/drawing/2014/main" id="{950743F3-2035-55E7-F675-2C745F2EE0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5836" y="1419420"/>
              <a:ext cx="4523809" cy="3133333"/>
            </a:xfrm>
            <a:prstGeom prst="rect">
              <a:avLst/>
            </a:prstGeom>
          </p:spPr>
        </p:pic>
        <p:sp>
          <p:nvSpPr>
            <p:cNvPr id="12" name="TextBox 11">
              <a:extLst>
                <a:ext uri="{FF2B5EF4-FFF2-40B4-BE49-F238E27FC236}">
                  <a16:creationId xmlns:a16="http://schemas.microsoft.com/office/drawing/2014/main" id="{96D762E3-658C-F8EE-C84C-2BB90E14D675}"/>
                </a:ext>
              </a:extLst>
            </p:cNvPr>
            <p:cNvSpPr txBox="1"/>
            <p:nvPr/>
          </p:nvSpPr>
          <p:spPr>
            <a:xfrm>
              <a:off x="6272212" y="1524195"/>
              <a:ext cx="1925527" cy="338554"/>
            </a:xfrm>
            <a:prstGeom prst="rect">
              <a:avLst/>
            </a:prstGeom>
            <a:noFill/>
          </p:spPr>
          <p:txBody>
            <a:bodyPr wrap="none" rtlCol="0">
              <a:spAutoFit/>
            </a:bodyPr>
            <a:lstStyle/>
            <a:p>
              <a:r>
                <a:rPr lang="en-US" sz="1600" b="1" dirty="0">
                  <a:latin typeface="Space Grotesk" pitchFamily="2" charset="-18"/>
                  <a:cs typeface="Space Grotesk" pitchFamily="2" charset="-18"/>
                </a:rPr>
                <a:t>cyclopentadienyl</a:t>
              </a:r>
              <a:endParaRPr lang="sr-Latn-RS" sz="1600" b="1" dirty="0">
                <a:latin typeface="Space Grotesk" pitchFamily="2" charset="-18"/>
                <a:cs typeface="Space Grotesk" pitchFamily="2" charset="-18"/>
              </a:endParaRPr>
            </a:p>
          </p:txBody>
        </p:sp>
      </p:grpSp>
      <p:grpSp>
        <p:nvGrpSpPr>
          <p:cNvPr id="6" name="Group 5">
            <a:extLst>
              <a:ext uri="{FF2B5EF4-FFF2-40B4-BE49-F238E27FC236}">
                <a16:creationId xmlns:a16="http://schemas.microsoft.com/office/drawing/2014/main" id="{AC1E9E2D-AE50-7626-489A-1B4EF964985F}"/>
              </a:ext>
            </a:extLst>
          </p:cNvPr>
          <p:cNvGrpSpPr/>
          <p:nvPr/>
        </p:nvGrpSpPr>
        <p:grpSpPr>
          <a:xfrm>
            <a:off x="8339486" y="489353"/>
            <a:ext cx="3493703" cy="1685719"/>
            <a:chOff x="8339486" y="565553"/>
            <a:chExt cx="3493703" cy="1685719"/>
          </a:xfrm>
        </p:grpSpPr>
        <p:pic>
          <p:nvPicPr>
            <p:cNvPr id="17" name="Picture 16">
              <a:extLst>
                <a:ext uri="{FF2B5EF4-FFF2-40B4-BE49-F238E27FC236}">
                  <a16:creationId xmlns:a16="http://schemas.microsoft.com/office/drawing/2014/main" id="{EE48181C-E56E-592B-F3DE-7A1FE8E687FA}"/>
                </a:ext>
              </a:extLst>
            </p:cNvPr>
            <p:cNvPicPr>
              <a:picLocks noChangeAspect="1"/>
            </p:cNvPicPr>
            <p:nvPr/>
          </p:nvPicPr>
          <p:blipFill>
            <a:blip r:embed="rId3"/>
            <a:stretch>
              <a:fillRect/>
            </a:stretch>
          </p:blipFill>
          <p:spPr>
            <a:xfrm>
              <a:off x="10317204" y="586510"/>
              <a:ext cx="1043810" cy="1664762"/>
            </a:xfrm>
            <a:prstGeom prst="rect">
              <a:avLst/>
            </a:prstGeom>
          </p:spPr>
        </p:pic>
        <p:pic>
          <p:nvPicPr>
            <p:cNvPr id="18" name="Picture 17">
              <a:extLst>
                <a:ext uri="{FF2B5EF4-FFF2-40B4-BE49-F238E27FC236}">
                  <a16:creationId xmlns:a16="http://schemas.microsoft.com/office/drawing/2014/main" id="{8A8BDD92-1B63-8F69-91A7-7260E78BDFBD}"/>
                </a:ext>
              </a:extLst>
            </p:cNvPr>
            <p:cNvPicPr>
              <a:picLocks noChangeAspect="1"/>
            </p:cNvPicPr>
            <p:nvPr/>
          </p:nvPicPr>
          <p:blipFill>
            <a:blip r:embed="rId4"/>
            <a:stretch>
              <a:fillRect/>
            </a:stretch>
          </p:blipFill>
          <p:spPr>
            <a:xfrm>
              <a:off x="8339486" y="565553"/>
              <a:ext cx="1413333" cy="1630476"/>
            </a:xfrm>
            <a:prstGeom prst="rect">
              <a:avLst/>
            </a:prstGeom>
          </p:spPr>
        </p:pic>
        <p:sp>
          <p:nvSpPr>
            <p:cNvPr id="22" name="TextBox 21">
              <a:extLst>
                <a:ext uri="{FF2B5EF4-FFF2-40B4-BE49-F238E27FC236}">
                  <a16:creationId xmlns:a16="http://schemas.microsoft.com/office/drawing/2014/main" id="{C802E5C7-C387-C2BB-0675-4C1561F4C1E7}"/>
                </a:ext>
              </a:extLst>
            </p:cNvPr>
            <p:cNvSpPr txBox="1"/>
            <p:nvPr/>
          </p:nvSpPr>
          <p:spPr>
            <a:xfrm>
              <a:off x="9046152" y="1558993"/>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S-S</a:t>
              </a:r>
            </a:p>
          </p:txBody>
        </p:sp>
        <p:sp>
          <p:nvSpPr>
            <p:cNvPr id="23" name="TextBox 22">
              <a:extLst>
                <a:ext uri="{FF2B5EF4-FFF2-40B4-BE49-F238E27FC236}">
                  <a16:creationId xmlns:a16="http://schemas.microsoft.com/office/drawing/2014/main" id="{75F3AC64-E508-6A1A-1D74-3931A25B91E2}"/>
                </a:ext>
              </a:extLst>
            </p:cNvPr>
            <p:cNvSpPr txBox="1"/>
            <p:nvPr/>
          </p:nvSpPr>
          <p:spPr>
            <a:xfrm>
              <a:off x="11065520" y="1559255"/>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HS-HS</a:t>
              </a:r>
            </a:p>
          </p:txBody>
        </p:sp>
      </p:grpSp>
      <p:sp>
        <p:nvSpPr>
          <p:cNvPr id="4" name="TextBox 3">
            <a:extLst>
              <a:ext uri="{FF2B5EF4-FFF2-40B4-BE49-F238E27FC236}">
                <a16:creationId xmlns:a16="http://schemas.microsoft.com/office/drawing/2014/main" id="{0DCE0626-9F73-CF0E-94CF-D9FED0568852}"/>
              </a:ext>
            </a:extLst>
          </p:cNvPr>
          <p:cNvSpPr txBox="1"/>
          <p:nvPr/>
        </p:nvSpPr>
        <p:spPr>
          <a:xfrm>
            <a:off x="1152525" y="172581"/>
            <a:ext cx="10239374"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a:t>
            </a:r>
            <a:r>
              <a:rPr lang="sr-Latn-RS" sz="2000" b="1" dirty="0">
                <a:solidFill>
                  <a:srgbClr val="3F5370"/>
                </a:solidFill>
                <a:latin typeface="Space Grotesk" pitchFamily="2" charset="-18"/>
                <a:cs typeface="Space Grotesk" pitchFamily="2" charset="-18"/>
              </a:rPr>
              <a:t>Ligands in Organometallic Compounds</a:t>
            </a:r>
            <a:endParaRPr lang="en-US" sz="2000" b="1" dirty="0">
              <a:solidFill>
                <a:srgbClr val="3F5370"/>
              </a:solidFill>
              <a:latin typeface="Space Grotesk" pitchFamily="2" charset="-18"/>
              <a:cs typeface="Space Grotesk" pitchFamily="2" charset="-18"/>
            </a:endParaRPr>
          </a:p>
          <a:p>
            <a:pPr algn="ctr"/>
            <a:r>
              <a:rPr lang="en-US" b="1" i="1" dirty="0">
                <a:solidFill>
                  <a:srgbClr val="3F5370"/>
                </a:solidFill>
                <a:latin typeface="Space Grotesk" pitchFamily="2" charset="-18"/>
                <a:cs typeface="Space Grotesk" pitchFamily="2" charset="-18"/>
              </a:rPr>
              <a:t>CSD search + DFT calculations</a:t>
            </a:r>
            <a:endParaRPr lang="sr-Latn-RS" b="1" i="1" dirty="0">
              <a:solidFill>
                <a:srgbClr val="3F5370"/>
              </a:solidFill>
              <a:latin typeface="Space Grotesk" pitchFamily="2" charset="-18"/>
              <a:cs typeface="Space Grotesk" pitchFamily="2" charset="-18"/>
            </a:endParaRPr>
          </a:p>
        </p:txBody>
      </p:sp>
      <p:grpSp>
        <p:nvGrpSpPr>
          <p:cNvPr id="13" name="Group 12">
            <a:extLst>
              <a:ext uri="{FF2B5EF4-FFF2-40B4-BE49-F238E27FC236}">
                <a16:creationId xmlns:a16="http://schemas.microsoft.com/office/drawing/2014/main" id="{B850E393-3F4F-3D10-CA86-392DED93303D}"/>
              </a:ext>
            </a:extLst>
          </p:cNvPr>
          <p:cNvGrpSpPr/>
          <p:nvPr/>
        </p:nvGrpSpPr>
        <p:grpSpPr>
          <a:xfrm>
            <a:off x="646196" y="2036762"/>
            <a:ext cx="4523809" cy="3142857"/>
            <a:chOff x="820183" y="1409896"/>
            <a:chExt cx="4523809" cy="3142857"/>
          </a:xfrm>
        </p:grpSpPr>
        <p:pic>
          <p:nvPicPr>
            <p:cNvPr id="8" name="Picture 7">
              <a:extLst>
                <a:ext uri="{FF2B5EF4-FFF2-40B4-BE49-F238E27FC236}">
                  <a16:creationId xmlns:a16="http://schemas.microsoft.com/office/drawing/2014/main" id="{AC651A2E-A9D4-EC85-771A-DB359D3F37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183" y="1409896"/>
              <a:ext cx="4523809" cy="3142857"/>
            </a:xfrm>
            <a:prstGeom prst="rect">
              <a:avLst/>
            </a:prstGeom>
          </p:spPr>
        </p:pic>
        <p:sp>
          <p:nvSpPr>
            <p:cNvPr id="11" name="TextBox 10">
              <a:extLst>
                <a:ext uri="{FF2B5EF4-FFF2-40B4-BE49-F238E27FC236}">
                  <a16:creationId xmlns:a16="http://schemas.microsoft.com/office/drawing/2014/main" id="{901511ED-6FEC-6E35-E68D-A870C240066D}"/>
                </a:ext>
              </a:extLst>
            </p:cNvPr>
            <p:cNvSpPr txBox="1"/>
            <p:nvPr/>
          </p:nvSpPr>
          <p:spPr>
            <a:xfrm>
              <a:off x="1600200" y="1524195"/>
              <a:ext cx="1029449" cy="338554"/>
            </a:xfrm>
            <a:prstGeom prst="rect">
              <a:avLst/>
            </a:prstGeom>
            <a:noFill/>
          </p:spPr>
          <p:txBody>
            <a:bodyPr wrap="none" rtlCol="0">
              <a:spAutoFit/>
            </a:bodyPr>
            <a:lstStyle/>
            <a:p>
              <a:r>
                <a:rPr lang="en-US" sz="1600" b="1" dirty="0">
                  <a:latin typeface="Space Grotesk" pitchFamily="2" charset="-18"/>
                  <a:cs typeface="Space Grotesk" pitchFamily="2" charset="-18"/>
                </a:rPr>
                <a:t>benzene</a:t>
              </a:r>
              <a:endParaRPr lang="sr-Latn-RS" sz="1600" b="1" dirty="0">
                <a:latin typeface="Space Grotesk" pitchFamily="2" charset="-18"/>
                <a:cs typeface="Space Grotesk" pitchFamily="2" charset="-18"/>
              </a:endParaRPr>
            </a:p>
          </p:txBody>
        </p:sp>
      </p:grpSp>
      <p:sp>
        <p:nvSpPr>
          <p:cNvPr id="19" name="TextBox 18">
            <a:extLst>
              <a:ext uri="{FF2B5EF4-FFF2-40B4-BE49-F238E27FC236}">
                <a16:creationId xmlns:a16="http://schemas.microsoft.com/office/drawing/2014/main" id="{AA92A43A-17E9-F351-3B15-E841DD8A5BF5}"/>
              </a:ext>
            </a:extLst>
          </p:cNvPr>
          <p:cNvSpPr txBox="1"/>
          <p:nvPr/>
        </p:nvSpPr>
        <p:spPr>
          <a:xfrm>
            <a:off x="3821906" y="1299642"/>
            <a:ext cx="4548187" cy="523220"/>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TPSS-D2/def2-TZVP calculations</a:t>
            </a:r>
          </a:p>
          <a:p>
            <a:pPr algn="ctr"/>
            <a:r>
              <a:rPr lang="en-US" sz="1400" b="1" dirty="0">
                <a:solidFill>
                  <a:srgbClr val="3F5370"/>
                </a:solidFill>
                <a:latin typeface="Space Grotesk" pitchFamily="2" charset="-18"/>
                <a:cs typeface="Space Grotesk" pitchFamily="2" charset="-18"/>
              </a:rPr>
              <a:t>of interaction energies on model systems</a:t>
            </a:r>
          </a:p>
        </p:txBody>
      </p:sp>
      <p:grpSp>
        <p:nvGrpSpPr>
          <p:cNvPr id="5" name="Group 4">
            <a:extLst>
              <a:ext uri="{FF2B5EF4-FFF2-40B4-BE49-F238E27FC236}">
                <a16:creationId xmlns:a16="http://schemas.microsoft.com/office/drawing/2014/main" id="{BA569E81-8584-3A03-6F8B-CD711E2B8041}"/>
              </a:ext>
            </a:extLst>
          </p:cNvPr>
          <p:cNvGrpSpPr/>
          <p:nvPr/>
        </p:nvGrpSpPr>
        <p:grpSpPr>
          <a:xfrm>
            <a:off x="910014" y="560424"/>
            <a:ext cx="3245881" cy="1450235"/>
            <a:chOff x="910014" y="769974"/>
            <a:chExt cx="3245881" cy="1450235"/>
          </a:xfrm>
        </p:grpSpPr>
        <p:pic>
          <p:nvPicPr>
            <p:cNvPr id="15" name="Picture 14">
              <a:extLst>
                <a:ext uri="{FF2B5EF4-FFF2-40B4-BE49-F238E27FC236}">
                  <a16:creationId xmlns:a16="http://schemas.microsoft.com/office/drawing/2014/main" id="{CBF0F1E8-FC19-46DC-3E5A-238E630F2C44}"/>
                </a:ext>
              </a:extLst>
            </p:cNvPr>
            <p:cNvPicPr>
              <a:picLocks noChangeAspect="1"/>
            </p:cNvPicPr>
            <p:nvPr/>
          </p:nvPicPr>
          <p:blipFill>
            <a:blip r:embed="rId6"/>
            <a:srcRect b="12486"/>
            <a:stretch>
              <a:fillRect/>
            </a:stretch>
          </p:blipFill>
          <p:spPr>
            <a:xfrm>
              <a:off x="2801636" y="769974"/>
              <a:ext cx="876190" cy="1450235"/>
            </a:xfrm>
            <a:prstGeom prst="rect">
              <a:avLst/>
            </a:prstGeom>
          </p:spPr>
        </p:pic>
        <p:pic>
          <p:nvPicPr>
            <p:cNvPr id="16" name="Picture 15">
              <a:extLst>
                <a:ext uri="{FF2B5EF4-FFF2-40B4-BE49-F238E27FC236}">
                  <a16:creationId xmlns:a16="http://schemas.microsoft.com/office/drawing/2014/main" id="{CA101E2D-9551-869D-ABF9-194A896AF12B}"/>
                </a:ext>
              </a:extLst>
            </p:cNvPr>
            <p:cNvPicPr>
              <a:picLocks noChangeAspect="1"/>
            </p:cNvPicPr>
            <p:nvPr/>
          </p:nvPicPr>
          <p:blipFill>
            <a:blip r:embed="rId7"/>
            <a:stretch>
              <a:fillRect/>
            </a:stretch>
          </p:blipFill>
          <p:spPr>
            <a:xfrm>
              <a:off x="910014" y="836649"/>
              <a:ext cx="1158095" cy="1245714"/>
            </a:xfrm>
            <a:prstGeom prst="rect">
              <a:avLst/>
            </a:prstGeom>
          </p:spPr>
        </p:pic>
        <p:sp>
          <p:nvSpPr>
            <p:cNvPr id="20" name="TextBox 19">
              <a:extLst>
                <a:ext uri="{FF2B5EF4-FFF2-40B4-BE49-F238E27FC236}">
                  <a16:creationId xmlns:a16="http://schemas.microsoft.com/office/drawing/2014/main" id="{D639F47D-81ED-4847-8D0E-B32E3642E740}"/>
                </a:ext>
              </a:extLst>
            </p:cNvPr>
            <p:cNvSpPr txBox="1"/>
            <p:nvPr/>
          </p:nvSpPr>
          <p:spPr>
            <a:xfrm>
              <a:off x="1394674" y="1509192"/>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S-S</a:t>
              </a:r>
            </a:p>
          </p:txBody>
        </p:sp>
        <p:sp>
          <p:nvSpPr>
            <p:cNvPr id="21" name="TextBox 20">
              <a:extLst>
                <a:ext uri="{FF2B5EF4-FFF2-40B4-BE49-F238E27FC236}">
                  <a16:creationId xmlns:a16="http://schemas.microsoft.com/office/drawing/2014/main" id="{F1137ABD-0712-4577-A681-9B6700728120}"/>
                </a:ext>
              </a:extLst>
            </p:cNvPr>
            <p:cNvSpPr txBox="1"/>
            <p:nvPr/>
          </p:nvSpPr>
          <p:spPr>
            <a:xfrm>
              <a:off x="3388226" y="1398352"/>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HS-HS</a:t>
              </a:r>
            </a:p>
          </p:txBody>
        </p:sp>
      </p:grpSp>
      <p:sp>
        <p:nvSpPr>
          <p:cNvPr id="3" name="TextBox 2">
            <a:extLst>
              <a:ext uri="{FF2B5EF4-FFF2-40B4-BE49-F238E27FC236}">
                <a16:creationId xmlns:a16="http://schemas.microsoft.com/office/drawing/2014/main" id="{5E4ED07C-0021-A4CB-690D-F9B9C5EE47D3}"/>
              </a:ext>
            </a:extLst>
          </p:cNvPr>
          <p:cNvSpPr txBox="1"/>
          <p:nvPr/>
        </p:nvSpPr>
        <p:spPr>
          <a:xfrm>
            <a:off x="175184" y="6331476"/>
            <a:ext cx="4485523" cy="523220"/>
          </a:xfrm>
          <a:prstGeom prst="rect">
            <a:avLst/>
          </a:prstGeom>
          <a:noFill/>
        </p:spPr>
        <p:txBody>
          <a:bodyPr wrap="none" rtlCol="0">
            <a:spAutoFit/>
          </a:bodyPr>
          <a:lstStyle/>
          <a:p>
            <a:r>
              <a:rPr lang="sr-Latn-RS" sz="1400" dirty="0">
                <a:solidFill>
                  <a:srgbClr val="4692A7"/>
                </a:solidFill>
                <a:latin typeface="Space Grotesk" pitchFamily="2" charset="-18"/>
                <a:cs typeface="Space Grotesk" pitchFamily="2" charset="-18"/>
              </a:rPr>
              <a:t>Malenov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 </a:t>
            </a:r>
            <a:r>
              <a:rPr lang="en-US" sz="1400" i="1" dirty="0">
                <a:solidFill>
                  <a:srgbClr val="4692A7"/>
                </a:solidFill>
                <a:latin typeface="Space Grotesk" pitchFamily="2" charset="-18"/>
                <a:cs typeface="Space Grotesk" pitchFamily="2" charset="-18"/>
              </a:rPr>
              <a:t>Cry</a:t>
            </a:r>
            <a:r>
              <a:rPr lang="sr-Latn-RS" sz="1400" i="1" dirty="0">
                <a:solidFill>
                  <a:srgbClr val="4692A7"/>
                </a:solidFill>
                <a:latin typeface="Space Grotesk" pitchFamily="2" charset="-18"/>
                <a:cs typeface="Space Grotesk" pitchFamily="2" charset="-18"/>
              </a:rPr>
              <a:t>st.</a:t>
            </a:r>
            <a:r>
              <a:rPr lang="en-US" sz="1400" i="1" dirty="0">
                <a:solidFill>
                  <a:srgbClr val="4692A7"/>
                </a:solidFill>
                <a:latin typeface="Space Grotesk" pitchFamily="2" charset="-18"/>
                <a:cs typeface="Space Grotesk" pitchFamily="2" charset="-18"/>
              </a:rPr>
              <a:t> Growth Des</a:t>
            </a:r>
            <a:r>
              <a:rPr lang="sr-Latn-RS" sz="1400" i="1"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en-US" sz="1400" b="1" dirty="0">
                <a:solidFill>
                  <a:srgbClr val="4692A7"/>
                </a:solidFill>
                <a:latin typeface="Space Grotesk" pitchFamily="2" charset="-18"/>
                <a:cs typeface="Space Grotesk" pitchFamily="2" charset="-18"/>
              </a:rPr>
              <a:t>16</a:t>
            </a:r>
            <a:r>
              <a:rPr lang="en-US" sz="1400" dirty="0">
                <a:solidFill>
                  <a:srgbClr val="4692A7"/>
                </a:solidFill>
                <a:latin typeface="Space Grotesk" pitchFamily="2" charset="-18"/>
                <a:cs typeface="Space Grotesk" pitchFamily="2" charset="-18"/>
              </a:rPr>
              <a:t> (2016) 4169.</a:t>
            </a:r>
            <a:endParaRPr lang="sr-Latn-RS" sz="1400" dirty="0">
              <a:solidFill>
                <a:srgbClr val="4692A7"/>
              </a:solidFill>
              <a:latin typeface="Space Grotesk" pitchFamily="2" charset="-18"/>
              <a:cs typeface="Space Grotesk" pitchFamily="2" charset="-18"/>
            </a:endParaRPr>
          </a:p>
          <a:p>
            <a:r>
              <a:rPr lang="en-US" sz="1400" dirty="0" err="1">
                <a:solidFill>
                  <a:srgbClr val="4692A7"/>
                </a:solidFill>
                <a:latin typeface="Space Grotesk" pitchFamily="2" charset="-18"/>
                <a:cs typeface="Space Grotesk" pitchFamily="2" charset="-18"/>
              </a:rPr>
              <a:t>Malenov</a:t>
            </a:r>
            <a:r>
              <a:rPr lang="sr-Latn-R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CrystEngComm</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20</a:t>
            </a:r>
            <a:r>
              <a:rPr lang="sr-Latn-RS" sz="1400" dirty="0">
                <a:solidFill>
                  <a:srgbClr val="4692A7"/>
                </a:solidFill>
                <a:latin typeface="Space Grotesk" pitchFamily="2" charset="-18"/>
                <a:cs typeface="Space Grotesk" pitchFamily="2" charset="-18"/>
              </a:rPr>
              <a:t> (2018) 4506.</a:t>
            </a:r>
          </a:p>
        </p:txBody>
      </p:sp>
    </p:spTree>
    <p:extLst>
      <p:ext uri="{BB962C8B-B14F-4D97-AF65-F5344CB8AC3E}">
        <p14:creationId xmlns:p14="http://schemas.microsoft.com/office/powerpoint/2010/main" val="3056386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70B1C-03A8-8E9F-47FD-C3342D9AD453}"/>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DFE5F1CA-9DCE-30DA-5D8F-7DFA810B8177}"/>
              </a:ext>
            </a:extLst>
          </p:cNvPr>
          <p:cNvGrpSpPr/>
          <p:nvPr/>
        </p:nvGrpSpPr>
        <p:grpSpPr>
          <a:xfrm>
            <a:off x="6809085" y="2030428"/>
            <a:ext cx="4523809" cy="3133333"/>
            <a:chOff x="5485836" y="1419420"/>
            <a:chExt cx="4523809" cy="3133333"/>
          </a:xfrm>
        </p:grpSpPr>
        <p:pic>
          <p:nvPicPr>
            <p:cNvPr id="10" name="Picture 9">
              <a:extLst>
                <a:ext uri="{FF2B5EF4-FFF2-40B4-BE49-F238E27FC236}">
                  <a16:creationId xmlns:a16="http://schemas.microsoft.com/office/drawing/2014/main" id="{D9CD2B54-8BF1-DDBA-DCA4-6A910D9B6A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5836" y="1419420"/>
              <a:ext cx="4523809" cy="3133333"/>
            </a:xfrm>
            <a:prstGeom prst="rect">
              <a:avLst/>
            </a:prstGeom>
          </p:spPr>
        </p:pic>
        <p:sp>
          <p:nvSpPr>
            <p:cNvPr id="12" name="TextBox 11">
              <a:extLst>
                <a:ext uri="{FF2B5EF4-FFF2-40B4-BE49-F238E27FC236}">
                  <a16:creationId xmlns:a16="http://schemas.microsoft.com/office/drawing/2014/main" id="{18B9B074-D3BC-C233-6584-51AB99B302AD}"/>
                </a:ext>
              </a:extLst>
            </p:cNvPr>
            <p:cNvSpPr txBox="1"/>
            <p:nvPr/>
          </p:nvSpPr>
          <p:spPr>
            <a:xfrm>
              <a:off x="6272212" y="1524195"/>
              <a:ext cx="1925527" cy="338554"/>
            </a:xfrm>
            <a:prstGeom prst="rect">
              <a:avLst/>
            </a:prstGeom>
            <a:noFill/>
          </p:spPr>
          <p:txBody>
            <a:bodyPr wrap="none" rtlCol="0">
              <a:spAutoFit/>
            </a:bodyPr>
            <a:lstStyle/>
            <a:p>
              <a:r>
                <a:rPr lang="en-US" sz="1600" b="1" dirty="0">
                  <a:latin typeface="Space Grotesk" pitchFamily="2" charset="-18"/>
                  <a:cs typeface="Space Grotesk" pitchFamily="2" charset="-18"/>
                </a:rPr>
                <a:t>cyclopentadienyl</a:t>
              </a:r>
              <a:endParaRPr lang="sr-Latn-RS" sz="1600" b="1" dirty="0">
                <a:latin typeface="Space Grotesk" pitchFamily="2" charset="-18"/>
                <a:cs typeface="Space Grotesk" pitchFamily="2" charset="-18"/>
              </a:endParaRPr>
            </a:p>
          </p:txBody>
        </p:sp>
      </p:grpSp>
      <p:grpSp>
        <p:nvGrpSpPr>
          <p:cNvPr id="6" name="Group 5">
            <a:extLst>
              <a:ext uri="{FF2B5EF4-FFF2-40B4-BE49-F238E27FC236}">
                <a16:creationId xmlns:a16="http://schemas.microsoft.com/office/drawing/2014/main" id="{760A15E5-2B8E-16C6-46A5-9920CA521CC1}"/>
              </a:ext>
            </a:extLst>
          </p:cNvPr>
          <p:cNvGrpSpPr/>
          <p:nvPr/>
        </p:nvGrpSpPr>
        <p:grpSpPr>
          <a:xfrm>
            <a:off x="8339486" y="489353"/>
            <a:ext cx="3493703" cy="1685719"/>
            <a:chOff x="8339486" y="565553"/>
            <a:chExt cx="3493703" cy="1685719"/>
          </a:xfrm>
        </p:grpSpPr>
        <p:pic>
          <p:nvPicPr>
            <p:cNvPr id="17" name="Picture 16">
              <a:extLst>
                <a:ext uri="{FF2B5EF4-FFF2-40B4-BE49-F238E27FC236}">
                  <a16:creationId xmlns:a16="http://schemas.microsoft.com/office/drawing/2014/main" id="{E2952926-A802-F29B-61B1-ED6EF9FBD8BB}"/>
                </a:ext>
              </a:extLst>
            </p:cNvPr>
            <p:cNvPicPr>
              <a:picLocks noChangeAspect="1"/>
            </p:cNvPicPr>
            <p:nvPr/>
          </p:nvPicPr>
          <p:blipFill>
            <a:blip r:embed="rId3"/>
            <a:stretch>
              <a:fillRect/>
            </a:stretch>
          </p:blipFill>
          <p:spPr>
            <a:xfrm>
              <a:off x="10317204" y="586510"/>
              <a:ext cx="1043810" cy="1664762"/>
            </a:xfrm>
            <a:prstGeom prst="rect">
              <a:avLst/>
            </a:prstGeom>
          </p:spPr>
        </p:pic>
        <p:pic>
          <p:nvPicPr>
            <p:cNvPr id="18" name="Picture 17">
              <a:extLst>
                <a:ext uri="{FF2B5EF4-FFF2-40B4-BE49-F238E27FC236}">
                  <a16:creationId xmlns:a16="http://schemas.microsoft.com/office/drawing/2014/main" id="{3B9E86C7-45EB-8280-FDE2-864D2EB84E43}"/>
                </a:ext>
              </a:extLst>
            </p:cNvPr>
            <p:cNvPicPr>
              <a:picLocks noChangeAspect="1"/>
            </p:cNvPicPr>
            <p:nvPr/>
          </p:nvPicPr>
          <p:blipFill>
            <a:blip r:embed="rId4"/>
            <a:stretch>
              <a:fillRect/>
            </a:stretch>
          </p:blipFill>
          <p:spPr>
            <a:xfrm>
              <a:off x="8339486" y="565553"/>
              <a:ext cx="1413333" cy="1630476"/>
            </a:xfrm>
            <a:prstGeom prst="rect">
              <a:avLst/>
            </a:prstGeom>
          </p:spPr>
        </p:pic>
        <p:sp>
          <p:nvSpPr>
            <p:cNvPr id="22" name="TextBox 21">
              <a:extLst>
                <a:ext uri="{FF2B5EF4-FFF2-40B4-BE49-F238E27FC236}">
                  <a16:creationId xmlns:a16="http://schemas.microsoft.com/office/drawing/2014/main" id="{B3A33039-8468-459E-4B86-74D8F83F1C61}"/>
                </a:ext>
              </a:extLst>
            </p:cNvPr>
            <p:cNvSpPr txBox="1"/>
            <p:nvPr/>
          </p:nvSpPr>
          <p:spPr>
            <a:xfrm>
              <a:off x="9046152" y="1558993"/>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S-S</a:t>
              </a:r>
            </a:p>
          </p:txBody>
        </p:sp>
        <p:sp>
          <p:nvSpPr>
            <p:cNvPr id="23" name="TextBox 22">
              <a:extLst>
                <a:ext uri="{FF2B5EF4-FFF2-40B4-BE49-F238E27FC236}">
                  <a16:creationId xmlns:a16="http://schemas.microsoft.com/office/drawing/2014/main" id="{213823E5-DA94-8C7C-D601-B158D9683424}"/>
                </a:ext>
              </a:extLst>
            </p:cNvPr>
            <p:cNvSpPr txBox="1"/>
            <p:nvPr/>
          </p:nvSpPr>
          <p:spPr>
            <a:xfrm>
              <a:off x="11065520" y="1559255"/>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HS-HS</a:t>
              </a:r>
            </a:p>
          </p:txBody>
        </p:sp>
      </p:grpSp>
      <p:sp>
        <p:nvSpPr>
          <p:cNvPr id="4" name="TextBox 3">
            <a:extLst>
              <a:ext uri="{FF2B5EF4-FFF2-40B4-BE49-F238E27FC236}">
                <a16:creationId xmlns:a16="http://schemas.microsoft.com/office/drawing/2014/main" id="{98A23C6B-8244-54EA-5739-8A5A26EC70E0}"/>
              </a:ext>
            </a:extLst>
          </p:cNvPr>
          <p:cNvSpPr txBox="1"/>
          <p:nvPr/>
        </p:nvSpPr>
        <p:spPr>
          <a:xfrm>
            <a:off x="1152525" y="172581"/>
            <a:ext cx="10239374"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Stacking Interactions of Aromatic </a:t>
            </a:r>
            <a:r>
              <a:rPr lang="sr-Latn-RS" sz="2000" b="1" dirty="0">
                <a:solidFill>
                  <a:srgbClr val="3F5370"/>
                </a:solidFill>
                <a:latin typeface="Space Grotesk" pitchFamily="2" charset="-18"/>
                <a:cs typeface="Space Grotesk" pitchFamily="2" charset="-18"/>
              </a:rPr>
              <a:t>Ligands in Organometallic Compounds</a:t>
            </a:r>
            <a:endParaRPr lang="en-US" sz="2000" b="1" dirty="0">
              <a:solidFill>
                <a:srgbClr val="3F5370"/>
              </a:solidFill>
              <a:latin typeface="Space Grotesk" pitchFamily="2" charset="-18"/>
              <a:cs typeface="Space Grotesk" pitchFamily="2" charset="-18"/>
            </a:endParaRPr>
          </a:p>
          <a:p>
            <a:pPr algn="ctr"/>
            <a:r>
              <a:rPr lang="en-US" b="1" i="1" dirty="0">
                <a:solidFill>
                  <a:srgbClr val="3F5370"/>
                </a:solidFill>
                <a:latin typeface="Space Grotesk" pitchFamily="2" charset="-18"/>
                <a:cs typeface="Space Grotesk" pitchFamily="2" charset="-18"/>
              </a:rPr>
              <a:t>CSD search + DFT calculations</a:t>
            </a:r>
            <a:endParaRPr lang="sr-Latn-RS" b="1" i="1" dirty="0">
              <a:solidFill>
                <a:srgbClr val="3F5370"/>
              </a:solidFill>
              <a:latin typeface="Space Grotesk" pitchFamily="2" charset="-18"/>
              <a:cs typeface="Space Grotesk" pitchFamily="2" charset="-18"/>
            </a:endParaRPr>
          </a:p>
        </p:txBody>
      </p:sp>
      <p:grpSp>
        <p:nvGrpSpPr>
          <p:cNvPr id="13" name="Group 12">
            <a:extLst>
              <a:ext uri="{FF2B5EF4-FFF2-40B4-BE49-F238E27FC236}">
                <a16:creationId xmlns:a16="http://schemas.microsoft.com/office/drawing/2014/main" id="{60DFEC41-EE92-3768-ED26-54A3FECE8823}"/>
              </a:ext>
            </a:extLst>
          </p:cNvPr>
          <p:cNvGrpSpPr/>
          <p:nvPr/>
        </p:nvGrpSpPr>
        <p:grpSpPr>
          <a:xfrm>
            <a:off x="646196" y="2036762"/>
            <a:ext cx="4523809" cy="3142857"/>
            <a:chOff x="820183" y="1409896"/>
            <a:chExt cx="4523809" cy="3142857"/>
          </a:xfrm>
        </p:grpSpPr>
        <p:pic>
          <p:nvPicPr>
            <p:cNvPr id="8" name="Picture 7">
              <a:extLst>
                <a:ext uri="{FF2B5EF4-FFF2-40B4-BE49-F238E27FC236}">
                  <a16:creationId xmlns:a16="http://schemas.microsoft.com/office/drawing/2014/main" id="{BE8C76BD-8E6B-6FFC-330C-CC908B9971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183" y="1409896"/>
              <a:ext cx="4523809" cy="3142857"/>
            </a:xfrm>
            <a:prstGeom prst="rect">
              <a:avLst/>
            </a:prstGeom>
          </p:spPr>
        </p:pic>
        <p:sp>
          <p:nvSpPr>
            <p:cNvPr id="11" name="TextBox 10">
              <a:extLst>
                <a:ext uri="{FF2B5EF4-FFF2-40B4-BE49-F238E27FC236}">
                  <a16:creationId xmlns:a16="http://schemas.microsoft.com/office/drawing/2014/main" id="{DD783E56-1ADF-0B39-121D-C03F73005F29}"/>
                </a:ext>
              </a:extLst>
            </p:cNvPr>
            <p:cNvSpPr txBox="1"/>
            <p:nvPr/>
          </p:nvSpPr>
          <p:spPr>
            <a:xfrm>
              <a:off x="1600200" y="1524195"/>
              <a:ext cx="1029449" cy="338554"/>
            </a:xfrm>
            <a:prstGeom prst="rect">
              <a:avLst/>
            </a:prstGeom>
            <a:noFill/>
          </p:spPr>
          <p:txBody>
            <a:bodyPr wrap="none" rtlCol="0">
              <a:spAutoFit/>
            </a:bodyPr>
            <a:lstStyle/>
            <a:p>
              <a:r>
                <a:rPr lang="en-US" sz="1600" b="1" dirty="0">
                  <a:latin typeface="Space Grotesk" pitchFamily="2" charset="-18"/>
                  <a:cs typeface="Space Grotesk" pitchFamily="2" charset="-18"/>
                </a:rPr>
                <a:t>benzene</a:t>
              </a:r>
              <a:endParaRPr lang="sr-Latn-RS" sz="1600" b="1" dirty="0">
                <a:latin typeface="Space Grotesk" pitchFamily="2" charset="-18"/>
                <a:cs typeface="Space Grotesk" pitchFamily="2" charset="-18"/>
              </a:endParaRPr>
            </a:p>
          </p:txBody>
        </p:sp>
      </p:grpSp>
      <p:sp>
        <p:nvSpPr>
          <p:cNvPr id="19" name="TextBox 18">
            <a:extLst>
              <a:ext uri="{FF2B5EF4-FFF2-40B4-BE49-F238E27FC236}">
                <a16:creationId xmlns:a16="http://schemas.microsoft.com/office/drawing/2014/main" id="{C971EA3A-C1DA-4ABA-3DAE-820966C1BEF3}"/>
              </a:ext>
            </a:extLst>
          </p:cNvPr>
          <p:cNvSpPr txBox="1"/>
          <p:nvPr/>
        </p:nvSpPr>
        <p:spPr>
          <a:xfrm>
            <a:off x="3821906" y="1299642"/>
            <a:ext cx="4548187" cy="523220"/>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TPSS-D2/def2-TZVP calculations</a:t>
            </a:r>
          </a:p>
          <a:p>
            <a:pPr algn="ctr"/>
            <a:r>
              <a:rPr lang="en-US" sz="1400" b="1" dirty="0">
                <a:solidFill>
                  <a:srgbClr val="3F5370"/>
                </a:solidFill>
                <a:latin typeface="Space Grotesk" pitchFamily="2" charset="-18"/>
                <a:cs typeface="Space Grotesk" pitchFamily="2" charset="-18"/>
              </a:rPr>
              <a:t>of interaction energies on model systems</a:t>
            </a:r>
          </a:p>
        </p:txBody>
      </p:sp>
      <p:grpSp>
        <p:nvGrpSpPr>
          <p:cNvPr id="5" name="Group 4">
            <a:extLst>
              <a:ext uri="{FF2B5EF4-FFF2-40B4-BE49-F238E27FC236}">
                <a16:creationId xmlns:a16="http://schemas.microsoft.com/office/drawing/2014/main" id="{2EA67D2F-6C68-2244-208B-0212CFC0A518}"/>
              </a:ext>
            </a:extLst>
          </p:cNvPr>
          <p:cNvGrpSpPr/>
          <p:nvPr/>
        </p:nvGrpSpPr>
        <p:grpSpPr>
          <a:xfrm>
            <a:off x="910014" y="560424"/>
            <a:ext cx="3245881" cy="1450235"/>
            <a:chOff x="910014" y="769974"/>
            <a:chExt cx="3245881" cy="1450235"/>
          </a:xfrm>
        </p:grpSpPr>
        <p:pic>
          <p:nvPicPr>
            <p:cNvPr id="15" name="Picture 14">
              <a:extLst>
                <a:ext uri="{FF2B5EF4-FFF2-40B4-BE49-F238E27FC236}">
                  <a16:creationId xmlns:a16="http://schemas.microsoft.com/office/drawing/2014/main" id="{984610F1-6808-7A95-E9A8-6710D20D550E}"/>
                </a:ext>
              </a:extLst>
            </p:cNvPr>
            <p:cNvPicPr>
              <a:picLocks noChangeAspect="1"/>
            </p:cNvPicPr>
            <p:nvPr/>
          </p:nvPicPr>
          <p:blipFill>
            <a:blip r:embed="rId6"/>
            <a:srcRect b="12486"/>
            <a:stretch>
              <a:fillRect/>
            </a:stretch>
          </p:blipFill>
          <p:spPr>
            <a:xfrm>
              <a:off x="2801636" y="769974"/>
              <a:ext cx="876190" cy="1450235"/>
            </a:xfrm>
            <a:prstGeom prst="rect">
              <a:avLst/>
            </a:prstGeom>
          </p:spPr>
        </p:pic>
        <p:pic>
          <p:nvPicPr>
            <p:cNvPr id="16" name="Picture 15">
              <a:extLst>
                <a:ext uri="{FF2B5EF4-FFF2-40B4-BE49-F238E27FC236}">
                  <a16:creationId xmlns:a16="http://schemas.microsoft.com/office/drawing/2014/main" id="{5C354E6D-9E38-CA96-9D7A-93B9C46DA2AA}"/>
                </a:ext>
              </a:extLst>
            </p:cNvPr>
            <p:cNvPicPr>
              <a:picLocks noChangeAspect="1"/>
            </p:cNvPicPr>
            <p:nvPr/>
          </p:nvPicPr>
          <p:blipFill>
            <a:blip r:embed="rId7"/>
            <a:stretch>
              <a:fillRect/>
            </a:stretch>
          </p:blipFill>
          <p:spPr>
            <a:xfrm>
              <a:off x="910014" y="836649"/>
              <a:ext cx="1158095" cy="1245714"/>
            </a:xfrm>
            <a:prstGeom prst="rect">
              <a:avLst/>
            </a:prstGeom>
          </p:spPr>
        </p:pic>
        <p:sp>
          <p:nvSpPr>
            <p:cNvPr id="20" name="TextBox 19">
              <a:extLst>
                <a:ext uri="{FF2B5EF4-FFF2-40B4-BE49-F238E27FC236}">
                  <a16:creationId xmlns:a16="http://schemas.microsoft.com/office/drawing/2014/main" id="{FA8BB731-29B7-AF7B-64AF-BA12193DD62C}"/>
                </a:ext>
              </a:extLst>
            </p:cNvPr>
            <p:cNvSpPr txBox="1"/>
            <p:nvPr/>
          </p:nvSpPr>
          <p:spPr>
            <a:xfrm>
              <a:off x="1394674" y="1509192"/>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S-S</a:t>
              </a:r>
            </a:p>
          </p:txBody>
        </p:sp>
        <p:sp>
          <p:nvSpPr>
            <p:cNvPr id="21" name="TextBox 20">
              <a:extLst>
                <a:ext uri="{FF2B5EF4-FFF2-40B4-BE49-F238E27FC236}">
                  <a16:creationId xmlns:a16="http://schemas.microsoft.com/office/drawing/2014/main" id="{DB6FAF46-515D-3F47-4C08-D5FB08BF14E4}"/>
                </a:ext>
              </a:extLst>
            </p:cNvPr>
            <p:cNvSpPr txBox="1"/>
            <p:nvPr/>
          </p:nvSpPr>
          <p:spPr>
            <a:xfrm>
              <a:off x="3388226" y="1398352"/>
              <a:ext cx="767669" cy="307777"/>
            </a:xfrm>
            <a:prstGeom prst="rect">
              <a:avLst/>
            </a:prstGeom>
            <a:noFill/>
          </p:spPr>
          <p:txBody>
            <a:bodyPr wrap="square" rtlCol="0">
              <a:spAutoFit/>
            </a:bodyPr>
            <a:lstStyle/>
            <a:p>
              <a:pPr algn="ctr"/>
              <a:r>
                <a:rPr lang="en-US" sz="1400" b="1" dirty="0">
                  <a:solidFill>
                    <a:srgbClr val="3F5370"/>
                  </a:solidFill>
                  <a:latin typeface="Space Grotesk" pitchFamily="2" charset="-18"/>
                  <a:cs typeface="Space Grotesk" pitchFamily="2" charset="-18"/>
                </a:rPr>
                <a:t>HS-HS</a:t>
              </a:r>
            </a:p>
          </p:txBody>
        </p:sp>
      </p:grpSp>
      <p:graphicFrame>
        <p:nvGraphicFramePr>
          <p:cNvPr id="25" name="Table 24">
            <a:extLst>
              <a:ext uri="{FF2B5EF4-FFF2-40B4-BE49-F238E27FC236}">
                <a16:creationId xmlns:a16="http://schemas.microsoft.com/office/drawing/2014/main" id="{C720F7A8-5E7A-099C-C758-46A5A855CA00}"/>
              </a:ext>
            </a:extLst>
          </p:cNvPr>
          <p:cNvGraphicFramePr>
            <a:graphicFrameLocks noGrp="1"/>
          </p:cNvGraphicFramePr>
          <p:nvPr>
            <p:extLst>
              <p:ext uri="{D42A27DB-BD31-4B8C-83A1-F6EECF244321}">
                <p14:modId xmlns:p14="http://schemas.microsoft.com/office/powerpoint/2010/main" val="2919412422"/>
              </p:ext>
            </p:extLst>
          </p:nvPr>
        </p:nvGraphicFramePr>
        <p:xfrm>
          <a:off x="6382328" y="5168709"/>
          <a:ext cx="5688000" cy="1142160"/>
        </p:xfrm>
        <a:graphic>
          <a:graphicData uri="http://schemas.openxmlformats.org/drawingml/2006/table">
            <a:tbl>
              <a:tblPr firstRow="1" bandRow="1">
                <a:tableStyleId>{5C22544A-7EE6-4342-B048-85BDC9FD1C3A}</a:tableStyleId>
              </a:tblPr>
              <a:tblGrid>
                <a:gridCol w="1790629">
                  <a:extLst>
                    <a:ext uri="{9D8B030D-6E8A-4147-A177-3AD203B41FA5}">
                      <a16:colId xmlns:a16="http://schemas.microsoft.com/office/drawing/2014/main" val="4119558989"/>
                    </a:ext>
                  </a:extLst>
                </a:gridCol>
                <a:gridCol w="1894287">
                  <a:extLst>
                    <a:ext uri="{9D8B030D-6E8A-4147-A177-3AD203B41FA5}">
                      <a16:colId xmlns:a16="http://schemas.microsoft.com/office/drawing/2014/main" val="2998208951"/>
                    </a:ext>
                  </a:extLst>
                </a:gridCol>
                <a:gridCol w="2003084">
                  <a:extLst>
                    <a:ext uri="{9D8B030D-6E8A-4147-A177-3AD203B41FA5}">
                      <a16:colId xmlns:a16="http://schemas.microsoft.com/office/drawing/2014/main" val="2494775451"/>
                    </a:ext>
                  </a:extLst>
                </a:gridCol>
              </a:tblGrid>
              <a:tr h="312000">
                <a:tc>
                  <a:txBody>
                    <a:bodyPr/>
                    <a:lstStyle/>
                    <a:p>
                      <a:r>
                        <a:rPr lang="en-US" sz="1400" dirty="0">
                          <a:latin typeface="Space Grotesk" pitchFamily="2" charset="-18"/>
                          <a:cs typeface="Space Grotesk" pitchFamily="2" charset="-18"/>
                        </a:rPr>
                        <a:t>cyclopentadienyl</a:t>
                      </a:r>
                      <a:endParaRPr lang="sr-Latn-RS" sz="1400" dirty="0">
                        <a:latin typeface="Space Grotesk" pitchFamily="2" charset="-18"/>
                        <a:cs typeface="Space Grotesk" pitchFamily="2" charset="-18"/>
                      </a:endParaRPr>
                    </a:p>
                  </a:txBody>
                  <a:tcPr/>
                </a:tc>
                <a:tc>
                  <a:txBody>
                    <a:bodyPr/>
                    <a:lstStyle/>
                    <a:p>
                      <a:pPr algn="ctr"/>
                      <a:r>
                        <a:rPr lang="en-US" sz="1400" dirty="0">
                          <a:latin typeface="Space Grotesk" pitchFamily="2" charset="-18"/>
                          <a:cs typeface="Space Grotesk" pitchFamily="2" charset="-18"/>
                        </a:rPr>
                        <a:t>large offset stacking in crystals</a:t>
                      </a:r>
                      <a:endParaRPr lang="sr-Latn-RS" sz="1400" dirty="0">
                        <a:latin typeface="Space Grotesk" pitchFamily="2" charset="-18"/>
                        <a:cs typeface="Space Grotesk" pitchFamily="2" charset="-18"/>
                      </a:endParaRPr>
                    </a:p>
                  </a:txBody>
                  <a:tcPr/>
                </a:tc>
                <a:tc>
                  <a:txBody>
                    <a:bodyPr/>
                    <a:lstStyle/>
                    <a:p>
                      <a:pPr algn="ctr"/>
                      <a:r>
                        <a:rPr lang="en-US" sz="1400" dirty="0">
                          <a:latin typeface="Space Grotesk" pitchFamily="2" charset="-18"/>
                          <a:cs typeface="Space Grotesk" pitchFamily="2" charset="-18"/>
                        </a:rPr>
                        <a:t>preserved interaction energy</a:t>
                      </a:r>
                      <a:endParaRPr lang="sr-Latn-RS" sz="1400" dirty="0">
                        <a:latin typeface="Space Grotesk" pitchFamily="2" charset="-18"/>
                        <a:cs typeface="Space Grotesk" pitchFamily="2" charset="-18"/>
                      </a:endParaRPr>
                    </a:p>
                  </a:txBody>
                  <a:tcPr/>
                </a:tc>
                <a:extLst>
                  <a:ext uri="{0D108BD9-81ED-4DB2-BD59-A6C34878D82A}">
                    <a16:rowId xmlns:a16="http://schemas.microsoft.com/office/drawing/2014/main" val="3514724021"/>
                  </a:ext>
                </a:extLst>
              </a:tr>
              <a:tr h="312000">
                <a:tc>
                  <a:txBody>
                    <a:bodyPr/>
                    <a:lstStyle/>
                    <a:p>
                      <a:r>
                        <a:rPr lang="en-US" sz="1400" dirty="0">
                          <a:solidFill>
                            <a:srgbClr val="3F5370"/>
                          </a:solidFill>
                          <a:latin typeface="Space Grotesk" pitchFamily="2" charset="-18"/>
                          <a:cs typeface="Space Grotesk" pitchFamily="2" charset="-18"/>
                        </a:rPr>
                        <a:t>sandwich</a:t>
                      </a:r>
                      <a:endParaRPr lang="sr-Latn-RS" sz="1400" dirty="0">
                        <a:solidFill>
                          <a:srgbClr val="3F5370"/>
                        </a:solidFill>
                        <a:latin typeface="Space Grotesk" pitchFamily="2" charset="-18"/>
                        <a:cs typeface="Space Grotesk" pitchFamily="2" charset="-18"/>
                      </a:endParaRPr>
                    </a:p>
                  </a:txBody>
                  <a:tcPr/>
                </a:tc>
                <a:tc>
                  <a:txBody>
                    <a:bodyPr/>
                    <a:lstStyle/>
                    <a:p>
                      <a:pPr algn="ctr"/>
                      <a:r>
                        <a:rPr lang="en-US" sz="1400" b="1" dirty="0">
                          <a:solidFill>
                            <a:srgbClr val="3F5370"/>
                          </a:solidFill>
                          <a:latin typeface="Space Grotesk" pitchFamily="2" charset="-18"/>
                          <a:cs typeface="Space Grotesk" pitchFamily="2" charset="-18"/>
                        </a:rPr>
                        <a:t>73%</a:t>
                      </a:r>
                      <a:endParaRPr lang="sr-Latn-RS" sz="1400" b="1" dirty="0">
                        <a:solidFill>
                          <a:srgbClr val="3F5370"/>
                        </a:solidFill>
                        <a:latin typeface="Space Grotesk" pitchFamily="2" charset="-18"/>
                        <a:cs typeface="Space Grotesk" pitchFamily="2" charset="-18"/>
                      </a:endParaRPr>
                    </a:p>
                  </a:txBody>
                  <a:tcPr/>
                </a:tc>
                <a:tc>
                  <a:txBody>
                    <a:bodyPr/>
                    <a:lstStyle/>
                    <a:p>
                      <a:pPr algn="ctr"/>
                      <a:r>
                        <a:rPr lang="en-US" sz="1400" b="1" dirty="0">
                          <a:solidFill>
                            <a:srgbClr val="3F5370"/>
                          </a:solidFill>
                          <a:latin typeface="Space Grotesk" pitchFamily="2" charset="-18"/>
                          <a:cs typeface="Space Grotesk" pitchFamily="2" charset="-18"/>
                        </a:rPr>
                        <a:t>74%</a:t>
                      </a:r>
                      <a:endParaRPr lang="sr-Latn-RS" sz="1400" b="1" dirty="0">
                        <a:solidFill>
                          <a:srgbClr val="3F5370"/>
                        </a:solidFill>
                        <a:latin typeface="Space Grotesk" pitchFamily="2" charset="-18"/>
                        <a:cs typeface="Space Grotesk" pitchFamily="2" charset="-18"/>
                      </a:endParaRPr>
                    </a:p>
                  </a:txBody>
                  <a:tcPr/>
                </a:tc>
                <a:extLst>
                  <a:ext uri="{0D108BD9-81ED-4DB2-BD59-A6C34878D82A}">
                    <a16:rowId xmlns:a16="http://schemas.microsoft.com/office/drawing/2014/main" val="1612065790"/>
                  </a:ext>
                </a:extLst>
              </a:tr>
              <a:tr h="312000">
                <a:tc>
                  <a:txBody>
                    <a:bodyPr/>
                    <a:lstStyle/>
                    <a:p>
                      <a:r>
                        <a:rPr lang="en-US" sz="1400" b="1" dirty="0">
                          <a:solidFill>
                            <a:srgbClr val="C00000"/>
                          </a:solidFill>
                          <a:latin typeface="Space Grotesk" pitchFamily="2" charset="-18"/>
                          <a:cs typeface="Space Grotesk" pitchFamily="2" charset="-18"/>
                        </a:rPr>
                        <a:t>half-sandwich</a:t>
                      </a:r>
                      <a:endParaRPr lang="sr-Latn-RS" sz="1400" b="1" dirty="0">
                        <a:solidFill>
                          <a:srgbClr val="C00000"/>
                        </a:solidFill>
                        <a:latin typeface="Space Grotesk" pitchFamily="2" charset="-18"/>
                        <a:cs typeface="Space Grotesk" pitchFamily="2" charset="-18"/>
                      </a:endParaRPr>
                    </a:p>
                  </a:txBody>
                  <a:tcPr/>
                </a:tc>
                <a:tc>
                  <a:txBody>
                    <a:bodyPr/>
                    <a:lstStyle/>
                    <a:p>
                      <a:pPr algn="ctr"/>
                      <a:r>
                        <a:rPr lang="en-US" sz="1400" b="1" dirty="0">
                          <a:solidFill>
                            <a:srgbClr val="C00000"/>
                          </a:solidFill>
                          <a:latin typeface="Space Grotesk" pitchFamily="2" charset="-18"/>
                          <a:cs typeface="Space Grotesk" pitchFamily="2" charset="-18"/>
                        </a:rPr>
                        <a:t>60%</a:t>
                      </a:r>
                      <a:endParaRPr lang="sr-Latn-RS" sz="1400" b="1" dirty="0">
                        <a:solidFill>
                          <a:srgbClr val="C00000"/>
                        </a:solidFill>
                        <a:latin typeface="Space Grotesk" pitchFamily="2" charset="-18"/>
                        <a:cs typeface="Space Grotesk" pitchFamily="2" charset="-18"/>
                      </a:endParaRPr>
                    </a:p>
                  </a:txBody>
                  <a:tcPr/>
                </a:tc>
                <a:tc>
                  <a:txBody>
                    <a:bodyPr/>
                    <a:lstStyle/>
                    <a:p>
                      <a:pPr algn="ctr"/>
                      <a:r>
                        <a:rPr lang="en-US" sz="1400" b="1" dirty="0">
                          <a:solidFill>
                            <a:srgbClr val="C00000"/>
                          </a:solidFill>
                          <a:latin typeface="Space Grotesk" pitchFamily="2" charset="-18"/>
                          <a:cs typeface="Space Grotesk" pitchFamily="2" charset="-18"/>
                        </a:rPr>
                        <a:t>29%</a:t>
                      </a:r>
                      <a:endParaRPr lang="sr-Latn-RS" sz="1400" b="1" dirty="0">
                        <a:solidFill>
                          <a:srgbClr val="C00000"/>
                        </a:solidFill>
                        <a:latin typeface="Space Grotesk" pitchFamily="2" charset="-18"/>
                        <a:cs typeface="Space Grotesk" pitchFamily="2" charset="-18"/>
                      </a:endParaRPr>
                    </a:p>
                  </a:txBody>
                  <a:tcPr/>
                </a:tc>
                <a:extLst>
                  <a:ext uri="{0D108BD9-81ED-4DB2-BD59-A6C34878D82A}">
                    <a16:rowId xmlns:a16="http://schemas.microsoft.com/office/drawing/2014/main" val="4264094454"/>
                  </a:ext>
                </a:extLst>
              </a:tr>
            </a:tbl>
          </a:graphicData>
        </a:graphic>
      </p:graphicFrame>
      <p:sp>
        <p:nvSpPr>
          <p:cNvPr id="3" name="TextBox 2">
            <a:extLst>
              <a:ext uri="{FF2B5EF4-FFF2-40B4-BE49-F238E27FC236}">
                <a16:creationId xmlns:a16="http://schemas.microsoft.com/office/drawing/2014/main" id="{8EC91CE5-5071-02EB-7085-FC206F0BFAE9}"/>
              </a:ext>
            </a:extLst>
          </p:cNvPr>
          <p:cNvSpPr txBox="1"/>
          <p:nvPr/>
        </p:nvSpPr>
        <p:spPr>
          <a:xfrm>
            <a:off x="175184" y="6331476"/>
            <a:ext cx="4485523" cy="523220"/>
          </a:xfrm>
          <a:prstGeom prst="rect">
            <a:avLst/>
          </a:prstGeom>
          <a:noFill/>
        </p:spPr>
        <p:txBody>
          <a:bodyPr wrap="none" rtlCol="0">
            <a:spAutoFit/>
          </a:bodyPr>
          <a:lstStyle/>
          <a:p>
            <a:r>
              <a:rPr lang="sr-Latn-RS" sz="1400" dirty="0">
                <a:solidFill>
                  <a:srgbClr val="4692A7"/>
                </a:solidFill>
                <a:latin typeface="Space Grotesk" pitchFamily="2" charset="-18"/>
                <a:cs typeface="Space Grotesk" pitchFamily="2" charset="-18"/>
              </a:rPr>
              <a:t>Malenov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 </a:t>
            </a:r>
            <a:r>
              <a:rPr lang="en-US" sz="1400" i="1" dirty="0">
                <a:solidFill>
                  <a:srgbClr val="4692A7"/>
                </a:solidFill>
                <a:latin typeface="Space Grotesk" pitchFamily="2" charset="-18"/>
                <a:cs typeface="Space Grotesk" pitchFamily="2" charset="-18"/>
              </a:rPr>
              <a:t>Cry</a:t>
            </a:r>
            <a:r>
              <a:rPr lang="sr-Latn-RS" sz="1400" i="1" dirty="0">
                <a:solidFill>
                  <a:srgbClr val="4692A7"/>
                </a:solidFill>
                <a:latin typeface="Space Grotesk" pitchFamily="2" charset="-18"/>
                <a:cs typeface="Space Grotesk" pitchFamily="2" charset="-18"/>
              </a:rPr>
              <a:t>st.</a:t>
            </a:r>
            <a:r>
              <a:rPr lang="en-US" sz="1400" i="1" dirty="0">
                <a:solidFill>
                  <a:srgbClr val="4692A7"/>
                </a:solidFill>
                <a:latin typeface="Space Grotesk" pitchFamily="2" charset="-18"/>
                <a:cs typeface="Space Grotesk" pitchFamily="2" charset="-18"/>
              </a:rPr>
              <a:t> Growth Des</a:t>
            </a:r>
            <a:r>
              <a:rPr lang="sr-Latn-RS" sz="1400" i="1"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en-US" sz="1400" b="1" dirty="0">
                <a:solidFill>
                  <a:srgbClr val="4692A7"/>
                </a:solidFill>
                <a:latin typeface="Space Grotesk" pitchFamily="2" charset="-18"/>
                <a:cs typeface="Space Grotesk" pitchFamily="2" charset="-18"/>
              </a:rPr>
              <a:t>16</a:t>
            </a:r>
            <a:r>
              <a:rPr lang="en-US" sz="1400" dirty="0">
                <a:solidFill>
                  <a:srgbClr val="4692A7"/>
                </a:solidFill>
                <a:latin typeface="Space Grotesk" pitchFamily="2" charset="-18"/>
                <a:cs typeface="Space Grotesk" pitchFamily="2" charset="-18"/>
              </a:rPr>
              <a:t> (2016) 4169.</a:t>
            </a:r>
            <a:endParaRPr lang="sr-Latn-RS" sz="1400" dirty="0">
              <a:solidFill>
                <a:srgbClr val="4692A7"/>
              </a:solidFill>
              <a:latin typeface="Space Grotesk" pitchFamily="2" charset="-18"/>
              <a:cs typeface="Space Grotesk" pitchFamily="2" charset="-18"/>
            </a:endParaRPr>
          </a:p>
          <a:p>
            <a:r>
              <a:rPr lang="en-US" sz="1400" dirty="0" err="1">
                <a:solidFill>
                  <a:srgbClr val="4692A7"/>
                </a:solidFill>
                <a:latin typeface="Space Grotesk" pitchFamily="2" charset="-18"/>
                <a:cs typeface="Space Grotesk" pitchFamily="2" charset="-18"/>
              </a:rPr>
              <a:t>Malenov</a:t>
            </a:r>
            <a:r>
              <a:rPr lang="sr-Latn-R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et al.</a:t>
            </a:r>
            <a:r>
              <a:rPr lang="sr-Latn-RS" sz="1400" dirty="0">
                <a:solidFill>
                  <a:srgbClr val="4692A7"/>
                </a:solidFill>
                <a:latin typeface="Space Grotesk" pitchFamily="2" charset="-18"/>
                <a:cs typeface="Space Grotesk" pitchFamily="2" charset="-18"/>
              </a:rPr>
              <a:t>,</a:t>
            </a:r>
            <a:r>
              <a:rPr lang="en-US" sz="1400" dirty="0">
                <a:solidFill>
                  <a:srgbClr val="4692A7"/>
                </a:solidFill>
                <a:latin typeface="Space Grotesk" pitchFamily="2" charset="-18"/>
                <a:cs typeface="Space Grotesk" pitchFamily="2" charset="-18"/>
              </a:rPr>
              <a:t> </a:t>
            </a:r>
            <a:r>
              <a:rPr lang="sr-Latn-RS" sz="1400" i="1" dirty="0">
                <a:solidFill>
                  <a:srgbClr val="4692A7"/>
                </a:solidFill>
                <a:latin typeface="Space Grotesk" pitchFamily="2" charset="-18"/>
                <a:cs typeface="Space Grotesk" pitchFamily="2" charset="-18"/>
              </a:rPr>
              <a:t>CrystEngComm</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20</a:t>
            </a:r>
            <a:r>
              <a:rPr lang="sr-Latn-RS" sz="1400" dirty="0">
                <a:solidFill>
                  <a:srgbClr val="4692A7"/>
                </a:solidFill>
                <a:latin typeface="Space Grotesk" pitchFamily="2" charset="-18"/>
                <a:cs typeface="Space Grotesk" pitchFamily="2" charset="-18"/>
              </a:rPr>
              <a:t> (2018) 4506.</a:t>
            </a:r>
          </a:p>
        </p:txBody>
      </p:sp>
      <p:graphicFrame>
        <p:nvGraphicFramePr>
          <p:cNvPr id="2" name="Table 1">
            <a:extLst>
              <a:ext uri="{FF2B5EF4-FFF2-40B4-BE49-F238E27FC236}">
                <a16:creationId xmlns:a16="http://schemas.microsoft.com/office/drawing/2014/main" id="{BBA15B98-F340-8BAB-DF70-7FC545ACA9AB}"/>
              </a:ext>
            </a:extLst>
          </p:cNvPr>
          <p:cNvGraphicFramePr>
            <a:graphicFrameLocks noGrp="1"/>
          </p:cNvGraphicFramePr>
          <p:nvPr>
            <p:extLst>
              <p:ext uri="{D42A27DB-BD31-4B8C-83A1-F6EECF244321}">
                <p14:modId xmlns:p14="http://schemas.microsoft.com/office/powerpoint/2010/main" val="3586011149"/>
              </p:ext>
            </p:extLst>
          </p:nvPr>
        </p:nvGraphicFramePr>
        <p:xfrm>
          <a:off x="323274" y="5163759"/>
          <a:ext cx="5321556" cy="1166160"/>
        </p:xfrm>
        <a:graphic>
          <a:graphicData uri="http://schemas.openxmlformats.org/drawingml/2006/table">
            <a:tbl>
              <a:tblPr firstRow="1" bandRow="1">
                <a:tableStyleId>{5C22544A-7EE6-4342-B048-85BDC9FD1C3A}</a:tableStyleId>
              </a:tblPr>
              <a:tblGrid>
                <a:gridCol w="1463993">
                  <a:extLst>
                    <a:ext uri="{9D8B030D-6E8A-4147-A177-3AD203B41FA5}">
                      <a16:colId xmlns:a16="http://schemas.microsoft.com/office/drawing/2014/main" val="4119558989"/>
                    </a:ext>
                  </a:extLst>
                </a:gridCol>
                <a:gridCol w="1902691">
                  <a:extLst>
                    <a:ext uri="{9D8B030D-6E8A-4147-A177-3AD203B41FA5}">
                      <a16:colId xmlns:a16="http://schemas.microsoft.com/office/drawing/2014/main" val="2998208951"/>
                    </a:ext>
                  </a:extLst>
                </a:gridCol>
                <a:gridCol w="1954872">
                  <a:extLst>
                    <a:ext uri="{9D8B030D-6E8A-4147-A177-3AD203B41FA5}">
                      <a16:colId xmlns:a16="http://schemas.microsoft.com/office/drawing/2014/main" val="2494775451"/>
                    </a:ext>
                  </a:extLst>
                </a:gridCol>
              </a:tblGrid>
              <a:tr h="324000">
                <a:tc>
                  <a:txBody>
                    <a:bodyPr/>
                    <a:lstStyle/>
                    <a:p>
                      <a:r>
                        <a:rPr lang="en-US" sz="1400" dirty="0">
                          <a:latin typeface="Space Grotesk" pitchFamily="2" charset="-18"/>
                          <a:cs typeface="Space Grotesk" pitchFamily="2" charset="-18"/>
                        </a:rPr>
                        <a:t>benzene</a:t>
                      </a:r>
                      <a:endParaRPr lang="sr-Latn-RS" sz="1400" dirty="0">
                        <a:latin typeface="Space Grotesk" pitchFamily="2" charset="-18"/>
                        <a:cs typeface="Space Grotesk" pitchFamily="2" charset="-18"/>
                      </a:endParaRPr>
                    </a:p>
                  </a:txBody>
                  <a:tcPr/>
                </a:tc>
                <a:tc>
                  <a:txBody>
                    <a:bodyPr/>
                    <a:lstStyle/>
                    <a:p>
                      <a:pPr algn="ctr"/>
                      <a:r>
                        <a:rPr lang="en-US" sz="1400" dirty="0">
                          <a:latin typeface="Space Grotesk" pitchFamily="2" charset="-18"/>
                          <a:cs typeface="Space Grotesk" pitchFamily="2" charset="-18"/>
                        </a:rPr>
                        <a:t>large offset stacking in crystals</a:t>
                      </a:r>
                      <a:endParaRPr lang="sr-Latn-RS" sz="1400" dirty="0">
                        <a:latin typeface="Space Grotesk" pitchFamily="2" charset="-18"/>
                        <a:cs typeface="Space Grotesk" pitchFamily="2" charset="-18"/>
                      </a:endParaRPr>
                    </a:p>
                  </a:txBody>
                  <a:tcPr/>
                </a:tc>
                <a:tc>
                  <a:txBody>
                    <a:bodyPr/>
                    <a:lstStyle/>
                    <a:p>
                      <a:pPr algn="ctr"/>
                      <a:r>
                        <a:rPr lang="en-US" sz="1400" dirty="0">
                          <a:latin typeface="Space Grotesk" pitchFamily="2" charset="-18"/>
                          <a:cs typeface="Space Grotesk" pitchFamily="2" charset="-18"/>
                        </a:rPr>
                        <a:t>preserved interaction energy</a:t>
                      </a:r>
                      <a:endParaRPr lang="sr-Latn-RS" sz="1400" dirty="0">
                        <a:latin typeface="Space Grotesk" pitchFamily="2" charset="-18"/>
                        <a:cs typeface="Space Grotesk" pitchFamily="2" charset="-18"/>
                      </a:endParaRPr>
                    </a:p>
                  </a:txBody>
                  <a:tcPr/>
                </a:tc>
                <a:extLst>
                  <a:ext uri="{0D108BD9-81ED-4DB2-BD59-A6C34878D82A}">
                    <a16:rowId xmlns:a16="http://schemas.microsoft.com/office/drawing/2014/main" val="3514724021"/>
                  </a:ext>
                </a:extLst>
              </a:tr>
              <a:tr h="324000">
                <a:tc>
                  <a:txBody>
                    <a:bodyPr/>
                    <a:lstStyle/>
                    <a:p>
                      <a:r>
                        <a:rPr lang="en-US" sz="1400" dirty="0">
                          <a:solidFill>
                            <a:srgbClr val="3F5370"/>
                          </a:solidFill>
                          <a:latin typeface="Space Grotesk" pitchFamily="2" charset="-18"/>
                          <a:cs typeface="Space Grotesk" pitchFamily="2" charset="-18"/>
                        </a:rPr>
                        <a:t>sandwich</a:t>
                      </a:r>
                      <a:endParaRPr lang="sr-Latn-RS" sz="1400" dirty="0">
                        <a:solidFill>
                          <a:srgbClr val="3F5370"/>
                        </a:solidFill>
                        <a:latin typeface="Space Grotesk" pitchFamily="2" charset="-18"/>
                        <a:cs typeface="Space Grotesk" pitchFamily="2" charset="-18"/>
                      </a:endParaRPr>
                    </a:p>
                  </a:txBody>
                  <a:tcPr/>
                </a:tc>
                <a:tc>
                  <a:txBody>
                    <a:bodyPr/>
                    <a:lstStyle/>
                    <a:p>
                      <a:pPr algn="ctr"/>
                      <a:r>
                        <a:rPr lang="en-US" sz="1400" b="1" dirty="0">
                          <a:solidFill>
                            <a:srgbClr val="3F5370"/>
                          </a:solidFill>
                          <a:latin typeface="Space Grotesk" pitchFamily="2" charset="-18"/>
                          <a:cs typeface="Space Grotesk" pitchFamily="2" charset="-18"/>
                        </a:rPr>
                        <a:t>79%</a:t>
                      </a:r>
                      <a:endParaRPr lang="sr-Latn-RS" sz="1400" b="1" dirty="0">
                        <a:solidFill>
                          <a:srgbClr val="3F5370"/>
                        </a:solidFill>
                        <a:latin typeface="Space Grotesk" pitchFamily="2" charset="-18"/>
                        <a:cs typeface="Space Grotesk" pitchFamily="2" charset="-18"/>
                      </a:endParaRPr>
                    </a:p>
                  </a:txBody>
                  <a:tcPr/>
                </a:tc>
                <a:tc>
                  <a:txBody>
                    <a:bodyPr/>
                    <a:lstStyle/>
                    <a:p>
                      <a:pPr algn="ctr"/>
                      <a:r>
                        <a:rPr lang="en-US" sz="1400" b="1" dirty="0">
                          <a:solidFill>
                            <a:srgbClr val="3F5370"/>
                          </a:solidFill>
                          <a:latin typeface="Space Grotesk" pitchFamily="2" charset="-18"/>
                          <a:cs typeface="Space Grotesk" pitchFamily="2" charset="-18"/>
                        </a:rPr>
                        <a:t>74%</a:t>
                      </a:r>
                      <a:endParaRPr lang="sr-Latn-RS" sz="1400" b="1" dirty="0">
                        <a:solidFill>
                          <a:srgbClr val="3F5370"/>
                        </a:solidFill>
                        <a:latin typeface="Space Grotesk" pitchFamily="2" charset="-18"/>
                        <a:cs typeface="Space Grotesk" pitchFamily="2" charset="-18"/>
                      </a:endParaRPr>
                    </a:p>
                  </a:txBody>
                  <a:tcPr/>
                </a:tc>
                <a:extLst>
                  <a:ext uri="{0D108BD9-81ED-4DB2-BD59-A6C34878D82A}">
                    <a16:rowId xmlns:a16="http://schemas.microsoft.com/office/drawing/2014/main" val="1612065790"/>
                  </a:ext>
                </a:extLst>
              </a:tr>
              <a:tr h="324000">
                <a:tc>
                  <a:txBody>
                    <a:bodyPr/>
                    <a:lstStyle/>
                    <a:p>
                      <a:r>
                        <a:rPr lang="en-US" sz="1400" dirty="0">
                          <a:solidFill>
                            <a:srgbClr val="3F5370"/>
                          </a:solidFill>
                          <a:latin typeface="Space Grotesk" pitchFamily="2" charset="-18"/>
                          <a:cs typeface="Space Grotesk" pitchFamily="2" charset="-18"/>
                        </a:rPr>
                        <a:t>half-sandwich</a:t>
                      </a:r>
                      <a:endParaRPr lang="sr-Latn-RS" sz="1400" dirty="0">
                        <a:solidFill>
                          <a:srgbClr val="3F5370"/>
                        </a:solidFill>
                        <a:latin typeface="Space Grotesk" pitchFamily="2" charset="-18"/>
                        <a:cs typeface="Space Grotesk" pitchFamily="2" charset="-18"/>
                      </a:endParaRPr>
                    </a:p>
                  </a:txBody>
                  <a:tcPr/>
                </a:tc>
                <a:tc>
                  <a:txBody>
                    <a:bodyPr/>
                    <a:lstStyle/>
                    <a:p>
                      <a:pPr algn="ctr"/>
                      <a:r>
                        <a:rPr lang="en-US" sz="1400" b="1" dirty="0">
                          <a:solidFill>
                            <a:srgbClr val="3F5370"/>
                          </a:solidFill>
                          <a:latin typeface="Space Grotesk" pitchFamily="2" charset="-18"/>
                          <a:cs typeface="Space Grotesk" pitchFamily="2" charset="-18"/>
                        </a:rPr>
                        <a:t>46%</a:t>
                      </a:r>
                      <a:endParaRPr lang="sr-Latn-RS" sz="1400" b="1" dirty="0">
                        <a:solidFill>
                          <a:srgbClr val="3F5370"/>
                        </a:solidFill>
                        <a:latin typeface="Space Grotesk" pitchFamily="2" charset="-18"/>
                        <a:cs typeface="Space Grotesk" pitchFamily="2" charset="-18"/>
                      </a:endParaRPr>
                    </a:p>
                  </a:txBody>
                  <a:tcPr/>
                </a:tc>
                <a:tc>
                  <a:txBody>
                    <a:bodyPr/>
                    <a:lstStyle/>
                    <a:p>
                      <a:pPr algn="ctr"/>
                      <a:r>
                        <a:rPr lang="en-US" sz="1400" b="1" dirty="0">
                          <a:solidFill>
                            <a:srgbClr val="3F5370"/>
                          </a:solidFill>
                          <a:latin typeface="Space Grotesk" pitchFamily="2" charset="-18"/>
                          <a:cs typeface="Space Grotesk" pitchFamily="2" charset="-18"/>
                        </a:rPr>
                        <a:t>46%</a:t>
                      </a:r>
                      <a:endParaRPr lang="sr-Latn-RS" sz="1400" b="1" dirty="0">
                        <a:solidFill>
                          <a:srgbClr val="3F5370"/>
                        </a:solidFill>
                        <a:latin typeface="Space Grotesk" pitchFamily="2" charset="-18"/>
                        <a:cs typeface="Space Grotesk" pitchFamily="2" charset="-18"/>
                      </a:endParaRPr>
                    </a:p>
                  </a:txBody>
                  <a:tcPr/>
                </a:tc>
                <a:extLst>
                  <a:ext uri="{0D108BD9-81ED-4DB2-BD59-A6C34878D82A}">
                    <a16:rowId xmlns:a16="http://schemas.microsoft.com/office/drawing/2014/main" val="4264094454"/>
                  </a:ext>
                </a:extLst>
              </a:tr>
            </a:tbl>
          </a:graphicData>
        </a:graphic>
      </p:graphicFrame>
      <p:sp>
        <p:nvSpPr>
          <p:cNvPr id="7" name="TextBox 6">
            <a:extLst>
              <a:ext uri="{FF2B5EF4-FFF2-40B4-BE49-F238E27FC236}">
                <a16:creationId xmlns:a16="http://schemas.microsoft.com/office/drawing/2014/main" id="{319DC065-5847-13B2-EE90-65CB77709B61}"/>
              </a:ext>
            </a:extLst>
          </p:cNvPr>
          <p:cNvSpPr txBox="1"/>
          <p:nvPr/>
        </p:nvSpPr>
        <p:spPr>
          <a:xfrm flipH="1">
            <a:off x="8229600" y="6307556"/>
            <a:ext cx="3603589" cy="523220"/>
          </a:xfrm>
          <a:prstGeom prst="rect">
            <a:avLst/>
          </a:prstGeom>
          <a:noFill/>
        </p:spPr>
        <p:txBody>
          <a:bodyPr wrap="square" rtlCol="0">
            <a:spAutoFit/>
          </a:bodyPr>
          <a:lstStyle/>
          <a:p>
            <a:pPr algn="ctr"/>
            <a:r>
              <a:rPr lang="en-US" sz="1400" b="1" dirty="0">
                <a:solidFill>
                  <a:srgbClr val="C00000"/>
                </a:solidFill>
                <a:latin typeface="Space Grotesk" pitchFamily="2" charset="-18"/>
                <a:cs typeface="Space Grotesk" pitchFamily="2" charset="-18"/>
              </a:rPr>
              <a:t>very weak interaction, </a:t>
            </a:r>
          </a:p>
          <a:p>
            <a:pPr algn="ctr"/>
            <a:r>
              <a:rPr lang="en-US" sz="1400" b="1" dirty="0">
                <a:solidFill>
                  <a:srgbClr val="C00000"/>
                </a:solidFill>
                <a:latin typeface="Space Grotesk" pitchFamily="2" charset="-18"/>
                <a:cs typeface="Space Grotesk" pitchFamily="2" charset="-18"/>
              </a:rPr>
              <a:t>but still dominant in crystal structures</a:t>
            </a:r>
            <a:endParaRPr lang="sr-Latn-RS" sz="1400" b="1" dirty="0">
              <a:solidFill>
                <a:srgbClr val="C00000"/>
              </a:solidFill>
              <a:latin typeface="Space Grotesk" pitchFamily="2" charset="-18"/>
              <a:cs typeface="Space Grotesk" pitchFamily="2" charset="-18"/>
            </a:endParaRPr>
          </a:p>
        </p:txBody>
      </p:sp>
    </p:spTree>
    <p:extLst>
      <p:ext uri="{BB962C8B-B14F-4D97-AF65-F5344CB8AC3E}">
        <p14:creationId xmlns:p14="http://schemas.microsoft.com/office/powerpoint/2010/main" val="618832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DEB0704-D462-891A-38C1-79FB787428D3}"/>
              </a:ext>
            </a:extLst>
          </p:cNvPr>
          <p:cNvSpPr txBox="1"/>
          <p:nvPr/>
        </p:nvSpPr>
        <p:spPr>
          <a:xfrm>
            <a:off x="1152525" y="172581"/>
            <a:ext cx="10239374" cy="677108"/>
          </a:xfrm>
          <a:prstGeom prst="rect">
            <a:avLst/>
          </a:prstGeom>
          <a:noFill/>
        </p:spPr>
        <p:txBody>
          <a:bodyPr wrap="square" rtlCol="0">
            <a:spAutoFit/>
          </a:bodyPr>
          <a:lstStyle/>
          <a:p>
            <a:pPr algn="ctr"/>
            <a:r>
              <a:rPr lang="en-US" sz="2000" b="1" dirty="0">
                <a:solidFill>
                  <a:srgbClr val="3F5370"/>
                </a:solidFill>
                <a:latin typeface="Space Grotesk" pitchFamily="2" charset="-18"/>
                <a:cs typeface="Space Grotesk" pitchFamily="2" charset="-18"/>
              </a:rPr>
              <a:t>Large Offset Stacking of Half-Sandwich Cp Compounds</a:t>
            </a:r>
          </a:p>
          <a:p>
            <a:pPr algn="ctr"/>
            <a:r>
              <a:rPr lang="en-US" b="1" i="1" dirty="0">
                <a:solidFill>
                  <a:srgbClr val="4692A7"/>
                </a:solidFill>
                <a:latin typeface="Space Grotesk" pitchFamily="2" charset="-18"/>
                <a:cs typeface="Space Grotesk" pitchFamily="2" charset="-18"/>
              </a:rPr>
              <a:t>even if this interaction is very week</a:t>
            </a:r>
            <a:endParaRPr lang="sr-Latn-RS" b="1" i="1" dirty="0">
              <a:solidFill>
                <a:srgbClr val="4692A7"/>
              </a:solidFill>
              <a:latin typeface="Space Grotesk" pitchFamily="2" charset="-18"/>
              <a:cs typeface="Space Grotesk" pitchFamily="2" charset="-18"/>
            </a:endParaRPr>
          </a:p>
        </p:txBody>
      </p:sp>
      <p:sp>
        <p:nvSpPr>
          <p:cNvPr id="13" name="TextBox 12">
            <a:extLst>
              <a:ext uri="{FF2B5EF4-FFF2-40B4-BE49-F238E27FC236}">
                <a16:creationId xmlns:a16="http://schemas.microsoft.com/office/drawing/2014/main" id="{C2F0C53D-EC92-20FA-37BC-9257D8FD67A2}"/>
              </a:ext>
            </a:extLst>
          </p:cNvPr>
          <p:cNvSpPr txBox="1"/>
          <p:nvPr/>
        </p:nvSpPr>
        <p:spPr>
          <a:xfrm>
            <a:off x="1790700" y="5388060"/>
            <a:ext cx="8610600" cy="830997"/>
          </a:xfrm>
          <a:prstGeom prst="rect">
            <a:avLst/>
          </a:prstGeom>
          <a:noFill/>
        </p:spPr>
        <p:txBody>
          <a:bodyPr wrap="square" rtlCol="0">
            <a:spAutoFit/>
          </a:bodyPr>
          <a:lstStyle/>
          <a:p>
            <a:pPr algn="ctr"/>
            <a:r>
              <a:rPr lang="en-US" sz="1600" b="1" dirty="0">
                <a:solidFill>
                  <a:srgbClr val="002060"/>
                </a:solidFill>
                <a:latin typeface="Space Grotesk" pitchFamily="2" charset="-18"/>
                <a:cs typeface="Space Grotesk" pitchFamily="2" charset="-18"/>
              </a:rPr>
              <a:t>Combination of large offset stacking </a:t>
            </a:r>
          </a:p>
          <a:p>
            <a:pPr algn="ctr"/>
            <a:r>
              <a:rPr lang="en-US" sz="1600" b="1" dirty="0">
                <a:solidFill>
                  <a:srgbClr val="002060"/>
                </a:solidFill>
                <a:latin typeface="Space Grotesk" pitchFamily="2" charset="-18"/>
                <a:cs typeface="Space Grotesk" pitchFamily="2" charset="-18"/>
              </a:rPr>
              <a:t>and </a:t>
            </a:r>
            <a:r>
              <a:rPr lang="en-US" sz="1600" b="1" dirty="0">
                <a:solidFill>
                  <a:schemeClr val="accent6">
                    <a:lumMod val="50000"/>
                  </a:schemeClr>
                </a:solidFill>
                <a:latin typeface="Space Grotesk" pitchFamily="2" charset="-18"/>
                <a:cs typeface="Space Grotesk" pitchFamily="2" charset="-18"/>
              </a:rPr>
              <a:t>aromatic C-H/</a:t>
            </a:r>
            <a:r>
              <a:rPr lang="el-GR" sz="1600" b="1" dirty="0">
                <a:solidFill>
                  <a:schemeClr val="accent6">
                    <a:lumMod val="50000"/>
                  </a:schemeClr>
                </a:solidFill>
                <a:latin typeface="Space Grotesk" pitchFamily="2" charset="-18"/>
                <a:ea typeface="Tahoma" panose="020B0604030504040204" pitchFamily="34" charset="0"/>
                <a:cs typeface="Space Grotesk" pitchFamily="2" charset="-18"/>
              </a:rPr>
              <a:t>π</a:t>
            </a:r>
            <a:r>
              <a:rPr lang="en-US" sz="1600" b="1" dirty="0">
                <a:solidFill>
                  <a:schemeClr val="accent6">
                    <a:lumMod val="50000"/>
                  </a:schemeClr>
                </a:solidFill>
                <a:latin typeface="Space Grotesk" pitchFamily="2" charset="-18"/>
                <a:ea typeface="Tahoma" panose="020B0604030504040204" pitchFamily="34" charset="0"/>
                <a:cs typeface="Space Grotesk" pitchFamily="2" charset="-18"/>
              </a:rPr>
              <a:t> interactions</a:t>
            </a:r>
          </a:p>
          <a:p>
            <a:pPr algn="ctr"/>
            <a:r>
              <a:rPr lang="en-US" sz="1600" b="1" dirty="0">
                <a:solidFill>
                  <a:srgbClr val="002060"/>
                </a:solidFill>
                <a:latin typeface="Space Grotesk" pitchFamily="2" charset="-18"/>
                <a:ea typeface="Tahoma" panose="020B0604030504040204" pitchFamily="34" charset="0"/>
                <a:cs typeface="Space Grotesk" pitchFamily="2" charset="-18"/>
              </a:rPr>
              <a:t>(mostly caused by the presence of </a:t>
            </a:r>
            <a:r>
              <a:rPr lang="en-US" sz="1600" b="1" i="1" dirty="0" err="1">
                <a:solidFill>
                  <a:srgbClr val="C00000"/>
                </a:solidFill>
                <a:latin typeface="Space Grotesk" pitchFamily="2" charset="-18"/>
                <a:ea typeface="Tahoma" panose="020B0604030504040204" pitchFamily="34" charset="0"/>
                <a:cs typeface="Space Grotesk" pitchFamily="2" charset="-18"/>
              </a:rPr>
              <a:t>phenylphosphine</a:t>
            </a:r>
            <a:r>
              <a:rPr lang="en-US" sz="1600" b="1" i="1" dirty="0">
                <a:solidFill>
                  <a:srgbClr val="C00000"/>
                </a:solidFill>
                <a:latin typeface="Space Grotesk" pitchFamily="2" charset="-18"/>
                <a:ea typeface="Tahoma" panose="020B0604030504040204" pitchFamily="34" charset="0"/>
                <a:cs typeface="Space Grotesk" pitchFamily="2" charset="-18"/>
              </a:rPr>
              <a:t>-type</a:t>
            </a:r>
            <a:r>
              <a:rPr lang="en-US" sz="1600" b="1" dirty="0">
                <a:solidFill>
                  <a:srgbClr val="002060"/>
                </a:solidFill>
                <a:latin typeface="Space Grotesk" pitchFamily="2" charset="-18"/>
                <a:ea typeface="Tahoma" panose="020B0604030504040204" pitchFamily="34" charset="0"/>
                <a:cs typeface="Space Grotesk" pitchFamily="2" charset="-18"/>
              </a:rPr>
              <a:t> ligand in half-sandwich)</a:t>
            </a:r>
            <a:endParaRPr lang="en-US" sz="1600" b="1" dirty="0">
              <a:solidFill>
                <a:srgbClr val="002060"/>
              </a:solidFill>
              <a:latin typeface="Space Grotesk" pitchFamily="2" charset="-18"/>
              <a:cs typeface="Space Grotesk" pitchFamily="2" charset="-18"/>
            </a:endParaRPr>
          </a:p>
        </p:txBody>
      </p:sp>
      <p:sp>
        <p:nvSpPr>
          <p:cNvPr id="14" name="TextBox 13">
            <a:extLst>
              <a:ext uri="{FF2B5EF4-FFF2-40B4-BE49-F238E27FC236}">
                <a16:creationId xmlns:a16="http://schemas.microsoft.com/office/drawing/2014/main" id="{F7777E30-368F-0207-9C62-AEFE4D43E571}"/>
              </a:ext>
            </a:extLst>
          </p:cNvPr>
          <p:cNvSpPr txBox="1"/>
          <p:nvPr/>
        </p:nvSpPr>
        <p:spPr>
          <a:xfrm>
            <a:off x="3821906" y="993298"/>
            <a:ext cx="4548187" cy="369332"/>
          </a:xfrm>
          <a:prstGeom prst="rect">
            <a:avLst/>
          </a:prstGeom>
          <a:noFill/>
        </p:spPr>
        <p:txBody>
          <a:bodyPr wrap="square" rtlCol="0">
            <a:spAutoFit/>
          </a:bodyPr>
          <a:lstStyle/>
          <a:p>
            <a:pPr algn="ctr"/>
            <a:r>
              <a:rPr lang="en-US" b="1" dirty="0">
                <a:solidFill>
                  <a:srgbClr val="3F5370"/>
                </a:solidFill>
                <a:latin typeface="Space Grotesk" pitchFamily="2" charset="-18"/>
                <a:cs typeface="Space Grotesk" pitchFamily="2" charset="-18"/>
              </a:rPr>
              <a:t>VISUAL ANALYSIS</a:t>
            </a:r>
          </a:p>
        </p:txBody>
      </p:sp>
      <p:sp>
        <p:nvSpPr>
          <p:cNvPr id="2" name="TextBox 1">
            <a:extLst>
              <a:ext uri="{FF2B5EF4-FFF2-40B4-BE49-F238E27FC236}">
                <a16:creationId xmlns:a16="http://schemas.microsoft.com/office/drawing/2014/main" id="{01B4EF1A-2D05-2619-6191-9829369F419E}"/>
              </a:ext>
            </a:extLst>
          </p:cNvPr>
          <p:cNvSpPr txBox="1"/>
          <p:nvPr/>
        </p:nvSpPr>
        <p:spPr>
          <a:xfrm>
            <a:off x="270538" y="6321187"/>
            <a:ext cx="6149311" cy="523220"/>
          </a:xfrm>
          <a:prstGeom prst="rect">
            <a:avLst/>
          </a:prstGeom>
          <a:noFill/>
        </p:spPr>
        <p:txBody>
          <a:bodyPr wrap="square" rtlCol="0">
            <a:spAutoFit/>
          </a:bodyPr>
          <a:lstStyle/>
          <a:p>
            <a:r>
              <a:rPr lang="en-US" sz="1400" dirty="0">
                <a:solidFill>
                  <a:srgbClr val="4692A7"/>
                </a:solidFill>
                <a:latin typeface="Space Grotesk" pitchFamily="2" charset="-18"/>
                <a:cs typeface="Space Grotesk" pitchFamily="2" charset="-18"/>
              </a:rPr>
              <a:t>Malenov &amp; Zari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Coord. Chem. Rev.</a:t>
            </a:r>
            <a:r>
              <a:rPr lang="sr-Latn-RS" sz="1400" dirty="0">
                <a:solidFill>
                  <a:srgbClr val="4692A7"/>
                </a:solidFill>
                <a:latin typeface="Space Grotesk" pitchFamily="2" charset="-18"/>
                <a:cs typeface="Space Grotesk" pitchFamily="2" charset="-18"/>
              </a:rPr>
              <a:t> </a:t>
            </a:r>
            <a:r>
              <a:rPr lang="sr-Latn-RS" sz="1400" b="1" dirty="0">
                <a:solidFill>
                  <a:srgbClr val="4692A7"/>
                </a:solidFill>
                <a:latin typeface="Space Grotesk" pitchFamily="2" charset="-18"/>
                <a:cs typeface="Space Grotesk" pitchFamily="2" charset="-18"/>
              </a:rPr>
              <a:t>419</a:t>
            </a:r>
            <a:r>
              <a:rPr lang="sr-Latn-RS" sz="1400" dirty="0">
                <a:solidFill>
                  <a:srgbClr val="4692A7"/>
                </a:solidFill>
                <a:latin typeface="Space Grotesk" pitchFamily="2" charset="-18"/>
                <a:cs typeface="Space Grotesk" pitchFamily="2" charset="-18"/>
              </a:rPr>
              <a:t> (2020) 213338.</a:t>
            </a:r>
            <a:endParaRPr lang="en-US" sz="1400" dirty="0">
              <a:solidFill>
                <a:srgbClr val="4692A7"/>
              </a:solidFill>
              <a:latin typeface="Space Grotesk" pitchFamily="2" charset="-18"/>
              <a:cs typeface="Space Grotesk" pitchFamily="2" charset="-18"/>
            </a:endParaRPr>
          </a:p>
          <a:p>
            <a:r>
              <a:rPr lang="en-US" sz="1400" dirty="0" err="1">
                <a:solidFill>
                  <a:srgbClr val="4692A7"/>
                </a:solidFill>
                <a:latin typeface="Space Grotesk" pitchFamily="2" charset="-18"/>
                <a:cs typeface="Space Grotesk" pitchFamily="2" charset="-18"/>
              </a:rPr>
              <a:t>Malenov</a:t>
            </a:r>
            <a:r>
              <a:rPr lang="en-US" sz="1400" dirty="0">
                <a:solidFill>
                  <a:srgbClr val="4692A7"/>
                </a:solidFill>
                <a:latin typeface="Space Grotesk" pitchFamily="2" charset="-18"/>
                <a:cs typeface="Space Grotesk" pitchFamily="2" charset="-18"/>
              </a:rPr>
              <a:t>, </a:t>
            </a:r>
            <a:r>
              <a:rPr lang="en-US" sz="1400" dirty="0" err="1">
                <a:solidFill>
                  <a:srgbClr val="4692A7"/>
                </a:solidFill>
                <a:latin typeface="Space Grotesk" pitchFamily="2" charset="-18"/>
                <a:cs typeface="Space Grotesk" pitchFamily="2" charset="-18"/>
              </a:rPr>
              <a:t>Vojislavljevi</a:t>
            </a:r>
            <a:r>
              <a:rPr lang="sr-Latn-RS" sz="1400" dirty="0">
                <a:solidFill>
                  <a:srgbClr val="4692A7"/>
                </a:solidFill>
                <a:latin typeface="Space Grotesk" pitchFamily="2" charset="-18"/>
                <a:cs typeface="Space Grotesk" pitchFamily="2" charset="-18"/>
              </a:rPr>
              <a:t>ć-Vasilev,</a:t>
            </a:r>
            <a:r>
              <a:rPr lang="en-US" sz="1400" dirty="0">
                <a:solidFill>
                  <a:srgbClr val="4692A7"/>
                </a:solidFill>
                <a:latin typeface="Space Grotesk" pitchFamily="2" charset="-18"/>
                <a:cs typeface="Space Grotesk" pitchFamily="2" charset="-18"/>
              </a:rPr>
              <a:t> Zari</a:t>
            </a:r>
            <a:r>
              <a:rPr lang="sr-Latn-RS" sz="1400" dirty="0">
                <a:solidFill>
                  <a:srgbClr val="4692A7"/>
                </a:solidFill>
                <a:latin typeface="Space Grotesk" pitchFamily="2" charset="-18"/>
                <a:cs typeface="Space Grotesk" pitchFamily="2" charset="-18"/>
              </a:rPr>
              <a:t>ć, </a:t>
            </a:r>
            <a:r>
              <a:rPr lang="sr-Latn-RS" sz="1400" i="1" dirty="0">
                <a:solidFill>
                  <a:srgbClr val="4692A7"/>
                </a:solidFill>
                <a:latin typeface="Space Grotesk" pitchFamily="2" charset="-18"/>
                <a:cs typeface="Space Grotesk" pitchFamily="2" charset="-18"/>
              </a:rPr>
              <a:t>C</a:t>
            </a:r>
            <a:r>
              <a:rPr lang="en-US" sz="1400" i="1" dirty="0" err="1">
                <a:solidFill>
                  <a:srgbClr val="4692A7"/>
                </a:solidFill>
                <a:latin typeface="Space Grotesk" pitchFamily="2" charset="-18"/>
                <a:cs typeface="Space Grotesk" pitchFamily="2" charset="-18"/>
              </a:rPr>
              <a:t>rystallogr</a:t>
            </a:r>
            <a:r>
              <a:rPr lang="en-US" sz="1400" i="1" dirty="0">
                <a:solidFill>
                  <a:srgbClr val="4692A7"/>
                </a:solidFill>
                <a:latin typeface="Space Grotesk" pitchFamily="2" charset="-18"/>
                <a:cs typeface="Space Grotesk" pitchFamily="2" charset="-18"/>
              </a:rPr>
              <a:t>. Rev. </a:t>
            </a:r>
            <a:r>
              <a:rPr lang="en-US" sz="1400" b="1" dirty="0">
                <a:solidFill>
                  <a:srgbClr val="4692A7"/>
                </a:solidFill>
                <a:latin typeface="Space Grotesk" pitchFamily="2" charset="-18"/>
                <a:cs typeface="Space Grotesk" pitchFamily="2" charset="-18"/>
              </a:rPr>
              <a:t>31</a:t>
            </a:r>
            <a:r>
              <a:rPr lang="en-US" sz="1400" i="1" dirty="0">
                <a:solidFill>
                  <a:srgbClr val="4692A7"/>
                </a:solidFill>
                <a:latin typeface="Space Grotesk" pitchFamily="2" charset="-18"/>
                <a:cs typeface="Space Grotesk" pitchFamily="2" charset="-18"/>
              </a:rPr>
              <a:t> </a:t>
            </a:r>
            <a:r>
              <a:rPr lang="en-US" sz="1400" dirty="0">
                <a:solidFill>
                  <a:srgbClr val="4692A7"/>
                </a:solidFill>
                <a:latin typeface="Space Grotesk" pitchFamily="2" charset="-18"/>
                <a:cs typeface="Space Grotesk" pitchFamily="2" charset="-18"/>
              </a:rPr>
              <a:t>(2025) 60-95.</a:t>
            </a:r>
            <a:r>
              <a:rPr lang="en-US" sz="1400" i="1" dirty="0">
                <a:solidFill>
                  <a:srgbClr val="4692A7"/>
                </a:solidFill>
                <a:latin typeface="Space Grotesk" pitchFamily="2" charset="-18"/>
                <a:cs typeface="Space Grotesk" pitchFamily="2" charset="-18"/>
              </a:rPr>
              <a:t> </a:t>
            </a:r>
            <a:endParaRPr lang="sr-Latn-RS" sz="1400" dirty="0">
              <a:solidFill>
                <a:srgbClr val="4692A7"/>
              </a:solidFill>
              <a:latin typeface="Space Grotesk" pitchFamily="2" charset="-18"/>
              <a:cs typeface="Space Grotesk" pitchFamily="2" charset="-18"/>
            </a:endParaRPr>
          </a:p>
        </p:txBody>
      </p:sp>
      <p:grpSp>
        <p:nvGrpSpPr>
          <p:cNvPr id="17" name="Group 16">
            <a:extLst>
              <a:ext uri="{FF2B5EF4-FFF2-40B4-BE49-F238E27FC236}">
                <a16:creationId xmlns:a16="http://schemas.microsoft.com/office/drawing/2014/main" id="{905C2A6D-4549-D02C-B3D3-2F1CB83AA906}"/>
              </a:ext>
            </a:extLst>
          </p:cNvPr>
          <p:cNvGrpSpPr/>
          <p:nvPr/>
        </p:nvGrpSpPr>
        <p:grpSpPr>
          <a:xfrm>
            <a:off x="2294249" y="1307089"/>
            <a:ext cx="7603501" cy="3994934"/>
            <a:chOff x="2294249" y="1307089"/>
            <a:chExt cx="7603501" cy="3994934"/>
          </a:xfrm>
        </p:grpSpPr>
        <p:grpSp>
          <p:nvGrpSpPr>
            <p:cNvPr id="12" name="Group 11">
              <a:extLst>
                <a:ext uri="{FF2B5EF4-FFF2-40B4-BE49-F238E27FC236}">
                  <a16:creationId xmlns:a16="http://schemas.microsoft.com/office/drawing/2014/main" id="{81EE239F-EDEE-0E45-CD73-DBE66506E841}"/>
                </a:ext>
              </a:extLst>
            </p:cNvPr>
            <p:cNvGrpSpPr/>
            <p:nvPr/>
          </p:nvGrpSpPr>
          <p:grpSpPr>
            <a:xfrm>
              <a:off x="2294249" y="1307089"/>
              <a:ext cx="7603501" cy="3994934"/>
              <a:chOff x="1605661" y="621289"/>
              <a:chExt cx="7603501" cy="3994934"/>
            </a:xfrm>
          </p:grpSpPr>
          <p:pic>
            <p:nvPicPr>
              <p:cNvPr id="5" name="Picture 4">
                <a:extLst>
                  <a:ext uri="{FF2B5EF4-FFF2-40B4-BE49-F238E27FC236}">
                    <a16:creationId xmlns:a16="http://schemas.microsoft.com/office/drawing/2014/main" id="{E737A9C1-E8A6-84A4-D60F-E8FB8C4E6B9D}"/>
                  </a:ext>
                </a:extLst>
              </p:cNvPr>
              <p:cNvPicPr>
                <a:picLocks noChangeAspect="1"/>
              </p:cNvPicPr>
              <p:nvPr/>
            </p:nvPicPr>
            <p:blipFill>
              <a:blip r:embed="rId2">
                <a:extLst>
                  <a:ext uri="{28A0092B-C50C-407E-A947-70E740481C1C}">
                    <a14:useLocalDpi xmlns:a14="http://schemas.microsoft.com/office/drawing/2010/main" val="0"/>
                  </a:ext>
                </a:extLst>
              </a:blip>
              <a:srcRect t="9445"/>
              <a:stretch>
                <a:fillRect/>
              </a:stretch>
            </p:blipFill>
            <p:spPr>
              <a:xfrm>
                <a:off x="1605661" y="621289"/>
                <a:ext cx="1942857" cy="3477306"/>
              </a:xfrm>
              <a:prstGeom prst="rect">
                <a:avLst/>
              </a:prstGeom>
            </p:spPr>
          </p:pic>
          <p:pic>
            <p:nvPicPr>
              <p:cNvPr id="7" name="Picture 6">
                <a:extLst>
                  <a:ext uri="{FF2B5EF4-FFF2-40B4-BE49-F238E27FC236}">
                    <a16:creationId xmlns:a16="http://schemas.microsoft.com/office/drawing/2014/main" id="{AFB0C1D8-2A16-76BB-A73E-B8079767C14A}"/>
                  </a:ext>
                </a:extLst>
              </p:cNvPr>
              <p:cNvPicPr>
                <a:picLocks noChangeAspect="1"/>
              </p:cNvPicPr>
              <p:nvPr/>
            </p:nvPicPr>
            <p:blipFill>
              <a:blip r:embed="rId3">
                <a:extLst>
                  <a:ext uri="{28A0092B-C50C-407E-A947-70E740481C1C}">
                    <a14:useLocalDpi xmlns:a14="http://schemas.microsoft.com/office/drawing/2010/main" val="0"/>
                  </a:ext>
                </a:extLst>
              </a:blip>
              <a:srcRect b="7602"/>
              <a:stretch>
                <a:fillRect/>
              </a:stretch>
            </p:blipFill>
            <p:spPr>
              <a:xfrm>
                <a:off x="4001654" y="621289"/>
                <a:ext cx="5207508" cy="3579236"/>
              </a:xfrm>
              <a:prstGeom prst="rect">
                <a:avLst/>
              </a:prstGeom>
            </p:spPr>
          </p:pic>
          <p:sp>
            <p:nvSpPr>
              <p:cNvPr id="9" name="TextBox 8">
                <a:extLst>
                  <a:ext uri="{FF2B5EF4-FFF2-40B4-BE49-F238E27FC236}">
                    <a16:creationId xmlns:a16="http://schemas.microsoft.com/office/drawing/2014/main" id="{5D03C8E7-FDB4-6FCF-ACB9-E354941572AB}"/>
                  </a:ext>
                </a:extLst>
              </p:cNvPr>
              <p:cNvSpPr txBox="1"/>
              <p:nvPr/>
            </p:nvSpPr>
            <p:spPr>
              <a:xfrm>
                <a:off x="1791276" y="4277669"/>
                <a:ext cx="1571625" cy="338554"/>
              </a:xfrm>
              <a:prstGeom prst="rect">
                <a:avLst/>
              </a:prstGeom>
              <a:noFill/>
            </p:spPr>
            <p:txBody>
              <a:bodyPr wrap="square" rtlCol="0">
                <a:spAutoFit/>
              </a:bodyPr>
              <a:lstStyle/>
              <a:p>
                <a:pPr algn="ctr"/>
                <a:r>
                  <a:rPr lang="en-US" sz="1600" b="1" dirty="0">
                    <a:solidFill>
                      <a:srgbClr val="3F5370"/>
                    </a:solidFill>
                    <a:latin typeface="Space Grotesk" pitchFamily="2" charset="-18"/>
                    <a:cs typeface="Space Grotesk" pitchFamily="2" charset="-18"/>
                  </a:rPr>
                  <a:t>BEPGAG</a:t>
                </a:r>
              </a:p>
            </p:txBody>
          </p:sp>
          <p:sp>
            <p:nvSpPr>
              <p:cNvPr id="10" name="TextBox 9">
                <a:extLst>
                  <a:ext uri="{FF2B5EF4-FFF2-40B4-BE49-F238E27FC236}">
                    <a16:creationId xmlns:a16="http://schemas.microsoft.com/office/drawing/2014/main" id="{BB7DD700-12DA-23B7-C7BF-10CC32C8436B}"/>
                  </a:ext>
                </a:extLst>
              </p:cNvPr>
              <p:cNvSpPr txBox="1"/>
              <p:nvPr/>
            </p:nvSpPr>
            <p:spPr>
              <a:xfrm>
                <a:off x="4524375" y="4277669"/>
                <a:ext cx="1571625" cy="338554"/>
              </a:xfrm>
              <a:prstGeom prst="rect">
                <a:avLst/>
              </a:prstGeom>
              <a:noFill/>
            </p:spPr>
            <p:txBody>
              <a:bodyPr wrap="square" rtlCol="0">
                <a:spAutoFit/>
              </a:bodyPr>
              <a:lstStyle/>
              <a:p>
                <a:pPr algn="ctr"/>
                <a:r>
                  <a:rPr lang="en-US" sz="1600" b="1" dirty="0">
                    <a:solidFill>
                      <a:srgbClr val="3F5370"/>
                    </a:solidFill>
                    <a:latin typeface="Space Grotesk" pitchFamily="2" charset="-18"/>
                    <a:cs typeface="Space Grotesk" pitchFamily="2" charset="-18"/>
                  </a:rPr>
                  <a:t>NIHLIB01</a:t>
                </a:r>
              </a:p>
            </p:txBody>
          </p:sp>
          <p:sp>
            <p:nvSpPr>
              <p:cNvPr id="11" name="TextBox 10">
                <a:extLst>
                  <a:ext uri="{FF2B5EF4-FFF2-40B4-BE49-F238E27FC236}">
                    <a16:creationId xmlns:a16="http://schemas.microsoft.com/office/drawing/2014/main" id="{F8929EEA-DFD7-66DC-83BA-8E13ACA0AE8C}"/>
                  </a:ext>
                </a:extLst>
              </p:cNvPr>
              <p:cNvSpPr txBox="1"/>
              <p:nvPr/>
            </p:nvSpPr>
            <p:spPr>
              <a:xfrm>
                <a:off x="7243762" y="4277669"/>
                <a:ext cx="1571625" cy="338554"/>
              </a:xfrm>
              <a:prstGeom prst="rect">
                <a:avLst/>
              </a:prstGeom>
              <a:noFill/>
            </p:spPr>
            <p:txBody>
              <a:bodyPr wrap="square" rtlCol="0">
                <a:spAutoFit/>
              </a:bodyPr>
              <a:lstStyle/>
              <a:p>
                <a:pPr algn="ctr"/>
                <a:r>
                  <a:rPr lang="en-US" sz="1600" b="1" dirty="0">
                    <a:solidFill>
                      <a:srgbClr val="3F5370"/>
                    </a:solidFill>
                    <a:latin typeface="Space Grotesk" pitchFamily="2" charset="-18"/>
                    <a:cs typeface="Space Grotesk" pitchFamily="2" charset="-18"/>
                  </a:rPr>
                  <a:t>YUVTAK</a:t>
                </a:r>
              </a:p>
            </p:txBody>
          </p:sp>
        </p:grpSp>
        <p:cxnSp>
          <p:nvCxnSpPr>
            <p:cNvPr id="4" name="Straight Connector 3">
              <a:extLst>
                <a:ext uri="{FF2B5EF4-FFF2-40B4-BE49-F238E27FC236}">
                  <a16:creationId xmlns:a16="http://schemas.microsoft.com/office/drawing/2014/main" id="{F9A460F1-B14F-6329-DBBE-83FBB6655C29}"/>
                </a:ext>
              </a:extLst>
            </p:cNvPr>
            <p:cNvCxnSpPr/>
            <p:nvPr/>
          </p:nvCxnSpPr>
          <p:spPr>
            <a:xfrm flipV="1">
              <a:off x="2828611" y="2924070"/>
              <a:ext cx="859134" cy="296427"/>
            </a:xfrm>
            <a:prstGeom prst="line">
              <a:avLst/>
            </a:prstGeom>
            <a:ln w="22225">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AD5685AB-E39A-AD76-7C4B-F7D692DC9B8F}"/>
                </a:ext>
              </a:extLst>
            </p:cNvPr>
            <p:cNvCxnSpPr>
              <a:cxnSpLocks/>
            </p:cNvCxnSpPr>
            <p:nvPr/>
          </p:nvCxnSpPr>
          <p:spPr>
            <a:xfrm flipV="1">
              <a:off x="2828611" y="2618961"/>
              <a:ext cx="130629" cy="601536"/>
            </a:xfrm>
            <a:prstGeom prst="line">
              <a:avLst/>
            </a:prstGeom>
            <a:ln w="22225" cmpd="sng">
              <a:solidFill>
                <a:schemeClr val="accent6">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09E9CAA-7866-5491-960F-095527099B53}"/>
                </a:ext>
              </a:extLst>
            </p:cNvPr>
            <p:cNvCxnSpPr>
              <a:cxnSpLocks/>
            </p:cNvCxnSpPr>
            <p:nvPr/>
          </p:nvCxnSpPr>
          <p:spPr>
            <a:xfrm flipV="1">
              <a:off x="3532858" y="2919729"/>
              <a:ext cx="130629" cy="601536"/>
            </a:xfrm>
            <a:prstGeom prst="line">
              <a:avLst/>
            </a:prstGeom>
            <a:ln w="22225" cmpd="sng">
              <a:solidFill>
                <a:schemeClr val="accent6">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373628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ECCEB-3C3E-4692-0109-9C6BF330D69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C85DAEC-0C1C-2B44-C553-58E40C1D71BC}"/>
              </a:ext>
            </a:extLst>
          </p:cNvPr>
          <p:cNvSpPr txBox="1"/>
          <p:nvPr/>
        </p:nvSpPr>
        <p:spPr>
          <a:xfrm>
            <a:off x="1747695" y="87407"/>
            <a:ext cx="8696611" cy="892552"/>
          </a:xfrm>
          <a:prstGeom prst="rect">
            <a:avLst/>
          </a:prstGeom>
          <a:noFill/>
        </p:spPr>
        <p:txBody>
          <a:bodyPr wrap="none" rtlCol="0">
            <a:spAutoFit/>
          </a:bodyPr>
          <a:lstStyle/>
          <a:p>
            <a:pPr algn="ctr"/>
            <a:r>
              <a:rPr lang="en-US" sz="2800" b="1" dirty="0">
                <a:solidFill>
                  <a:srgbClr val="002060"/>
                </a:solidFill>
                <a:latin typeface="Space Grotesk" pitchFamily="2" charset="-18"/>
                <a:cs typeface="Space Grotesk" pitchFamily="2" charset="-18"/>
              </a:rPr>
              <a:t>CCDC Engagement Grants</a:t>
            </a:r>
            <a:endParaRPr lang="sr-Latn-RS" sz="2800" b="1" dirty="0">
              <a:solidFill>
                <a:srgbClr val="002060"/>
              </a:solidFill>
              <a:latin typeface="Space Grotesk" pitchFamily="2" charset="-18"/>
              <a:cs typeface="Space Grotesk" pitchFamily="2" charset="-18"/>
            </a:endParaRPr>
          </a:p>
          <a:p>
            <a:pPr algn="ctr"/>
            <a:r>
              <a:rPr lang="en-US" sz="2400" dirty="0">
                <a:solidFill>
                  <a:srgbClr val="002060"/>
                </a:solidFill>
                <a:latin typeface="Space Grotesk" pitchFamily="2" charset="-18"/>
                <a:cs typeface="Space Grotesk" pitchFamily="2" charset="-18"/>
              </a:rPr>
              <a:t>Grants to Create STEM Outreach Resources and Activities</a:t>
            </a:r>
            <a:endParaRPr lang="sr-Latn-RS" sz="2400" dirty="0">
              <a:solidFill>
                <a:srgbClr val="002060"/>
              </a:solidFill>
              <a:latin typeface="Space Grotesk" pitchFamily="2" charset="-18"/>
              <a:cs typeface="Space Grotesk" pitchFamily="2" charset="-18"/>
            </a:endParaRPr>
          </a:p>
        </p:txBody>
      </p:sp>
      <p:sp>
        <p:nvSpPr>
          <p:cNvPr id="3" name="TextBox 2">
            <a:extLst>
              <a:ext uri="{FF2B5EF4-FFF2-40B4-BE49-F238E27FC236}">
                <a16:creationId xmlns:a16="http://schemas.microsoft.com/office/drawing/2014/main" id="{82C409B1-4DB1-0D06-D43D-85F1413E72BD}"/>
              </a:ext>
            </a:extLst>
          </p:cNvPr>
          <p:cNvSpPr txBox="1"/>
          <p:nvPr/>
        </p:nvSpPr>
        <p:spPr>
          <a:xfrm>
            <a:off x="485775" y="1555923"/>
            <a:ext cx="6953250" cy="4708981"/>
          </a:xfrm>
          <a:prstGeom prst="rect">
            <a:avLst/>
          </a:prstGeom>
          <a:noFill/>
        </p:spPr>
        <p:txBody>
          <a:bodyPr wrap="square" rtlCol="0">
            <a:spAutoFit/>
          </a:bodyPr>
          <a:lstStyle/>
          <a:p>
            <a:pPr algn="just"/>
            <a:r>
              <a:rPr lang="sr-Latn-RS" dirty="0">
                <a:solidFill>
                  <a:srgbClr val="002060"/>
                </a:solidFill>
                <a:latin typeface="Space Grotesk" pitchFamily="2" charset="-18"/>
                <a:cs typeface="Space Grotesk" pitchFamily="2" charset="-18"/>
              </a:rPr>
              <a:t>„</a:t>
            </a:r>
            <a:r>
              <a:rPr lang="en-US" dirty="0">
                <a:solidFill>
                  <a:srgbClr val="002060"/>
                </a:solidFill>
                <a:latin typeface="Space Grotesk" pitchFamily="2" charset="-18"/>
                <a:cs typeface="Space Grotesk" pitchFamily="2" charset="-18"/>
              </a:rPr>
              <a:t>The CCDC Engagement Grants cover the costs for you to produce resources or activities to increase schools and public engagement in crystallography and structural science.</a:t>
            </a:r>
          </a:p>
          <a:p>
            <a:pPr algn="just"/>
            <a:endParaRPr lang="sr-Latn-RS" dirty="0">
              <a:solidFill>
                <a:srgbClr val="002060"/>
              </a:solidFill>
              <a:latin typeface="Space Grotesk" pitchFamily="2" charset="-18"/>
              <a:cs typeface="Space Grotesk" pitchFamily="2" charset="-18"/>
            </a:endParaRPr>
          </a:p>
          <a:p>
            <a:pPr algn="just"/>
            <a:r>
              <a:rPr lang="en-US" dirty="0">
                <a:solidFill>
                  <a:srgbClr val="002060"/>
                </a:solidFill>
                <a:latin typeface="Space Grotesk" pitchFamily="2" charset="-18"/>
                <a:cs typeface="Space Grotesk" pitchFamily="2" charset="-18"/>
              </a:rPr>
              <a:t>As part of our mission to advance structural science for the public benefit, we support education in the chemical sciences. </a:t>
            </a:r>
            <a:endParaRPr lang="sr-Latn-RS" dirty="0">
              <a:solidFill>
                <a:srgbClr val="002060"/>
              </a:solidFill>
              <a:latin typeface="Space Grotesk" pitchFamily="2" charset="-18"/>
              <a:cs typeface="Space Grotesk" pitchFamily="2" charset="-18"/>
            </a:endParaRPr>
          </a:p>
          <a:p>
            <a:pPr algn="just"/>
            <a:endParaRPr lang="sr-Latn-RS" dirty="0">
              <a:solidFill>
                <a:srgbClr val="002060"/>
              </a:solidFill>
              <a:latin typeface="Space Grotesk" pitchFamily="2" charset="-18"/>
              <a:cs typeface="Space Grotesk" pitchFamily="2" charset="-18"/>
            </a:endParaRPr>
          </a:p>
          <a:p>
            <a:pPr algn="just"/>
            <a:r>
              <a:rPr lang="en-US" dirty="0">
                <a:solidFill>
                  <a:srgbClr val="002060"/>
                </a:solidFill>
                <a:latin typeface="Space Grotesk" pitchFamily="2" charset="-18"/>
                <a:cs typeface="Space Grotesk" pitchFamily="2" charset="-18"/>
              </a:rPr>
              <a:t>Through the CCDC Engagement Grants, launched in 2022, we aim to enable more people to create engaging resources for the next generation of scientists.</a:t>
            </a:r>
            <a:r>
              <a:rPr lang="sr-Latn-RS" dirty="0">
                <a:solidFill>
                  <a:srgbClr val="002060"/>
                </a:solidFill>
                <a:latin typeface="Space Grotesk" pitchFamily="2" charset="-18"/>
                <a:cs typeface="Space Grotesk" pitchFamily="2" charset="-18"/>
              </a:rPr>
              <a:t>“</a:t>
            </a:r>
          </a:p>
          <a:p>
            <a:pPr algn="just"/>
            <a:endParaRPr lang="sr-Latn-RS" dirty="0">
              <a:latin typeface="Space Grotesk" pitchFamily="2" charset="-18"/>
              <a:cs typeface="Space Grotesk" pitchFamily="2" charset="-18"/>
            </a:endParaRPr>
          </a:p>
          <a:p>
            <a:pPr algn="just"/>
            <a:endParaRPr lang="sr-Latn-RS" dirty="0">
              <a:latin typeface="Space Grotesk" pitchFamily="2" charset="-18"/>
              <a:cs typeface="Space Grotesk" pitchFamily="2" charset="-18"/>
            </a:endParaRPr>
          </a:p>
          <a:p>
            <a:pPr algn="just"/>
            <a:r>
              <a:rPr lang="sr-Latn-RS" sz="1600" dirty="0">
                <a:latin typeface="Space Grotesk" pitchFamily="2" charset="-18"/>
                <a:cs typeface="Space Grotesk" pitchFamily="2" charset="-18"/>
              </a:rPr>
              <a:t>Source: </a:t>
            </a:r>
          </a:p>
          <a:p>
            <a:pPr algn="just"/>
            <a:r>
              <a:rPr lang="sr-Latn-RS" sz="1600" dirty="0">
                <a:latin typeface="Space Grotesk" pitchFamily="2" charset="-18"/>
                <a:cs typeface="Space Grotesk" pitchFamily="2" charset="-18"/>
                <a:hlinkClick r:id="rId2"/>
              </a:rPr>
              <a:t>https://www.ccdc.cam.ac.uk/community/ccdc-for-the-community/awards-and-sponsorship/ccdc-engagement-grants/</a:t>
            </a:r>
            <a:r>
              <a:rPr lang="sr-Latn-RS" sz="1600" dirty="0">
                <a:latin typeface="Space Grotesk" pitchFamily="2" charset="-18"/>
                <a:cs typeface="Space Grotesk" pitchFamily="2" charset="-18"/>
              </a:rPr>
              <a:t> </a:t>
            </a:r>
            <a:endParaRPr lang="en-US" sz="1600" dirty="0">
              <a:latin typeface="Space Grotesk" pitchFamily="2" charset="-18"/>
              <a:cs typeface="Space Grotesk" pitchFamily="2" charset="-18"/>
            </a:endParaRPr>
          </a:p>
        </p:txBody>
      </p:sp>
      <p:grpSp>
        <p:nvGrpSpPr>
          <p:cNvPr id="4" name="Group 3">
            <a:extLst>
              <a:ext uri="{FF2B5EF4-FFF2-40B4-BE49-F238E27FC236}">
                <a16:creationId xmlns:a16="http://schemas.microsoft.com/office/drawing/2014/main" id="{9667A4F3-5349-8410-4D25-72370F7B6847}"/>
              </a:ext>
            </a:extLst>
          </p:cNvPr>
          <p:cNvGrpSpPr/>
          <p:nvPr/>
        </p:nvGrpSpPr>
        <p:grpSpPr>
          <a:xfrm>
            <a:off x="7781925" y="1325091"/>
            <a:ext cx="3429000" cy="4552950"/>
            <a:chOff x="5495925" y="1267941"/>
            <a:chExt cx="3429000" cy="4552950"/>
          </a:xfrm>
        </p:grpSpPr>
        <p:pic>
          <p:nvPicPr>
            <p:cNvPr id="5" name="Picture 4">
              <a:extLst>
                <a:ext uri="{FF2B5EF4-FFF2-40B4-BE49-F238E27FC236}">
                  <a16:creationId xmlns:a16="http://schemas.microsoft.com/office/drawing/2014/main" id="{BE7ADA26-D087-969B-4774-AA7000D592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95925" y="1822450"/>
              <a:ext cx="3429000" cy="3429000"/>
            </a:xfrm>
            <a:prstGeom prst="rect">
              <a:avLst/>
            </a:prstGeom>
          </p:spPr>
        </p:pic>
        <p:sp>
          <p:nvSpPr>
            <p:cNvPr id="6" name="TextBox 5">
              <a:extLst>
                <a:ext uri="{FF2B5EF4-FFF2-40B4-BE49-F238E27FC236}">
                  <a16:creationId xmlns:a16="http://schemas.microsoft.com/office/drawing/2014/main" id="{6D608ECA-0DA4-9C2F-2A63-7E72A81EC394}"/>
                </a:ext>
              </a:extLst>
            </p:cNvPr>
            <p:cNvSpPr txBox="1"/>
            <p:nvPr/>
          </p:nvSpPr>
          <p:spPr>
            <a:xfrm>
              <a:off x="6306971" y="1267941"/>
              <a:ext cx="1806906" cy="461665"/>
            </a:xfrm>
            <a:prstGeom prst="rect">
              <a:avLst/>
            </a:prstGeom>
            <a:noFill/>
          </p:spPr>
          <p:txBody>
            <a:bodyPr wrap="none" rtlCol="0">
              <a:spAutoFit/>
            </a:bodyPr>
            <a:lstStyle/>
            <a:p>
              <a:pPr algn="ctr"/>
              <a:r>
                <a:rPr lang="sr-Latn-RS" sz="2400" b="1" dirty="0">
                  <a:solidFill>
                    <a:srgbClr val="002060"/>
                  </a:solidFill>
                  <a:latin typeface="Space Grotesk" pitchFamily="2" charset="-18"/>
                  <a:cs typeface="Space Grotesk" pitchFamily="2" charset="-18"/>
                </a:rPr>
                <a:t>2024/2025</a:t>
              </a:r>
            </a:p>
          </p:txBody>
        </p:sp>
        <p:sp>
          <p:nvSpPr>
            <p:cNvPr id="7" name="TextBox 6">
              <a:extLst>
                <a:ext uri="{FF2B5EF4-FFF2-40B4-BE49-F238E27FC236}">
                  <a16:creationId xmlns:a16="http://schemas.microsoft.com/office/drawing/2014/main" id="{38CB2261-6962-24EA-EAEF-731901E205FA}"/>
                </a:ext>
              </a:extLst>
            </p:cNvPr>
            <p:cNvSpPr txBox="1"/>
            <p:nvPr/>
          </p:nvSpPr>
          <p:spPr>
            <a:xfrm>
              <a:off x="5564781" y="5359226"/>
              <a:ext cx="3291287" cy="461665"/>
            </a:xfrm>
            <a:prstGeom prst="rect">
              <a:avLst/>
            </a:prstGeom>
            <a:noFill/>
          </p:spPr>
          <p:txBody>
            <a:bodyPr wrap="none" rtlCol="0">
              <a:spAutoFit/>
            </a:bodyPr>
            <a:lstStyle/>
            <a:p>
              <a:pPr algn="ctr"/>
              <a:r>
                <a:rPr lang="sr-Latn-RS" sz="2400" b="1" dirty="0">
                  <a:solidFill>
                    <a:srgbClr val="002060"/>
                  </a:solidFill>
                  <a:latin typeface="Space Grotesk" pitchFamily="2" charset="-18"/>
                  <a:cs typeface="Space Grotesk" pitchFamily="2" charset="-18"/>
                </a:rPr>
                <a:t>(</a:t>
              </a:r>
              <a:r>
                <a:rPr lang="en-US" sz="2400" b="1" dirty="0">
                  <a:solidFill>
                    <a:srgbClr val="002060"/>
                  </a:solidFill>
                  <a:latin typeface="Space Grotesk" pitchFamily="2" charset="-18"/>
                  <a:cs typeface="Space Grotesk" pitchFamily="2" charset="-18"/>
                </a:rPr>
                <a:t>p</a:t>
              </a:r>
              <a:r>
                <a:rPr lang="sr-Latn-RS" sz="2400" b="1" dirty="0">
                  <a:solidFill>
                    <a:srgbClr val="002060"/>
                  </a:solidFill>
                  <a:latin typeface="Space Grotesk" pitchFamily="2" charset="-18"/>
                  <a:cs typeface="Space Grotesk" pitchFamily="2" charset="-18"/>
                </a:rPr>
                <a:t>ostponed to 2026)</a:t>
              </a:r>
            </a:p>
          </p:txBody>
        </p:sp>
      </p:grpSp>
    </p:spTree>
    <p:extLst>
      <p:ext uri="{BB962C8B-B14F-4D97-AF65-F5344CB8AC3E}">
        <p14:creationId xmlns:p14="http://schemas.microsoft.com/office/powerpoint/2010/main" val="4076050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C97F8-4B1F-E947-6010-4035A2EF51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64BC193-4545-61A0-DBBA-80E9717DA1C9}"/>
              </a:ext>
            </a:extLst>
          </p:cNvPr>
          <p:cNvSpPr txBox="1"/>
          <p:nvPr/>
        </p:nvSpPr>
        <p:spPr>
          <a:xfrm>
            <a:off x="924480" y="100023"/>
            <a:ext cx="7295039" cy="1569660"/>
          </a:xfrm>
          <a:prstGeom prst="rect">
            <a:avLst/>
          </a:prstGeom>
          <a:noFill/>
        </p:spPr>
        <p:txBody>
          <a:bodyPr wrap="square" rtlCol="0">
            <a:spAutoFit/>
          </a:bodyPr>
          <a:lstStyle/>
          <a:p>
            <a:pPr algn="ctr"/>
            <a:r>
              <a:rPr lang="sr-Latn-RS" sz="2400" b="1" dirty="0">
                <a:solidFill>
                  <a:srgbClr val="002060"/>
                </a:solidFill>
                <a:latin typeface="Space Grotesk" pitchFamily="2" charset="-18"/>
                <a:cs typeface="Space Grotesk" pitchFamily="2" charset="-18"/>
              </a:rPr>
              <a:t>Empowering Chemistry Students </a:t>
            </a:r>
          </a:p>
          <a:p>
            <a:pPr algn="ctr"/>
            <a:r>
              <a:rPr lang="sr-Latn-RS" sz="2400" b="1" dirty="0">
                <a:solidFill>
                  <a:srgbClr val="002060"/>
                </a:solidFill>
                <a:latin typeface="Space Grotesk" pitchFamily="2" charset="-18"/>
                <a:cs typeface="Space Grotesk" pitchFamily="2" charset="-18"/>
              </a:rPr>
              <a:t>to Discover Noncovalent Interactions </a:t>
            </a:r>
          </a:p>
          <a:p>
            <a:pPr algn="ctr"/>
            <a:r>
              <a:rPr lang="sr-Latn-RS" sz="2400" b="1" dirty="0">
                <a:solidFill>
                  <a:srgbClr val="002060"/>
                </a:solidFill>
                <a:latin typeface="Space Grotesk" pitchFamily="2" charset="-18"/>
                <a:cs typeface="Space Grotesk" pitchFamily="2" charset="-18"/>
              </a:rPr>
              <a:t>via the Cambridge Structural Database –</a:t>
            </a:r>
          </a:p>
          <a:p>
            <a:pPr algn="ctr"/>
            <a:r>
              <a:rPr lang="en-US" sz="2400" b="1" dirty="0">
                <a:solidFill>
                  <a:srgbClr val="002060"/>
                </a:solidFill>
                <a:latin typeface="Space Grotesk" pitchFamily="2" charset="-18"/>
                <a:cs typeface="Space Grotesk" pitchFamily="2" charset="-18"/>
              </a:rPr>
              <a:t>CSD4NCI Workshop</a:t>
            </a:r>
            <a:endParaRPr lang="sr-Latn-RS" sz="2400" b="1" dirty="0">
              <a:solidFill>
                <a:srgbClr val="002060"/>
              </a:solidFill>
              <a:latin typeface="Space Grotesk" pitchFamily="2" charset="-18"/>
              <a:cs typeface="Space Grotesk" pitchFamily="2" charset="-18"/>
            </a:endParaRPr>
          </a:p>
        </p:txBody>
      </p:sp>
      <p:sp>
        <p:nvSpPr>
          <p:cNvPr id="4" name="TextBox 3">
            <a:extLst>
              <a:ext uri="{FF2B5EF4-FFF2-40B4-BE49-F238E27FC236}">
                <a16:creationId xmlns:a16="http://schemas.microsoft.com/office/drawing/2014/main" id="{5D219AD2-71BB-CA98-2DFA-292CDD01F66E}"/>
              </a:ext>
            </a:extLst>
          </p:cNvPr>
          <p:cNvSpPr txBox="1"/>
          <p:nvPr/>
        </p:nvSpPr>
        <p:spPr>
          <a:xfrm>
            <a:off x="511965" y="1891073"/>
            <a:ext cx="7546185" cy="1754326"/>
          </a:xfrm>
          <a:prstGeom prst="rect">
            <a:avLst/>
          </a:prstGeom>
          <a:noFill/>
        </p:spPr>
        <p:txBody>
          <a:bodyPr wrap="square" rtlCol="0">
            <a:spAutoFit/>
          </a:bodyPr>
          <a:lstStyle/>
          <a:p>
            <a:r>
              <a:rPr lang="sr-Latn-RS" b="1" u="sng" dirty="0">
                <a:solidFill>
                  <a:srgbClr val="002060"/>
                </a:solidFill>
                <a:latin typeface="Space Grotesk" pitchFamily="2" charset="-18"/>
                <a:cs typeface="Space Grotesk" pitchFamily="2" charset="-18"/>
              </a:rPr>
              <a:t>MOTIVATION</a:t>
            </a:r>
          </a:p>
          <a:p>
            <a:pPr marL="285750" indent="-285750">
              <a:buFont typeface="Arial" panose="020B0604020202020204" pitchFamily="34" charset="0"/>
              <a:buChar char="•"/>
            </a:pPr>
            <a:r>
              <a:rPr lang="en-US" dirty="0">
                <a:solidFill>
                  <a:srgbClr val="002060"/>
                </a:solidFill>
                <a:latin typeface="Space Grotesk" pitchFamily="2" charset="-18"/>
                <a:cs typeface="Space Grotesk" pitchFamily="2" charset="-18"/>
              </a:rPr>
              <a:t>noncovalent interactions are not appropriately represented in high school and undergraduate level university curriculums (in Serbia)</a:t>
            </a:r>
            <a:endParaRPr lang="sr-Latn-RS" dirty="0">
              <a:solidFill>
                <a:srgbClr val="002060"/>
              </a:solidFill>
              <a:latin typeface="Space Grotesk" pitchFamily="2" charset="-18"/>
              <a:cs typeface="Space Grotesk" pitchFamily="2" charset="-18"/>
            </a:endParaRPr>
          </a:p>
          <a:p>
            <a:pPr marL="285750" indent="-285750">
              <a:buFont typeface="Arial" panose="020B0604020202020204" pitchFamily="34" charset="0"/>
              <a:buChar char="•"/>
            </a:pPr>
            <a:r>
              <a:rPr lang="en-US" dirty="0">
                <a:solidFill>
                  <a:srgbClr val="002060"/>
                </a:solidFill>
                <a:latin typeface="Space Grotesk" pitchFamily="2" charset="-18"/>
                <a:cs typeface="Space Grotesk" pitchFamily="2" charset="-18"/>
              </a:rPr>
              <a:t>t</a:t>
            </a:r>
            <a:r>
              <a:rPr lang="sr-Latn-RS" dirty="0">
                <a:solidFill>
                  <a:srgbClr val="002060"/>
                </a:solidFill>
                <a:latin typeface="Space Grotesk" pitchFamily="2" charset="-18"/>
                <a:cs typeface="Space Grotesk" pitchFamily="2" charset="-18"/>
              </a:rPr>
              <a:t>he use </a:t>
            </a:r>
            <a:r>
              <a:rPr lang="en-US" dirty="0">
                <a:solidFill>
                  <a:srgbClr val="002060"/>
                </a:solidFill>
                <a:latin typeface="Space Grotesk" pitchFamily="2" charset="-18"/>
                <a:cs typeface="Space Grotesk" pitchFamily="2" charset="-18"/>
              </a:rPr>
              <a:t>of CSD is not as extensive as it could be </a:t>
            </a:r>
            <a:r>
              <a:rPr lang="sr-Latn-RS" dirty="0">
                <a:solidFill>
                  <a:srgbClr val="002060"/>
                </a:solidFill>
                <a:latin typeface="Space Grotesk" pitchFamily="2" charset="-18"/>
                <a:cs typeface="Space Grotesk" pitchFamily="2" charset="-18"/>
              </a:rPr>
              <a:t>– </a:t>
            </a:r>
            <a:r>
              <a:rPr lang="en-US" dirty="0">
                <a:solidFill>
                  <a:srgbClr val="002060"/>
                </a:solidFill>
                <a:latin typeface="Space Grotesk" pitchFamily="2" charset="-18"/>
                <a:cs typeface="Space Grotesk" pitchFamily="2" charset="-18"/>
              </a:rPr>
              <a:t>less than 50% of the available CSD licenses for Serbia are activated</a:t>
            </a:r>
            <a:r>
              <a:rPr lang="sr-Latn-RS" dirty="0">
                <a:solidFill>
                  <a:srgbClr val="002060"/>
                </a:solidFill>
                <a:latin typeface="Space Grotesk" pitchFamily="2" charset="-18"/>
                <a:cs typeface="Space Grotesk" pitchFamily="2" charset="-18"/>
              </a:rPr>
              <a:t> (2024)</a:t>
            </a:r>
            <a:endParaRPr lang="en-US" dirty="0">
              <a:solidFill>
                <a:srgbClr val="002060"/>
              </a:solidFill>
              <a:latin typeface="Space Grotesk" pitchFamily="2" charset="-18"/>
              <a:cs typeface="Space Grotesk" pitchFamily="2" charset="-18"/>
            </a:endParaRPr>
          </a:p>
        </p:txBody>
      </p:sp>
      <p:sp>
        <p:nvSpPr>
          <p:cNvPr id="5" name="TextBox 4">
            <a:extLst>
              <a:ext uri="{FF2B5EF4-FFF2-40B4-BE49-F238E27FC236}">
                <a16:creationId xmlns:a16="http://schemas.microsoft.com/office/drawing/2014/main" id="{B4784024-B110-DA8B-5431-E4A720616213}"/>
              </a:ext>
            </a:extLst>
          </p:cNvPr>
          <p:cNvSpPr txBox="1"/>
          <p:nvPr/>
        </p:nvSpPr>
        <p:spPr>
          <a:xfrm>
            <a:off x="511965" y="5157498"/>
            <a:ext cx="9422610" cy="1477328"/>
          </a:xfrm>
          <a:prstGeom prst="rect">
            <a:avLst/>
          </a:prstGeom>
          <a:noFill/>
        </p:spPr>
        <p:txBody>
          <a:bodyPr wrap="square" rtlCol="0">
            <a:spAutoFit/>
          </a:bodyPr>
          <a:lstStyle/>
          <a:p>
            <a:r>
              <a:rPr lang="en-US" b="1" u="sng" dirty="0">
                <a:solidFill>
                  <a:srgbClr val="002060"/>
                </a:solidFill>
                <a:latin typeface="Space Grotesk" pitchFamily="2" charset="-18"/>
                <a:cs typeface="Space Grotesk" pitchFamily="2" charset="-18"/>
              </a:rPr>
              <a:t>RESOURCES</a:t>
            </a:r>
            <a:endParaRPr lang="sr-Latn-RS" b="1" u="sng" dirty="0">
              <a:solidFill>
                <a:srgbClr val="002060"/>
              </a:solidFill>
              <a:latin typeface="Space Grotesk" pitchFamily="2" charset="-18"/>
              <a:cs typeface="Space Grotesk" pitchFamily="2" charset="-18"/>
            </a:endParaRPr>
          </a:p>
          <a:p>
            <a:pPr marL="285750" indent="-285750">
              <a:buFont typeface="Arial" panose="020B0604020202020204" pitchFamily="34" charset="0"/>
              <a:buChar char="•"/>
            </a:pPr>
            <a:r>
              <a:rPr lang="sr-Latn-RS" i="1" u="sng" dirty="0">
                <a:solidFill>
                  <a:srgbClr val="002060"/>
                </a:solidFill>
                <a:latin typeface="Space Grotesk" pitchFamily="2" charset="-18"/>
                <a:cs typeface="Space Grotesk" pitchFamily="2" charset="-18"/>
              </a:rPr>
              <a:t>presentations</a:t>
            </a:r>
            <a:r>
              <a:rPr lang="sr-Latn-RS" i="1" dirty="0">
                <a:solidFill>
                  <a:srgbClr val="002060"/>
                </a:solidFill>
                <a:latin typeface="Space Grotesk" pitchFamily="2" charset="-18"/>
                <a:cs typeface="Space Grotesk" pitchFamily="2" charset="-18"/>
              </a:rPr>
              <a:t>, </a:t>
            </a:r>
            <a:r>
              <a:rPr lang="sr-Latn-RS" i="1" u="sng" dirty="0">
                <a:solidFill>
                  <a:srgbClr val="002060"/>
                </a:solidFill>
                <a:latin typeface="Space Grotesk" pitchFamily="2" charset="-18"/>
                <a:cs typeface="Space Grotesk" pitchFamily="2" charset="-18"/>
              </a:rPr>
              <a:t>instructions</a:t>
            </a:r>
            <a:r>
              <a:rPr lang="en-US" i="1" dirty="0">
                <a:solidFill>
                  <a:srgbClr val="002060"/>
                </a:solidFill>
                <a:latin typeface="Space Grotesk" pitchFamily="2" charset="-18"/>
                <a:cs typeface="Space Grotesk" pitchFamily="2" charset="-18"/>
              </a:rPr>
              <a:t>, </a:t>
            </a:r>
            <a:r>
              <a:rPr lang="sr-Latn-RS" i="1" u="sng" dirty="0">
                <a:solidFill>
                  <a:srgbClr val="002060"/>
                </a:solidFill>
                <a:latin typeface="Space Grotesk" pitchFamily="2" charset="-18"/>
                <a:cs typeface="Space Grotesk" pitchFamily="2" charset="-18"/>
              </a:rPr>
              <a:t>handouts</a:t>
            </a:r>
            <a:r>
              <a:rPr lang="en-US" i="1" dirty="0">
                <a:solidFill>
                  <a:srgbClr val="002060"/>
                </a:solidFill>
                <a:latin typeface="Space Grotesk" pitchFamily="2" charset="-18"/>
                <a:cs typeface="Space Grotesk" pitchFamily="2" charset="-18"/>
              </a:rPr>
              <a:t> </a:t>
            </a:r>
            <a:r>
              <a:rPr lang="en-US" dirty="0">
                <a:solidFill>
                  <a:srgbClr val="002060"/>
                </a:solidFill>
                <a:latin typeface="Space Grotesk" pitchFamily="2" charset="-18"/>
                <a:cs typeface="Space Grotesk" pitchFamily="2" charset="-18"/>
              </a:rPr>
              <a:t>and</a:t>
            </a:r>
            <a:r>
              <a:rPr lang="en-US" i="1" dirty="0">
                <a:solidFill>
                  <a:srgbClr val="002060"/>
                </a:solidFill>
                <a:latin typeface="Space Grotesk" pitchFamily="2" charset="-18"/>
                <a:cs typeface="Space Grotesk" pitchFamily="2" charset="-18"/>
              </a:rPr>
              <a:t> </a:t>
            </a:r>
            <a:r>
              <a:rPr lang="en-US" i="1" u="sng" dirty="0">
                <a:solidFill>
                  <a:srgbClr val="002060"/>
                </a:solidFill>
                <a:latin typeface="Space Grotesk" pitchFamily="2" charset="-18"/>
                <a:cs typeface="Space Grotesk" pitchFamily="2" charset="-18"/>
              </a:rPr>
              <a:t>assessment materials</a:t>
            </a:r>
            <a:r>
              <a:rPr lang="en-US" i="1" dirty="0">
                <a:solidFill>
                  <a:srgbClr val="002060"/>
                </a:solidFill>
                <a:latin typeface="Space Grotesk" pitchFamily="2" charset="-18"/>
                <a:cs typeface="Space Grotesk" pitchFamily="2" charset="-18"/>
              </a:rPr>
              <a:t> </a:t>
            </a:r>
            <a:endParaRPr lang="sr-Latn-RS" i="1" dirty="0">
              <a:solidFill>
                <a:srgbClr val="002060"/>
              </a:solidFill>
              <a:latin typeface="Space Grotesk" pitchFamily="2" charset="-18"/>
              <a:cs typeface="Space Grotesk" pitchFamily="2" charset="-18"/>
            </a:endParaRPr>
          </a:p>
          <a:p>
            <a:pPr marL="263525"/>
            <a:r>
              <a:rPr lang="en-US" dirty="0">
                <a:solidFill>
                  <a:srgbClr val="002060"/>
                </a:solidFill>
                <a:latin typeface="Space Grotesk" pitchFamily="2" charset="-18"/>
                <a:cs typeface="Space Grotesk" pitchFamily="2" charset="-18"/>
              </a:rPr>
              <a:t>that would guide </a:t>
            </a:r>
            <a:r>
              <a:rPr lang="sr-Latn-RS" dirty="0">
                <a:solidFill>
                  <a:srgbClr val="002060"/>
                </a:solidFill>
                <a:latin typeface="Space Grotesk" pitchFamily="2" charset="-18"/>
                <a:cs typeface="Space Grotesk" pitchFamily="2" charset="-18"/>
              </a:rPr>
              <a:t>students</a:t>
            </a:r>
            <a:r>
              <a:rPr lang="en-US" dirty="0">
                <a:solidFill>
                  <a:srgbClr val="002060"/>
                </a:solidFill>
                <a:latin typeface="Space Grotesk" pitchFamily="2" charset="-18"/>
                <a:cs typeface="Space Grotesk" pitchFamily="2" charset="-18"/>
              </a:rPr>
              <a:t> through the process of </a:t>
            </a:r>
            <a:r>
              <a:rPr lang="sr-Latn-RS" dirty="0">
                <a:solidFill>
                  <a:srgbClr val="002060"/>
                </a:solidFill>
                <a:latin typeface="Space Grotesk" pitchFamily="2" charset="-18"/>
                <a:cs typeface="Space Grotesk" pitchFamily="2" charset="-18"/>
              </a:rPr>
              <a:t>discovering</a:t>
            </a:r>
            <a:r>
              <a:rPr lang="en-US" dirty="0">
                <a:solidFill>
                  <a:srgbClr val="002060"/>
                </a:solidFill>
                <a:latin typeface="Space Grotesk" pitchFamily="2" charset="-18"/>
                <a:cs typeface="Space Grotesk" pitchFamily="2" charset="-18"/>
              </a:rPr>
              <a:t> </a:t>
            </a:r>
            <a:endParaRPr lang="sr-Latn-RS" dirty="0">
              <a:solidFill>
                <a:srgbClr val="002060"/>
              </a:solidFill>
              <a:latin typeface="Space Grotesk" pitchFamily="2" charset="-18"/>
              <a:cs typeface="Space Grotesk" pitchFamily="2" charset="-18"/>
            </a:endParaRPr>
          </a:p>
          <a:p>
            <a:pPr marL="263525"/>
            <a:r>
              <a:rPr lang="en-US" dirty="0">
                <a:solidFill>
                  <a:srgbClr val="002060"/>
                </a:solidFill>
                <a:latin typeface="Space Grotesk" pitchFamily="2" charset="-18"/>
                <a:cs typeface="Space Grotesk" pitchFamily="2" charset="-18"/>
              </a:rPr>
              <a:t>noncovalent interactions by using the CSD</a:t>
            </a:r>
            <a:endParaRPr lang="sr-Latn-RS" dirty="0">
              <a:solidFill>
                <a:srgbClr val="002060"/>
              </a:solidFill>
              <a:latin typeface="Space Grotesk" pitchFamily="2" charset="-18"/>
              <a:cs typeface="Space Grotesk" pitchFamily="2" charset="-18"/>
            </a:endParaRPr>
          </a:p>
          <a:p>
            <a:pPr indent="263525">
              <a:buFont typeface="Arial" panose="020B0604020202020204" pitchFamily="34" charset="0"/>
              <a:buChar char="•"/>
            </a:pPr>
            <a:r>
              <a:rPr lang="sr-Latn-RS" b="1" dirty="0">
                <a:solidFill>
                  <a:srgbClr val="002060"/>
                </a:solidFill>
                <a:latin typeface="Space Grotesk" pitchFamily="2" charset="-18"/>
                <a:cs typeface="Space Grotesk" pitchFamily="2" charset="-18"/>
              </a:rPr>
              <a:t>will be made available to everyone through the CCDC website (NOVEMBER 2026)</a:t>
            </a:r>
          </a:p>
        </p:txBody>
      </p:sp>
      <p:sp>
        <p:nvSpPr>
          <p:cNvPr id="6" name="TextBox 5">
            <a:extLst>
              <a:ext uri="{FF2B5EF4-FFF2-40B4-BE49-F238E27FC236}">
                <a16:creationId xmlns:a16="http://schemas.microsoft.com/office/drawing/2014/main" id="{97F6810C-2D96-CBAD-DC97-E154E43FEBAF}"/>
              </a:ext>
            </a:extLst>
          </p:cNvPr>
          <p:cNvSpPr txBox="1"/>
          <p:nvPr/>
        </p:nvSpPr>
        <p:spPr>
          <a:xfrm>
            <a:off x="511966" y="3749322"/>
            <a:ext cx="7815642" cy="1200329"/>
          </a:xfrm>
          <a:prstGeom prst="rect">
            <a:avLst/>
          </a:prstGeom>
          <a:noFill/>
        </p:spPr>
        <p:txBody>
          <a:bodyPr wrap="square" rtlCol="0">
            <a:spAutoFit/>
          </a:bodyPr>
          <a:lstStyle/>
          <a:p>
            <a:r>
              <a:rPr lang="sr-Latn-RS" b="1" u="sng" dirty="0">
                <a:solidFill>
                  <a:srgbClr val="002060"/>
                </a:solidFill>
                <a:latin typeface="Space Grotesk" pitchFamily="2" charset="-18"/>
                <a:cs typeface="Space Grotesk" pitchFamily="2" charset="-18"/>
              </a:rPr>
              <a:t>AIMS</a:t>
            </a:r>
          </a:p>
          <a:p>
            <a:pPr marL="285750" indent="-285750">
              <a:buFont typeface="Arial" panose="020B0604020202020204" pitchFamily="34" charset="0"/>
              <a:buChar char="•"/>
            </a:pPr>
            <a:r>
              <a:rPr lang="sr-Latn-RS" dirty="0">
                <a:solidFill>
                  <a:srgbClr val="002060"/>
                </a:solidFill>
                <a:latin typeface="Space Grotesk" pitchFamily="2" charset="-18"/>
                <a:cs typeface="Space Grotesk" pitchFamily="2" charset="-18"/>
              </a:rPr>
              <a:t>t</a:t>
            </a:r>
            <a:r>
              <a:rPr lang="en-US" dirty="0">
                <a:solidFill>
                  <a:srgbClr val="002060"/>
                </a:solidFill>
                <a:latin typeface="Space Grotesk" pitchFamily="2" charset="-18"/>
                <a:cs typeface="Space Grotesk" pitchFamily="2" charset="-18"/>
              </a:rPr>
              <a:t>o raise awareness of the importance of noncovalent interactions</a:t>
            </a:r>
            <a:endParaRPr lang="sr-Latn-RS" dirty="0">
              <a:solidFill>
                <a:srgbClr val="002060"/>
              </a:solidFill>
              <a:latin typeface="Space Grotesk" pitchFamily="2" charset="-18"/>
              <a:cs typeface="Space Grotesk" pitchFamily="2" charset="-18"/>
            </a:endParaRPr>
          </a:p>
          <a:p>
            <a:pPr marL="285750" indent="-285750">
              <a:buFont typeface="Arial" panose="020B0604020202020204" pitchFamily="34" charset="0"/>
              <a:buChar char="•"/>
            </a:pPr>
            <a:r>
              <a:rPr lang="en-US" dirty="0">
                <a:solidFill>
                  <a:srgbClr val="002060"/>
                </a:solidFill>
                <a:latin typeface="Space Grotesk" pitchFamily="2" charset="-18"/>
                <a:cs typeface="Space Grotesk" pitchFamily="2" charset="-18"/>
              </a:rPr>
              <a:t>to spread the use of CSD Portfolio</a:t>
            </a:r>
            <a:endParaRPr lang="sr-Latn-RS" dirty="0">
              <a:solidFill>
                <a:srgbClr val="002060"/>
              </a:solidFill>
              <a:latin typeface="Space Grotesk" pitchFamily="2" charset="-18"/>
              <a:cs typeface="Space Grotesk" pitchFamily="2" charset="-18"/>
            </a:endParaRPr>
          </a:p>
          <a:p>
            <a:pPr marL="285750" indent="-285750">
              <a:buFont typeface="Arial" panose="020B0604020202020204" pitchFamily="34" charset="0"/>
              <a:buChar char="•"/>
            </a:pPr>
            <a:r>
              <a:rPr lang="en-US" dirty="0">
                <a:solidFill>
                  <a:srgbClr val="002060"/>
                </a:solidFill>
                <a:latin typeface="Space Grotesk" pitchFamily="2" charset="-18"/>
                <a:cs typeface="Space Grotesk" pitchFamily="2" charset="-18"/>
              </a:rPr>
              <a:t>to engage more students in structural science</a:t>
            </a:r>
            <a:endParaRPr lang="sr-Latn-RS" dirty="0">
              <a:solidFill>
                <a:srgbClr val="002060"/>
              </a:solidFill>
              <a:latin typeface="Space Grotesk" pitchFamily="2" charset="-18"/>
              <a:cs typeface="Space Grotesk" pitchFamily="2" charset="-18"/>
            </a:endParaRPr>
          </a:p>
        </p:txBody>
      </p:sp>
      <p:grpSp>
        <p:nvGrpSpPr>
          <p:cNvPr id="11" name="Group 10">
            <a:extLst>
              <a:ext uri="{FF2B5EF4-FFF2-40B4-BE49-F238E27FC236}">
                <a16:creationId xmlns:a16="http://schemas.microsoft.com/office/drawing/2014/main" id="{3059FB03-C1C0-8025-6FDB-A08F3419436F}"/>
              </a:ext>
            </a:extLst>
          </p:cNvPr>
          <p:cNvGrpSpPr/>
          <p:nvPr/>
        </p:nvGrpSpPr>
        <p:grpSpPr>
          <a:xfrm>
            <a:off x="8327608" y="-187799"/>
            <a:ext cx="3761294" cy="6308430"/>
            <a:chOff x="8412451" y="13108"/>
            <a:chExt cx="3761294" cy="6308430"/>
          </a:xfrm>
        </p:grpSpPr>
        <p:pic>
          <p:nvPicPr>
            <p:cNvPr id="3" name="Graphic 2">
              <a:extLst>
                <a:ext uri="{FF2B5EF4-FFF2-40B4-BE49-F238E27FC236}">
                  <a16:creationId xmlns:a16="http://schemas.microsoft.com/office/drawing/2014/main" id="{258B7A20-0A33-1A5C-DA2D-C4E85D5A9CFF}"/>
                </a:ext>
              </a:extLst>
            </p:cNvPr>
            <p:cNvPicPr>
              <a:picLocks noChangeAspect="1"/>
            </p:cNvPicPr>
            <p:nvPr/>
          </p:nvPicPr>
          <p:blipFill>
            <a:blip>
              <a:extLst>
                <a:ext uri="{96DAC541-7B7A-43D3-8B79-37D633B846F1}">
                  <asvg:svgBlip xmlns:asvg="http://schemas.microsoft.com/office/drawing/2016/SVG/main" r:embed="rId2"/>
                </a:ext>
              </a:extLst>
            </a:blip>
            <a:srcRect r="66815"/>
            <a:stretch>
              <a:fillRect/>
            </a:stretch>
          </p:blipFill>
          <p:spPr>
            <a:xfrm>
              <a:off x="8945787" y="13108"/>
              <a:ext cx="2694623" cy="2714625"/>
            </a:xfrm>
            <a:prstGeom prst="rect">
              <a:avLst/>
            </a:prstGeom>
          </p:spPr>
        </p:pic>
        <p:pic>
          <p:nvPicPr>
            <p:cNvPr id="8" name="Graphic 7">
              <a:extLst>
                <a:ext uri="{FF2B5EF4-FFF2-40B4-BE49-F238E27FC236}">
                  <a16:creationId xmlns:a16="http://schemas.microsoft.com/office/drawing/2014/main" id="{6B20DA2D-2252-AFA0-C103-7441D8319962}"/>
                </a:ext>
              </a:extLst>
            </p:cNvPr>
            <p:cNvPicPr>
              <a:picLocks noChangeAspect="1"/>
            </p:cNvPicPr>
            <p:nvPr/>
          </p:nvPicPr>
          <p:blipFill>
            <a:blip>
              <a:extLst>
                <a:ext uri="{96DAC541-7B7A-43D3-8B79-37D633B846F1}">
                  <asvg:svgBlip xmlns:asvg="http://schemas.microsoft.com/office/drawing/2016/SVG/main" r:embed="rId2"/>
                </a:ext>
              </a:extLst>
            </a:blip>
            <a:srcRect l="34544" t="45579" r="19134" b="25475"/>
            <a:stretch>
              <a:fillRect/>
            </a:stretch>
          </p:blipFill>
          <p:spPr>
            <a:xfrm>
              <a:off x="8412451" y="2858655"/>
              <a:ext cx="3761294" cy="785787"/>
            </a:xfrm>
            <a:prstGeom prst="rect">
              <a:avLst/>
            </a:prstGeom>
          </p:spPr>
        </p:pic>
        <p:pic>
          <p:nvPicPr>
            <p:cNvPr id="9" name="Graphic 8">
              <a:extLst>
                <a:ext uri="{FF2B5EF4-FFF2-40B4-BE49-F238E27FC236}">
                  <a16:creationId xmlns:a16="http://schemas.microsoft.com/office/drawing/2014/main" id="{9635F0EA-5AE5-9044-7351-318C58BF22BB}"/>
                </a:ext>
              </a:extLst>
            </p:cNvPr>
            <p:cNvPicPr>
              <a:picLocks noChangeAspect="1"/>
            </p:cNvPicPr>
            <p:nvPr/>
          </p:nvPicPr>
          <p:blipFill>
            <a:blip>
              <a:extLst>
                <a:ext uri="{96DAC541-7B7A-43D3-8B79-37D633B846F1}">
                  <asvg:svgBlip xmlns:asvg="http://schemas.microsoft.com/office/drawing/2016/SVG/main" r:embed="rId2"/>
                </a:ext>
              </a:extLst>
            </a:blip>
            <a:srcRect l="81851" t="32979" r="2129"/>
            <a:stretch>
              <a:fillRect/>
            </a:stretch>
          </p:blipFill>
          <p:spPr>
            <a:xfrm>
              <a:off x="9642648" y="3973318"/>
              <a:ext cx="1300899" cy="1819374"/>
            </a:xfrm>
            <a:prstGeom prst="rect">
              <a:avLst/>
            </a:prstGeom>
          </p:spPr>
        </p:pic>
        <p:pic>
          <p:nvPicPr>
            <p:cNvPr id="10" name="Graphic 9">
              <a:extLst>
                <a:ext uri="{FF2B5EF4-FFF2-40B4-BE49-F238E27FC236}">
                  <a16:creationId xmlns:a16="http://schemas.microsoft.com/office/drawing/2014/main" id="{987604A6-8E71-5587-3356-C6E089AF957A}"/>
                </a:ext>
              </a:extLst>
            </p:cNvPr>
            <p:cNvPicPr>
              <a:picLocks noChangeAspect="1"/>
            </p:cNvPicPr>
            <p:nvPr/>
          </p:nvPicPr>
          <p:blipFill>
            <a:blip>
              <a:extLst>
                <a:ext uri="{96DAC541-7B7A-43D3-8B79-37D633B846F1}">
                  <asvg:svgBlip xmlns:asvg="http://schemas.microsoft.com/office/drawing/2016/SVG/main" r:embed="rId2"/>
                </a:ext>
              </a:extLst>
            </a:blip>
            <a:srcRect l="37235" t="78952" r="20508"/>
            <a:stretch>
              <a:fillRect/>
            </a:stretch>
          </p:blipFill>
          <p:spPr>
            <a:xfrm>
              <a:off x="8577418" y="5750148"/>
              <a:ext cx="3431357" cy="571390"/>
            </a:xfrm>
            <a:prstGeom prst="rect">
              <a:avLst/>
            </a:prstGeom>
          </p:spPr>
        </p:pic>
      </p:grpSp>
    </p:spTree>
    <p:extLst>
      <p:ext uri="{BB962C8B-B14F-4D97-AF65-F5344CB8AC3E}">
        <p14:creationId xmlns:p14="http://schemas.microsoft.com/office/powerpoint/2010/main" val="7236016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2F909-9F13-B546-5322-5FAF9F2CB4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8E21AD3-701D-CA4E-AB65-69C6C8C87F63}"/>
              </a:ext>
            </a:extLst>
          </p:cNvPr>
          <p:cNvSpPr txBox="1"/>
          <p:nvPr/>
        </p:nvSpPr>
        <p:spPr>
          <a:xfrm>
            <a:off x="2280067" y="191567"/>
            <a:ext cx="7631865" cy="523220"/>
          </a:xfrm>
          <a:prstGeom prst="rect">
            <a:avLst/>
          </a:prstGeom>
          <a:noFill/>
        </p:spPr>
        <p:txBody>
          <a:bodyPr wrap="square" rtlCol="0">
            <a:spAutoFit/>
          </a:bodyPr>
          <a:lstStyle/>
          <a:p>
            <a:pPr algn="ctr"/>
            <a:r>
              <a:rPr lang="sr-Latn-RS" sz="2800" b="1" dirty="0">
                <a:solidFill>
                  <a:srgbClr val="002060"/>
                </a:solidFill>
                <a:latin typeface="Space Grotesk" pitchFamily="2" charset="-18"/>
                <a:cs typeface="Space Grotesk" pitchFamily="2" charset="-18"/>
              </a:rPr>
              <a:t>Structure of the CSD4NCI Workshop</a:t>
            </a:r>
          </a:p>
        </p:txBody>
      </p:sp>
      <p:graphicFrame>
        <p:nvGraphicFramePr>
          <p:cNvPr id="4" name="Diagram 3">
            <a:extLst>
              <a:ext uri="{FF2B5EF4-FFF2-40B4-BE49-F238E27FC236}">
                <a16:creationId xmlns:a16="http://schemas.microsoft.com/office/drawing/2014/main" id="{6E9837F3-DDF9-09EB-3F3A-8410DEE5E88A}"/>
              </a:ext>
            </a:extLst>
          </p:cNvPr>
          <p:cNvGraphicFramePr/>
          <p:nvPr>
            <p:extLst>
              <p:ext uri="{D42A27DB-BD31-4B8C-83A1-F6EECF244321}">
                <p14:modId xmlns:p14="http://schemas.microsoft.com/office/powerpoint/2010/main" val="1200405643"/>
              </p:ext>
            </p:extLst>
          </p:nvPr>
        </p:nvGraphicFramePr>
        <p:xfrm>
          <a:off x="1532475" y="842440"/>
          <a:ext cx="9127047" cy="6015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53306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52B96F54-F755-452D-ACFD-BB70E9710700}"/>
                                            </p:graphicEl>
                                          </p:spTgt>
                                        </p:tgtEl>
                                        <p:attrNameLst>
                                          <p:attrName>style.visibility</p:attrName>
                                        </p:attrNameLst>
                                      </p:cBhvr>
                                      <p:to>
                                        <p:strVal val="visible"/>
                                      </p:to>
                                    </p:set>
                                    <p:animEffect transition="in" filter="fade">
                                      <p:cBhvr>
                                        <p:cTn id="7" dur="500"/>
                                        <p:tgtEl>
                                          <p:spTgt spid="4">
                                            <p:graphicEl>
                                              <a:dgm id="{52B96F54-F755-452D-ACFD-BB70E9710700}"/>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669DC64C-2AA2-4BDE-945D-C39F9D1B450C}"/>
                                            </p:graphicEl>
                                          </p:spTgt>
                                        </p:tgtEl>
                                        <p:attrNameLst>
                                          <p:attrName>style.visibility</p:attrName>
                                        </p:attrNameLst>
                                      </p:cBhvr>
                                      <p:to>
                                        <p:strVal val="visible"/>
                                      </p:to>
                                    </p:set>
                                    <p:animEffect transition="in" filter="fade">
                                      <p:cBhvr>
                                        <p:cTn id="12" dur="500"/>
                                        <p:tgtEl>
                                          <p:spTgt spid="4">
                                            <p:graphicEl>
                                              <a:dgm id="{669DC64C-2AA2-4BDE-945D-C39F9D1B450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FD59CFB-3E80-4617-99C2-ED3904390284}"/>
                                            </p:graphicEl>
                                          </p:spTgt>
                                        </p:tgtEl>
                                        <p:attrNameLst>
                                          <p:attrName>style.visibility</p:attrName>
                                        </p:attrNameLst>
                                      </p:cBhvr>
                                      <p:to>
                                        <p:strVal val="visible"/>
                                      </p:to>
                                    </p:set>
                                    <p:animEffect transition="in" filter="fade">
                                      <p:cBhvr>
                                        <p:cTn id="17" dur="500"/>
                                        <p:tgtEl>
                                          <p:spTgt spid="4">
                                            <p:graphicEl>
                                              <a:dgm id="{4FD59CFB-3E80-4617-99C2-ED3904390284}"/>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graphicEl>
                                              <a:dgm id="{17E6FB85-D4D3-41F7-A4F1-CA3243790B4C}"/>
                                            </p:graphicEl>
                                          </p:spTgt>
                                        </p:tgtEl>
                                        <p:attrNameLst>
                                          <p:attrName>style.visibility</p:attrName>
                                        </p:attrNameLst>
                                      </p:cBhvr>
                                      <p:to>
                                        <p:strVal val="visible"/>
                                      </p:to>
                                    </p:set>
                                    <p:animEffect transition="in" filter="fade">
                                      <p:cBhvr>
                                        <p:cTn id="22" dur="500"/>
                                        <p:tgtEl>
                                          <p:spTgt spid="4">
                                            <p:graphicEl>
                                              <a:dgm id="{17E6FB85-D4D3-41F7-A4F1-CA3243790B4C}"/>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graphicEl>
                                              <a:dgm id="{CB30182F-0015-43F3-80F7-25B2057AFEA1}"/>
                                            </p:graphicEl>
                                          </p:spTgt>
                                        </p:tgtEl>
                                        <p:attrNameLst>
                                          <p:attrName>style.visibility</p:attrName>
                                        </p:attrNameLst>
                                      </p:cBhvr>
                                      <p:to>
                                        <p:strVal val="visible"/>
                                      </p:to>
                                    </p:set>
                                    <p:animEffect transition="in" filter="fade">
                                      <p:cBhvr>
                                        <p:cTn id="27" dur="500"/>
                                        <p:tgtEl>
                                          <p:spTgt spid="4">
                                            <p:graphicEl>
                                              <a:dgm id="{CB30182F-0015-43F3-80F7-25B2057AFEA1}"/>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graphicEl>
                                              <a:dgm id="{F5F384E7-1134-45AE-B2AB-433F74F5BD23}"/>
                                            </p:graphicEl>
                                          </p:spTgt>
                                        </p:tgtEl>
                                        <p:attrNameLst>
                                          <p:attrName>style.visibility</p:attrName>
                                        </p:attrNameLst>
                                      </p:cBhvr>
                                      <p:to>
                                        <p:strVal val="visible"/>
                                      </p:to>
                                    </p:set>
                                    <p:animEffect transition="in" filter="fade">
                                      <p:cBhvr>
                                        <p:cTn id="32" dur="500"/>
                                        <p:tgtEl>
                                          <p:spTgt spid="4">
                                            <p:graphicEl>
                                              <a:dgm id="{F5F384E7-1134-45AE-B2AB-433F74F5BD23}"/>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graphicEl>
                                              <a:dgm id="{D59FDCB9-3EF3-4D13-8A36-52A01C9EEBFB}"/>
                                            </p:graphicEl>
                                          </p:spTgt>
                                        </p:tgtEl>
                                        <p:attrNameLst>
                                          <p:attrName>style.visibility</p:attrName>
                                        </p:attrNameLst>
                                      </p:cBhvr>
                                      <p:to>
                                        <p:strVal val="visible"/>
                                      </p:to>
                                    </p:set>
                                    <p:animEffect transition="in" filter="fade">
                                      <p:cBhvr>
                                        <p:cTn id="37" dur="500"/>
                                        <p:tgtEl>
                                          <p:spTgt spid="4">
                                            <p:graphicEl>
                                              <a:dgm id="{D59FDCB9-3EF3-4D13-8A36-52A01C9EEBFB}"/>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graphicEl>
                                              <a:dgm id="{6E7A81A7-AE7C-4A68-8071-2118AFB6DD5D}"/>
                                            </p:graphicEl>
                                          </p:spTgt>
                                        </p:tgtEl>
                                        <p:attrNameLst>
                                          <p:attrName>style.visibility</p:attrName>
                                        </p:attrNameLst>
                                      </p:cBhvr>
                                      <p:to>
                                        <p:strVal val="visible"/>
                                      </p:to>
                                    </p:set>
                                    <p:animEffect transition="in" filter="fade">
                                      <p:cBhvr>
                                        <p:cTn id="42" dur="500"/>
                                        <p:tgtEl>
                                          <p:spTgt spid="4">
                                            <p:graphicEl>
                                              <a:dgm id="{6E7A81A7-AE7C-4A68-8071-2118AFB6DD5D}"/>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graphicEl>
                                              <a:dgm id="{7B2E8678-5A5E-45F2-9367-35B71B4E77FB}"/>
                                            </p:graphicEl>
                                          </p:spTgt>
                                        </p:tgtEl>
                                        <p:attrNameLst>
                                          <p:attrName>style.visibility</p:attrName>
                                        </p:attrNameLst>
                                      </p:cBhvr>
                                      <p:to>
                                        <p:strVal val="visible"/>
                                      </p:to>
                                    </p:set>
                                    <p:animEffect transition="in" filter="fade">
                                      <p:cBhvr>
                                        <p:cTn id="47" dur="500"/>
                                        <p:tgtEl>
                                          <p:spTgt spid="4">
                                            <p:graphicEl>
                                              <a:dgm id="{7B2E8678-5A5E-45F2-9367-35B71B4E77FB}"/>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4">
                                            <p:graphicEl>
                                              <a:dgm id="{12164E32-D6FC-4886-82BB-D663053AEEB0}"/>
                                            </p:graphicEl>
                                          </p:spTgt>
                                        </p:tgtEl>
                                        <p:attrNameLst>
                                          <p:attrName>style.visibility</p:attrName>
                                        </p:attrNameLst>
                                      </p:cBhvr>
                                      <p:to>
                                        <p:strVal val="visible"/>
                                      </p:to>
                                    </p:set>
                                    <p:animEffect transition="in" filter="fade">
                                      <p:cBhvr>
                                        <p:cTn id="52" dur="500"/>
                                        <p:tgtEl>
                                          <p:spTgt spid="4">
                                            <p:graphicEl>
                                              <a:dgm id="{12164E32-D6FC-4886-82BB-D663053AEEB0}"/>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4">
                                            <p:graphicEl>
                                              <a:dgm id="{AE06506E-3F35-4E04-9DE3-0662D50F6341}"/>
                                            </p:graphicEl>
                                          </p:spTgt>
                                        </p:tgtEl>
                                        <p:attrNameLst>
                                          <p:attrName>style.visibility</p:attrName>
                                        </p:attrNameLst>
                                      </p:cBhvr>
                                      <p:to>
                                        <p:strVal val="visible"/>
                                      </p:to>
                                    </p:set>
                                    <p:animEffect transition="in" filter="fade">
                                      <p:cBhvr>
                                        <p:cTn id="57" dur="500"/>
                                        <p:tgtEl>
                                          <p:spTgt spid="4">
                                            <p:graphicEl>
                                              <a:dgm id="{AE06506E-3F35-4E04-9DE3-0662D50F6341}"/>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4">
                                            <p:graphicEl>
                                              <a:dgm id="{82373F06-99E0-4455-B9E6-CDBD1C9AF55C}"/>
                                            </p:graphicEl>
                                          </p:spTgt>
                                        </p:tgtEl>
                                        <p:attrNameLst>
                                          <p:attrName>style.visibility</p:attrName>
                                        </p:attrNameLst>
                                      </p:cBhvr>
                                      <p:to>
                                        <p:strVal val="visible"/>
                                      </p:to>
                                    </p:set>
                                    <p:animEffect transition="in" filter="fade">
                                      <p:cBhvr>
                                        <p:cTn id="62" dur="500"/>
                                        <p:tgtEl>
                                          <p:spTgt spid="4">
                                            <p:graphicEl>
                                              <a:dgm id="{82373F06-99E0-4455-B9E6-CDBD1C9AF55C}"/>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
                                            <p:graphicEl>
                                              <a:dgm id="{A830C01E-CCB2-4FD2-B9D6-E077589ABAC6}"/>
                                            </p:graphicEl>
                                          </p:spTgt>
                                        </p:tgtEl>
                                        <p:attrNameLst>
                                          <p:attrName>style.visibility</p:attrName>
                                        </p:attrNameLst>
                                      </p:cBhvr>
                                      <p:to>
                                        <p:strVal val="visible"/>
                                      </p:to>
                                    </p:set>
                                    <p:animEffect transition="in" filter="fade">
                                      <p:cBhvr>
                                        <p:cTn id="67" dur="500"/>
                                        <p:tgtEl>
                                          <p:spTgt spid="4">
                                            <p:graphicEl>
                                              <a:dgm id="{A830C01E-CCB2-4FD2-B9D6-E077589ABAC6}"/>
                                            </p:graphic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
                                            <p:graphicEl>
                                              <a:dgm id="{6BC2004C-4A11-474B-AB47-81A965B87E26}"/>
                                            </p:graphicEl>
                                          </p:spTgt>
                                        </p:tgtEl>
                                        <p:attrNameLst>
                                          <p:attrName>style.visibility</p:attrName>
                                        </p:attrNameLst>
                                      </p:cBhvr>
                                      <p:to>
                                        <p:strVal val="visible"/>
                                      </p:to>
                                    </p:set>
                                    <p:animEffect transition="in" filter="fade">
                                      <p:cBhvr>
                                        <p:cTn id="72" dur="500"/>
                                        <p:tgtEl>
                                          <p:spTgt spid="4">
                                            <p:graphicEl>
                                              <a:dgm id="{6BC2004C-4A11-474B-AB47-81A965B87E2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4B97C7-B1D8-B152-1A52-33FF86B1F11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2170FC-CAB4-DCED-EBE4-6752AF064ED4}"/>
              </a:ext>
            </a:extLst>
          </p:cNvPr>
          <p:cNvSpPr txBox="1"/>
          <p:nvPr/>
        </p:nvSpPr>
        <p:spPr>
          <a:xfrm>
            <a:off x="8034100" y="204673"/>
            <a:ext cx="3919773" cy="523220"/>
          </a:xfrm>
          <a:prstGeom prst="rect">
            <a:avLst/>
          </a:prstGeom>
          <a:noFill/>
        </p:spPr>
        <p:txBody>
          <a:bodyPr wrap="square" rtlCol="0">
            <a:spAutoFit/>
          </a:bodyPr>
          <a:lstStyle/>
          <a:p>
            <a:pPr algn="ctr"/>
            <a:r>
              <a:rPr lang="en-US" sz="2800" b="1" dirty="0">
                <a:solidFill>
                  <a:srgbClr val="002060"/>
                </a:solidFill>
                <a:latin typeface="Space Grotesk" pitchFamily="2" charset="-18"/>
                <a:cs typeface="Space Grotesk" pitchFamily="2" charset="-18"/>
              </a:rPr>
              <a:t>CSD4NCI </a:t>
            </a:r>
            <a:r>
              <a:rPr lang="sr-Latn-RS" sz="2800" b="1" dirty="0">
                <a:solidFill>
                  <a:srgbClr val="002060"/>
                </a:solidFill>
                <a:latin typeface="Space Grotesk" pitchFamily="2" charset="-18"/>
                <a:cs typeface="Space Grotesk" pitchFamily="2" charset="-18"/>
              </a:rPr>
              <a:t>Workshops</a:t>
            </a:r>
          </a:p>
        </p:txBody>
      </p:sp>
      <p:sp>
        <p:nvSpPr>
          <p:cNvPr id="5" name="TextBox 4">
            <a:extLst>
              <a:ext uri="{FF2B5EF4-FFF2-40B4-BE49-F238E27FC236}">
                <a16:creationId xmlns:a16="http://schemas.microsoft.com/office/drawing/2014/main" id="{005B6374-EFD6-B219-48C1-A67BAF9E5420}"/>
              </a:ext>
            </a:extLst>
          </p:cNvPr>
          <p:cNvSpPr txBox="1"/>
          <p:nvPr/>
        </p:nvSpPr>
        <p:spPr>
          <a:xfrm>
            <a:off x="262392" y="5338121"/>
            <a:ext cx="3928608" cy="584775"/>
          </a:xfrm>
          <a:prstGeom prst="rect">
            <a:avLst/>
          </a:prstGeom>
          <a:noFill/>
        </p:spPr>
        <p:txBody>
          <a:bodyPr wrap="square" rtlCol="0">
            <a:spAutoFit/>
          </a:bodyPr>
          <a:lstStyle/>
          <a:p>
            <a:r>
              <a:rPr lang="en-US" sz="1600" b="1" dirty="0">
                <a:solidFill>
                  <a:srgbClr val="002060"/>
                </a:solidFill>
                <a:latin typeface="Space Grotesk" pitchFamily="2" charset="-18"/>
                <a:cs typeface="Space Grotesk" pitchFamily="2" charset="-18"/>
              </a:rPr>
              <a:t>Belgrade – </a:t>
            </a:r>
            <a:r>
              <a:rPr lang="sr-Latn-RS" sz="1600" b="1" dirty="0">
                <a:solidFill>
                  <a:srgbClr val="002060"/>
                </a:solidFill>
                <a:latin typeface="Space Grotesk" pitchFamily="2" charset="-18"/>
                <a:cs typeface="Space Grotesk" pitchFamily="2" charset="-18"/>
              </a:rPr>
              <a:t>21 </a:t>
            </a:r>
            <a:r>
              <a:rPr lang="en-US" sz="1600" b="1" dirty="0">
                <a:solidFill>
                  <a:srgbClr val="002060"/>
                </a:solidFill>
                <a:latin typeface="Space Grotesk" pitchFamily="2" charset="-18"/>
                <a:cs typeface="Space Grotesk" pitchFamily="2" charset="-18"/>
              </a:rPr>
              <a:t>May </a:t>
            </a:r>
            <a:r>
              <a:rPr lang="sr-Latn-RS" sz="1600" b="1" dirty="0">
                <a:solidFill>
                  <a:srgbClr val="002060"/>
                </a:solidFill>
                <a:latin typeface="Space Grotesk" pitchFamily="2" charset="-18"/>
                <a:cs typeface="Space Grotesk" pitchFamily="2" charset="-18"/>
              </a:rPr>
              <a:t>2026</a:t>
            </a:r>
          </a:p>
          <a:p>
            <a:r>
              <a:rPr lang="sr-Latn-RS" sz="1600" b="1" dirty="0">
                <a:solidFill>
                  <a:srgbClr val="002060"/>
                </a:solidFill>
                <a:latin typeface="Space Grotesk" pitchFamily="2" charset="-18"/>
                <a:cs typeface="Space Grotesk" pitchFamily="2" charset="-18"/>
              </a:rPr>
              <a:t>university</a:t>
            </a:r>
            <a:r>
              <a:rPr lang="en-US" sz="1600" b="1" dirty="0">
                <a:solidFill>
                  <a:srgbClr val="002060"/>
                </a:solidFill>
                <a:latin typeface="Space Grotesk" pitchFamily="2" charset="-18"/>
                <a:cs typeface="Space Grotesk" pitchFamily="2" charset="-18"/>
              </a:rPr>
              <a:t> students</a:t>
            </a:r>
            <a:r>
              <a:rPr lang="sr-Latn-RS" sz="1600" b="1" dirty="0">
                <a:solidFill>
                  <a:srgbClr val="002060"/>
                </a:solidFill>
                <a:latin typeface="Space Grotesk" pitchFamily="2" charset="-18"/>
                <a:cs typeface="Space Grotesk" pitchFamily="2" charset="-18"/>
              </a:rPr>
              <a:t> (undergraduate)</a:t>
            </a:r>
          </a:p>
        </p:txBody>
      </p:sp>
      <p:sp>
        <p:nvSpPr>
          <p:cNvPr id="6" name="TextBox 5">
            <a:extLst>
              <a:ext uri="{FF2B5EF4-FFF2-40B4-BE49-F238E27FC236}">
                <a16:creationId xmlns:a16="http://schemas.microsoft.com/office/drawing/2014/main" id="{0CD8F57D-3299-76DE-500A-1BCA8D0488A1}"/>
              </a:ext>
            </a:extLst>
          </p:cNvPr>
          <p:cNvSpPr txBox="1"/>
          <p:nvPr/>
        </p:nvSpPr>
        <p:spPr>
          <a:xfrm>
            <a:off x="8885937" y="3262705"/>
            <a:ext cx="2216095" cy="338554"/>
          </a:xfrm>
          <a:prstGeom prst="rect">
            <a:avLst/>
          </a:prstGeom>
          <a:noFill/>
        </p:spPr>
        <p:txBody>
          <a:bodyPr wrap="square" rtlCol="0">
            <a:spAutoFit/>
          </a:bodyPr>
          <a:lstStyle/>
          <a:p>
            <a:r>
              <a:rPr lang="sr-Latn-RS" sz="1600" b="1" i="1" dirty="0">
                <a:solidFill>
                  <a:srgbClr val="002060"/>
                </a:solidFill>
                <a:latin typeface="Space Grotesk" pitchFamily="2" charset="-18"/>
                <a:cs typeface="Space Grotesk" pitchFamily="2" charset="-18"/>
              </a:rPr>
              <a:t>(to be continued...)</a:t>
            </a:r>
          </a:p>
        </p:txBody>
      </p:sp>
      <p:grpSp>
        <p:nvGrpSpPr>
          <p:cNvPr id="12" name="Group 11">
            <a:extLst>
              <a:ext uri="{FF2B5EF4-FFF2-40B4-BE49-F238E27FC236}">
                <a16:creationId xmlns:a16="http://schemas.microsoft.com/office/drawing/2014/main" id="{20834E98-2563-EE55-3945-D54AE8CCFA91}"/>
              </a:ext>
            </a:extLst>
          </p:cNvPr>
          <p:cNvGrpSpPr/>
          <p:nvPr/>
        </p:nvGrpSpPr>
        <p:grpSpPr>
          <a:xfrm>
            <a:off x="597838" y="805006"/>
            <a:ext cx="3066573" cy="4063489"/>
            <a:chOff x="262392" y="847919"/>
            <a:chExt cx="3066573" cy="4063489"/>
          </a:xfrm>
        </p:grpSpPr>
        <p:sp>
          <p:nvSpPr>
            <p:cNvPr id="3" name="TextBox 2">
              <a:extLst>
                <a:ext uri="{FF2B5EF4-FFF2-40B4-BE49-F238E27FC236}">
                  <a16:creationId xmlns:a16="http://schemas.microsoft.com/office/drawing/2014/main" id="{33D6193A-647F-9B6C-D723-35FD13AA4CED}"/>
                </a:ext>
              </a:extLst>
            </p:cNvPr>
            <p:cNvSpPr txBox="1"/>
            <p:nvPr/>
          </p:nvSpPr>
          <p:spPr>
            <a:xfrm>
              <a:off x="262392" y="847919"/>
              <a:ext cx="3066573" cy="584775"/>
            </a:xfrm>
            <a:prstGeom prst="rect">
              <a:avLst/>
            </a:prstGeom>
            <a:noFill/>
          </p:spPr>
          <p:txBody>
            <a:bodyPr wrap="square" rtlCol="0">
              <a:spAutoFit/>
            </a:bodyPr>
            <a:lstStyle/>
            <a:p>
              <a:r>
                <a:rPr lang="en-US" sz="1600" b="1" dirty="0">
                  <a:solidFill>
                    <a:srgbClr val="002060"/>
                  </a:solidFill>
                  <a:latin typeface="Space Grotesk" pitchFamily="2" charset="-18"/>
                  <a:cs typeface="Space Grotesk" pitchFamily="2" charset="-18"/>
                </a:rPr>
                <a:t>Kragujevac – </a:t>
              </a:r>
              <a:r>
                <a:rPr lang="sr-Latn-RS" sz="1600" b="1" dirty="0">
                  <a:solidFill>
                    <a:srgbClr val="002060"/>
                  </a:solidFill>
                  <a:latin typeface="Space Grotesk" pitchFamily="2" charset="-18"/>
                  <a:cs typeface="Space Grotesk" pitchFamily="2" charset="-18"/>
                </a:rPr>
                <a:t>14 </a:t>
              </a:r>
              <a:r>
                <a:rPr lang="en-US" sz="1600" b="1" dirty="0">
                  <a:solidFill>
                    <a:srgbClr val="002060"/>
                  </a:solidFill>
                  <a:latin typeface="Space Grotesk" pitchFamily="2" charset="-18"/>
                  <a:cs typeface="Space Grotesk" pitchFamily="2" charset="-18"/>
                </a:rPr>
                <a:t>May </a:t>
              </a:r>
              <a:r>
                <a:rPr lang="sr-Latn-RS" sz="1600" b="1" dirty="0">
                  <a:solidFill>
                    <a:srgbClr val="002060"/>
                  </a:solidFill>
                  <a:latin typeface="Space Grotesk" pitchFamily="2" charset="-18"/>
                  <a:cs typeface="Space Grotesk" pitchFamily="2" charset="-18"/>
                </a:rPr>
                <a:t>2026</a:t>
              </a:r>
            </a:p>
            <a:p>
              <a:r>
                <a:rPr lang="en-US" sz="1600" b="1" dirty="0">
                  <a:solidFill>
                    <a:srgbClr val="002060"/>
                  </a:solidFill>
                  <a:latin typeface="Space Grotesk" pitchFamily="2" charset="-18"/>
                  <a:cs typeface="Space Grotesk" pitchFamily="2" charset="-18"/>
                </a:rPr>
                <a:t>high school students</a:t>
              </a:r>
            </a:p>
          </p:txBody>
        </p:sp>
        <p:pic>
          <p:nvPicPr>
            <p:cNvPr id="8" name="Picture 7">
              <a:extLst>
                <a:ext uri="{FF2B5EF4-FFF2-40B4-BE49-F238E27FC236}">
                  <a16:creationId xmlns:a16="http://schemas.microsoft.com/office/drawing/2014/main" id="{7C970C94-EC05-7281-9CAE-91D9F8BB1D15}"/>
                </a:ext>
              </a:extLst>
            </p:cNvPr>
            <p:cNvPicPr>
              <a:picLocks noChangeAspect="1"/>
            </p:cNvPicPr>
            <p:nvPr/>
          </p:nvPicPr>
          <p:blipFill>
            <a:blip r:embed="rId2">
              <a:extLst>
                <a:ext uri="{28A0092B-C50C-407E-A947-70E740481C1C}">
                  <a14:useLocalDpi xmlns:a14="http://schemas.microsoft.com/office/drawing/2010/main" val="0"/>
                </a:ext>
              </a:extLst>
            </a:blip>
            <a:srcRect l="15636" r="17292"/>
            <a:stretch>
              <a:fillRect/>
            </a:stretch>
          </p:blipFill>
          <p:spPr>
            <a:xfrm>
              <a:off x="262392" y="1482408"/>
              <a:ext cx="3066573" cy="3429000"/>
            </a:xfrm>
            <a:prstGeom prst="rect">
              <a:avLst/>
            </a:prstGeom>
          </p:spPr>
        </p:pic>
      </p:grpSp>
      <p:grpSp>
        <p:nvGrpSpPr>
          <p:cNvPr id="13" name="Group 12">
            <a:extLst>
              <a:ext uri="{FF2B5EF4-FFF2-40B4-BE49-F238E27FC236}">
                <a16:creationId xmlns:a16="http://schemas.microsoft.com/office/drawing/2014/main" id="{5F42877D-8B64-1BD1-5821-2ABD51B80104}"/>
              </a:ext>
            </a:extLst>
          </p:cNvPr>
          <p:cNvGrpSpPr/>
          <p:nvPr/>
        </p:nvGrpSpPr>
        <p:grpSpPr>
          <a:xfrm>
            <a:off x="4104633" y="204673"/>
            <a:ext cx="3848742" cy="3381603"/>
            <a:chOff x="3638550" y="844005"/>
            <a:chExt cx="3848742" cy="3381603"/>
          </a:xfrm>
        </p:grpSpPr>
        <p:sp>
          <p:nvSpPr>
            <p:cNvPr id="4" name="TextBox 3">
              <a:extLst>
                <a:ext uri="{FF2B5EF4-FFF2-40B4-BE49-F238E27FC236}">
                  <a16:creationId xmlns:a16="http://schemas.microsoft.com/office/drawing/2014/main" id="{5C4B5E54-CA65-826C-C1D2-07C67DF1E244}"/>
                </a:ext>
              </a:extLst>
            </p:cNvPr>
            <p:cNvSpPr txBox="1"/>
            <p:nvPr/>
          </p:nvSpPr>
          <p:spPr>
            <a:xfrm>
              <a:off x="3638550" y="844005"/>
              <a:ext cx="3848742" cy="584775"/>
            </a:xfrm>
            <a:prstGeom prst="rect">
              <a:avLst/>
            </a:prstGeom>
            <a:noFill/>
          </p:spPr>
          <p:txBody>
            <a:bodyPr wrap="square" rtlCol="0">
              <a:spAutoFit/>
            </a:bodyPr>
            <a:lstStyle/>
            <a:p>
              <a:r>
                <a:rPr lang="en-US" sz="1600" b="1" dirty="0">
                  <a:solidFill>
                    <a:srgbClr val="002060"/>
                  </a:solidFill>
                  <a:latin typeface="Space Grotesk" pitchFamily="2" charset="-18"/>
                  <a:cs typeface="Space Grotesk" pitchFamily="2" charset="-18"/>
                </a:rPr>
                <a:t>Kragujevac – </a:t>
              </a:r>
              <a:r>
                <a:rPr lang="sr-Latn-RS" sz="1600" b="1" dirty="0">
                  <a:solidFill>
                    <a:srgbClr val="002060"/>
                  </a:solidFill>
                  <a:latin typeface="Space Grotesk" pitchFamily="2" charset="-18"/>
                  <a:cs typeface="Space Grotesk" pitchFamily="2" charset="-18"/>
                </a:rPr>
                <a:t>15 </a:t>
              </a:r>
              <a:r>
                <a:rPr lang="en-US" sz="1600" b="1" dirty="0">
                  <a:solidFill>
                    <a:srgbClr val="002060"/>
                  </a:solidFill>
                  <a:latin typeface="Space Grotesk" pitchFamily="2" charset="-18"/>
                  <a:cs typeface="Space Grotesk" pitchFamily="2" charset="-18"/>
                </a:rPr>
                <a:t>May </a:t>
              </a:r>
              <a:r>
                <a:rPr lang="sr-Latn-RS" sz="1600" b="1" dirty="0">
                  <a:solidFill>
                    <a:srgbClr val="002060"/>
                  </a:solidFill>
                  <a:latin typeface="Space Grotesk" pitchFamily="2" charset="-18"/>
                  <a:cs typeface="Space Grotesk" pitchFamily="2" charset="-18"/>
                </a:rPr>
                <a:t>2026</a:t>
              </a:r>
            </a:p>
            <a:p>
              <a:r>
                <a:rPr lang="sr-Latn-RS" sz="1600" b="1" dirty="0">
                  <a:solidFill>
                    <a:srgbClr val="002060"/>
                  </a:solidFill>
                  <a:latin typeface="Space Grotesk" pitchFamily="2" charset="-18"/>
                  <a:cs typeface="Space Grotesk" pitchFamily="2" charset="-18"/>
                </a:rPr>
                <a:t>university</a:t>
              </a:r>
              <a:r>
                <a:rPr lang="en-US" sz="1600" b="1" dirty="0">
                  <a:solidFill>
                    <a:srgbClr val="002060"/>
                  </a:solidFill>
                  <a:latin typeface="Space Grotesk" pitchFamily="2" charset="-18"/>
                  <a:cs typeface="Space Grotesk" pitchFamily="2" charset="-18"/>
                </a:rPr>
                <a:t> students</a:t>
              </a:r>
              <a:r>
                <a:rPr lang="sr-Latn-RS" sz="1600" b="1" dirty="0">
                  <a:solidFill>
                    <a:srgbClr val="002060"/>
                  </a:solidFill>
                  <a:latin typeface="Space Grotesk" pitchFamily="2" charset="-18"/>
                  <a:cs typeface="Space Grotesk" pitchFamily="2" charset="-18"/>
                </a:rPr>
                <a:t> (undergraduate)</a:t>
              </a:r>
              <a:endParaRPr lang="en-US" sz="1600" b="1" dirty="0">
                <a:solidFill>
                  <a:srgbClr val="002060"/>
                </a:solidFill>
                <a:latin typeface="Space Grotesk" pitchFamily="2" charset="-18"/>
                <a:cs typeface="Space Grotesk" pitchFamily="2" charset="-18"/>
              </a:endParaRPr>
            </a:p>
          </p:txBody>
        </p:sp>
        <p:pic>
          <p:nvPicPr>
            <p:cNvPr id="9" name="Picture 8">
              <a:extLst>
                <a:ext uri="{FF2B5EF4-FFF2-40B4-BE49-F238E27FC236}">
                  <a16:creationId xmlns:a16="http://schemas.microsoft.com/office/drawing/2014/main" id="{FEA590AF-15E5-32D0-5746-1033BFA0F5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8550" y="1482408"/>
              <a:ext cx="3657600" cy="2743200"/>
            </a:xfrm>
            <a:prstGeom prst="rect">
              <a:avLst/>
            </a:prstGeom>
          </p:spPr>
        </p:pic>
      </p:grpSp>
      <p:pic>
        <p:nvPicPr>
          <p:cNvPr id="10" name="Picture 9">
            <a:extLst>
              <a:ext uri="{FF2B5EF4-FFF2-40B4-BE49-F238E27FC236}">
                <a16:creationId xmlns:a16="http://schemas.microsoft.com/office/drawing/2014/main" id="{A7E6E896-9301-FB2C-6BA1-706659456215}"/>
              </a:ext>
            </a:extLst>
          </p:cNvPr>
          <p:cNvPicPr>
            <a:picLocks noChangeAspect="1"/>
          </p:cNvPicPr>
          <p:nvPr/>
        </p:nvPicPr>
        <p:blipFill>
          <a:blip r:embed="rId4">
            <a:extLst>
              <a:ext uri="{28A0092B-C50C-407E-A947-70E740481C1C}">
                <a14:useLocalDpi xmlns:a14="http://schemas.microsoft.com/office/drawing/2010/main" val="0"/>
              </a:ext>
            </a:extLst>
          </a:blip>
          <a:srcRect l="31875" r="25625"/>
          <a:stretch>
            <a:fillRect/>
          </a:stretch>
        </p:blipFill>
        <p:spPr>
          <a:xfrm rot="5400000">
            <a:off x="5228783" y="2742758"/>
            <a:ext cx="2915534" cy="5143500"/>
          </a:xfrm>
          <a:prstGeom prst="rect">
            <a:avLst/>
          </a:prstGeom>
        </p:spPr>
      </p:pic>
      <p:pic>
        <p:nvPicPr>
          <p:cNvPr id="14" name="Graphic 13">
            <a:extLst>
              <a:ext uri="{FF2B5EF4-FFF2-40B4-BE49-F238E27FC236}">
                <a16:creationId xmlns:a16="http://schemas.microsoft.com/office/drawing/2014/main" id="{4BA35F2B-0748-97E6-CA36-224CCB19314D}"/>
              </a:ext>
            </a:extLst>
          </p:cNvPr>
          <p:cNvPicPr>
            <a:picLocks noChangeAspect="1"/>
          </p:cNvPicPr>
          <p:nvPr/>
        </p:nvPicPr>
        <p:blipFill>
          <a:blip>
            <a:extLst>
              <a:ext uri="{96DAC541-7B7A-43D3-8B79-37D633B846F1}">
                <asvg:svgBlip xmlns:asvg="http://schemas.microsoft.com/office/drawing/2016/SVG/main" r:embed="rId5"/>
              </a:ext>
            </a:extLst>
          </a:blip>
          <a:srcRect r="66815"/>
          <a:stretch>
            <a:fillRect/>
          </a:stretch>
        </p:blipFill>
        <p:spPr>
          <a:xfrm>
            <a:off x="8646674" y="548080"/>
            <a:ext cx="2694623" cy="2714625"/>
          </a:xfrm>
          <a:prstGeom prst="rect">
            <a:avLst/>
          </a:prstGeom>
        </p:spPr>
      </p:pic>
      <p:pic>
        <p:nvPicPr>
          <p:cNvPr id="15" name="Graphic 14">
            <a:extLst>
              <a:ext uri="{FF2B5EF4-FFF2-40B4-BE49-F238E27FC236}">
                <a16:creationId xmlns:a16="http://schemas.microsoft.com/office/drawing/2014/main" id="{124EA118-5B8A-1697-C532-C7A192DADC5C}"/>
              </a:ext>
            </a:extLst>
          </p:cNvPr>
          <p:cNvPicPr>
            <a:picLocks noChangeAspect="1"/>
          </p:cNvPicPr>
          <p:nvPr/>
        </p:nvPicPr>
        <p:blipFill>
          <a:blip>
            <a:extLst>
              <a:ext uri="{96DAC541-7B7A-43D3-8B79-37D633B846F1}">
                <asvg:svgBlip xmlns:asvg="http://schemas.microsoft.com/office/drawing/2016/SVG/main" r:embed="rId5"/>
              </a:ext>
            </a:extLst>
          </a:blip>
          <a:srcRect l="81851" t="32979" r="2129"/>
          <a:stretch>
            <a:fillRect/>
          </a:stretch>
        </p:blipFill>
        <p:spPr>
          <a:xfrm>
            <a:off x="10156915" y="4490546"/>
            <a:ext cx="1300899" cy="1819374"/>
          </a:xfrm>
          <a:prstGeom prst="rect">
            <a:avLst/>
          </a:prstGeom>
        </p:spPr>
      </p:pic>
    </p:spTree>
    <p:extLst>
      <p:ext uri="{BB962C8B-B14F-4D97-AF65-F5344CB8AC3E}">
        <p14:creationId xmlns:p14="http://schemas.microsoft.com/office/powerpoint/2010/main" val="41138351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0138AB-B734-BEFD-48F3-496F35FA4C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808761" y="1515985"/>
            <a:ext cx="3659817" cy="2745417"/>
          </a:xfrm>
          <a:prstGeom prst="rect">
            <a:avLst/>
          </a:prstGeom>
        </p:spPr>
      </p:pic>
      <p:pic>
        <p:nvPicPr>
          <p:cNvPr id="9" name="Picture 8">
            <a:extLst>
              <a:ext uri="{FF2B5EF4-FFF2-40B4-BE49-F238E27FC236}">
                <a16:creationId xmlns:a16="http://schemas.microsoft.com/office/drawing/2014/main" id="{D78D7899-20FE-AA6F-DC4A-165D9516C3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1928" y="2816456"/>
            <a:ext cx="2914650" cy="3886200"/>
          </a:xfrm>
          <a:prstGeom prst="rect">
            <a:avLst/>
          </a:prstGeom>
        </p:spPr>
      </p:pic>
      <p:sp>
        <p:nvSpPr>
          <p:cNvPr id="10" name="TextBox 9">
            <a:extLst>
              <a:ext uri="{FF2B5EF4-FFF2-40B4-BE49-F238E27FC236}">
                <a16:creationId xmlns:a16="http://schemas.microsoft.com/office/drawing/2014/main" id="{1173824B-7B1B-C32F-353D-1C53F1BA36AD}"/>
              </a:ext>
            </a:extLst>
          </p:cNvPr>
          <p:cNvSpPr txBox="1"/>
          <p:nvPr/>
        </p:nvSpPr>
        <p:spPr>
          <a:xfrm>
            <a:off x="4136113" y="157931"/>
            <a:ext cx="3919773" cy="523220"/>
          </a:xfrm>
          <a:prstGeom prst="rect">
            <a:avLst/>
          </a:prstGeom>
          <a:noFill/>
        </p:spPr>
        <p:txBody>
          <a:bodyPr wrap="square" rtlCol="0">
            <a:spAutoFit/>
          </a:bodyPr>
          <a:lstStyle/>
          <a:p>
            <a:pPr algn="ctr"/>
            <a:r>
              <a:rPr lang="en-US" sz="2800" b="1" dirty="0">
                <a:solidFill>
                  <a:srgbClr val="002060"/>
                </a:solidFill>
                <a:latin typeface="Space Grotesk" pitchFamily="2" charset="-18"/>
                <a:cs typeface="Space Grotesk" pitchFamily="2" charset="-18"/>
              </a:rPr>
              <a:t>CSD4NCI </a:t>
            </a:r>
            <a:r>
              <a:rPr lang="sr-Latn-RS" sz="2800" b="1" dirty="0">
                <a:solidFill>
                  <a:srgbClr val="002060"/>
                </a:solidFill>
                <a:latin typeface="Space Grotesk" pitchFamily="2" charset="-18"/>
                <a:cs typeface="Space Grotesk" pitchFamily="2" charset="-18"/>
              </a:rPr>
              <a:t>Workshops</a:t>
            </a:r>
          </a:p>
        </p:txBody>
      </p:sp>
      <p:pic>
        <p:nvPicPr>
          <p:cNvPr id="12" name="Picture 11">
            <a:extLst>
              <a:ext uri="{FF2B5EF4-FFF2-40B4-BE49-F238E27FC236}">
                <a16:creationId xmlns:a16="http://schemas.microsoft.com/office/drawing/2014/main" id="{365D16EC-E0CA-76B9-452D-18B60E8021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0774" y="2816456"/>
            <a:ext cx="2914650" cy="3886200"/>
          </a:xfrm>
          <a:prstGeom prst="rect">
            <a:avLst/>
          </a:prstGeom>
        </p:spPr>
      </p:pic>
      <p:sp>
        <p:nvSpPr>
          <p:cNvPr id="13" name="TextBox 12">
            <a:extLst>
              <a:ext uri="{FF2B5EF4-FFF2-40B4-BE49-F238E27FC236}">
                <a16:creationId xmlns:a16="http://schemas.microsoft.com/office/drawing/2014/main" id="{E18EB3B0-9F79-9195-6950-D95EC915EF50}"/>
              </a:ext>
            </a:extLst>
          </p:cNvPr>
          <p:cNvSpPr txBox="1"/>
          <p:nvPr/>
        </p:nvSpPr>
        <p:spPr>
          <a:xfrm>
            <a:off x="199388" y="1315245"/>
            <a:ext cx="3066573" cy="830997"/>
          </a:xfrm>
          <a:prstGeom prst="rect">
            <a:avLst/>
          </a:prstGeom>
          <a:noFill/>
        </p:spPr>
        <p:txBody>
          <a:bodyPr wrap="square" rtlCol="0">
            <a:spAutoFit/>
          </a:bodyPr>
          <a:lstStyle/>
          <a:p>
            <a:r>
              <a:rPr lang="en-US" sz="1600" b="1" dirty="0">
                <a:solidFill>
                  <a:srgbClr val="002060"/>
                </a:solidFill>
                <a:latin typeface="Space Grotesk" pitchFamily="2" charset="-18"/>
                <a:cs typeface="Space Grotesk" pitchFamily="2" charset="-18"/>
              </a:rPr>
              <a:t>Kragujevac – </a:t>
            </a:r>
            <a:r>
              <a:rPr lang="sr-Latn-RS" sz="1600" b="1" dirty="0">
                <a:solidFill>
                  <a:srgbClr val="002060"/>
                </a:solidFill>
                <a:latin typeface="Space Grotesk" pitchFamily="2" charset="-18"/>
                <a:cs typeface="Space Grotesk" pitchFamily="2" charset="-18"/>
              </a:rPr>
              <a:t>14 </a:t>
            </a:r>
            <a:r>
              <a:rPr lang="en-US" sz="1600" b="1" dirty="0">
                <a:solidFill>
                  <a:srgbClr val="002060"/>
                </a:solidFill>
                <a:latin typeface="Space Grotesk" pitchFamily="2" charset="-18"/>
                <a:cs typeface="Space Grotesk" pitchFamily="2" charset="-18"/>
              </a:rPr>
              <a:t>May </a:t>
            </a:r>
            <a:r>
              <a:rPr lang="sr-Latn-RS" sz="1600" b="1" dirty="0">
                <a:solidFill>
                  <a:srgbClr val="002060"/>
                </a:solidFill>
                <a:latin typeface="Space Grotesk" pitchFamily="2" charset="-18"/>
                <a:cs typeface="Space Grotesk" pitchFamily="2" charset="-18"/>
              </a:rPr>
              <a:t>2026</a:t>
            </a:r>
          </a:p>
          <a:p>
            <a:r>
              <a:rPr lang="sr-Latn-RS" sz="1600" b="1" dirty="0">
                <a:solidFill>
                  <a:srgbClr val="002060"/>
                </a:solidFill>
                <a:latin typeface="Space Grotesk" pitchFamily="2" charset="-18"/>
                <a:cs typeface="Space Grotesk" pitchFamily="2" charset="-18"/>
              </a:rPr>
              <a:t>Kragujevac – 15 May 2026</a:t>
            </a:r>
          </a:p>
          <a:p>
            <a:r>
              <a:rPr lang="sr-Latn-RS" sz="1600" b="1" dirty="0">
                <a:solidFill>
                  <a:srgbClr val="002060"/>
                </a:solidFill>
                <a:latin typeface="Space Grotesk" pitchFamily="2" charset="-18"/>
                <a:cs typeface="Space Grotesk" pitchFamily="2" charset="-18"/>
              </a:rPr>
              <a:t>Belgrade – 21 May 2026</a:t>
            </a:r>
          </a:p>
        </p:txBody>
      </p:sp>
      <p:pic>
        <p:nvPicPr>
          <p:cNvPr id="15" name="Picture 14">
            <a:extLst>
              <a:ext uri="{FF2B5EF4-FFF2-40B4-BE49-F238E27FC236}">
                <a16:creationId xmlns:a16="http://schemas.microsoft.com/office/drawing/2014/main" id="{2F606521-D19D-71BF-05D3-7067FE12F7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8827455" y="615131"/>
            <a:ext cx="3659817" cy="2745417"/>
          </a:xfrm>
          <a:prstGeom prst="rect">
            <a:avLst/>
          </a:prstGeom>
        </p:spPr>
      </p:pic>
      <p:pic>
        <p:nvPicPr>
          <p:cNvPr id="16" name="Graphic 15">
            <a:extLst>
              <a:ext uri="{FF2B5EF4-FFF2-40B4-BE49-F238E27FC236}">
                <a16:creationId xmlns:a16="http://schemas.microsoft.com/office/drawing/2014/main" id="{80981137-3091-FAE1-8AE0-DC57565DCEE7}"/>
              </a:ext>
            </a:extLst>
          </p:cNvPr>
          <p:cNvPicPr>
            <a:picLocks noChangeAspect="1"/>
          </p:cNvPicPr>
          <p:nvPr/>
        </p:nvPicPr>
        <p:blipFill>
          <a:blip>
            <a:extLst>
              <a:ext uri="{96DAC541-7B7A-43D3-8B79-37D633B846F1}">
                <asvg:svgBlip xmlns:asvg="http://schemas.microsoft.com/office/drawing/2016/SVG/main" r:embed="rId6"/>
              </a:ext>
            </a:extLst>
          </a:blip>
          <a:srcRect r="66815"/>
          <a:stretch>
            <a:fillRect/>
          </a:stretch>
        </p:blipFill>
        <p:spPr>
          <a:xfrm>
            <a:off x="9264520" y="4060351"/>
            <a:ext cx="2694623" cy="2714625"/>
          </a:xfrm>
          <a:prstGeom prst="rect">
            <a:avLst/>
          </a:prstGeom>
        </p:spPr>
      </p:pic>
      <p:pic>
        <p:nvPicPr>
          <p:cNvPr id="17" name="Graphic 16">
            <a:extLst>
              <a:ext uri="{FF2B5EF4-FFF2-40B4-BE49-F238E27FC236}">
                <a16:creationId xmlns:a16="http://schemas.microsoft.com/office/drawing/2014/main" id="{CDA0B358-58E3-6D68-AC9A-25F263749304}"/>
              </a:ext>
            </a:extLst>
          </p:cNvPr>
          <p:cNvPicPr>
            <a:picLocks noChangeAspect="1"/>
          </p:cNvPicPr>
          <p:nvPr/>
        </p:nvPicPr>
        <p:blipFill>
          <a:blip>
            <a:extLst>
              <a:ext uri="{96DAC541-7B7A-43D3-8B79-37D633B846F1}">
                <asvg:svgBlip xmlns:asvg="http://schemas.microsoft.com/office/drawing/2016/SVG/main" r:embed="rId6"/>
              </a:ext>
            </a:extLst>
          </a:blip>
          <a:srcRect l="81851" t="32979" r="2129"/>
          <a:stretch>
            <a:fillRect/>
          </a:stretch>
        </p:blipFill>
        <p:spPr>
          <a:xfrm>
            <a:off x="3988219" y="5039236"/>
            <a:ext cx="1300899" cy="1819374"/>
          </a:xfrm>
          <a:prstGeom prst="rect">
            <a:avLst/>
          </a:prstGeom>
        </p:spPr>
      </p:pic>
      <p:sp>
        <p:nvSpPr>
          <p:cNvPr id="2" name="TextBox 1">
            <a:extLst>
              <a:ext uri="{FF2B5EF4-FFF2-40B4-BE49-F238E27FC236}">
                <a16:creationId xmlns:a16="http://schemas.microsoft.com/office/drawing/2014/main" id="{0856CFAC-49C7-6A17-1BB0-2387CBD53CDE}"/>
              </a:ext>
            </a:extLst>
          </p:cNvPr>
          <p:cNvSpPr txBox="1"/>
          <p:nvPr/>
        </p:nvSpPr>
        <p:spPr>
          <a:xfrm>
            <a:off x="6048851" y="1561467"/>
            <a:ext cx="3066573" cy="338554"/>
          </a:xfrm>
          <a:prstGeom prst="rect">
            <a:avLst/>
          </a:prstGeom>
          <a:noFill/>
        </p:spPr>
        <p:txBody>
          <a:bodyPr wrap="square" rtlCol="0">
            <a:spAutoFit/>
          </a:bodyPr>
          <a:lstStyle/>
          <a:p>
            <a:pPr algn="ctr"/>
            <a:r>
              <a:rPr lang="sr-Latn-RS" sz="1600" b="1" dirty="0">
                <a:solidFill>
                  <a:srgbClr val="002060"/>
                </a:solidFill>
                <a:latin typeface="Space Grotesk" pitchFamily="2" charset="-18"/>
                <a:cs typeface="Space Grotesk" pitchFamily="2" charset="-18"/>
              </a:rPr>
              <a:t>(</a:t>
            </a:r>
            <a:r>
              <a:rPr lang="sr-Latn-RS" sz="1600" b="1" i="1" dirty="0">
                <a:solidFill>
                  <a:srgbClr val="002060"/>
                </a:solidFill>
                <a:latin typeface="Space Grotesk" pitchFamily="2" charset="-18"/>
                <a:cs typeface="Space Grotesk" pitchFamily="2" charset="-18"/>
              </a:rPr>
              <a:t>to be continued...</a:t>
            </a:r>
            <a:r>
              <a:rPr lang="sr-Latn-RS" sz="1600" b="1" dirty="0">
                <a:solidFill>
                  <a:srgbClr val="002060"/>
                </a:solidFill>
                <a:latin typeface="Space Grotesk" pitchFamily="2" charset="-18"/>
                <a:cs typeface="Space Grotesk" pitchFamily="2" charset="-18"/>
              </a:rPr>
              <a:t>)</a:t>
            </a:r>
            <a:endParaRPr lang="en-US" sz="1600" b="1" dirty="0">
              <a:solidFill>
                <a:srgbClr val="002060"/>
              </a:solidFill>
              <a:latin typeface="Space Grotesk" pitchFamily="2" charset="-18"/>
              <a:cs typeface="Space Grotesk" pitchFamily="2" charset="-18"/>
            </a:endParaRPr>
          </a:p>
        </p:txBody>
      </p:sp>
    </p:spTree>
    <p:extLst>
      <p:ext uri="{BB962C8B-B14F-4D97-AF65-F5344CB8AC3E}">
        <p14:creationId xmlns:p14="http://schemas.microsoft.com/office/powerpoint/2010/main" val="2821099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E5BAF13B-74BE-8C8E-A799-6B3AEB312E07}"/>
              </a:ext>
            </a:extLst>
          </p:cNvPr>
          <p:cNvSpPr/>
          <p:nvPr/>
        </p:nvSpPr>
        <p:spPr>
          <a:xfrm>
            <a:off x="0" y="-1"/>
            <a:ext cx="12192000" cy="1471837"/>
          </a:xfrm>
          <a:prstGeom prst="rect">
            <a:avLst/>
          </a:prstGeom>
          <a:solidFill>
            <a:srgbClr val="F4F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blue text on a black background&#10;&#10;Description automatically generated">
            <a:extLst>
              <a:ext uri="{FF2B5EF4-FFF2-40B4-BE49-F238E27FC236}">
                <a16:creationId xmlns:a16="http://schemas.microsoft.com/office/drawing/2014/main" id="{16C32960-CF77-76B2-C93E-555C3317B7C3}"/>
              </a:ext>
            </a:extLst>
          </p:cNvPr>
          <p:cNvPicPr/>
          <p:nvPr/>
        </p:nvPicPr>
        <p:blipFill>
          <a:blip r:embed="rId2"/>
          <a:stretch>
            <a:fillRect/>
          </a:stretch>
        </p:blipFill>
        <p:spPr>
          <a:xfrm>
            <a:off x="405863" y="452001"/>
            <a:ext cx="3291840" cy="709012"/>
          </a:xfrm>
          <a:prstGeom prst="rect">
            <a:avLst/>
          </a:prstGeom>
        </p:spPr>
      </p:pic>
      <p:pic>
        <p:nvPicPr>
          <p:cNvPr id="29" name="Picture 28">
            <a:extLst>
              <a:ext uri="{FF2B5EF4-FFF2-40B4-BE49-F238E27FC236}">
                <a16:creationId xmlns:a16="http://schemas.microsoft.com/office/drawing/2014/main" id="{32F26AB0-F312-BD14-A748-ABB7E34AED5D}"/>
              </a:ext>
            </a:extLst>
          </p:cNvPr>
          <p:cNvPicPr>
            <a:picLocks noChangeAspect="1"/>
          </p:cNvPicPr>
          <p:nvPr/>
        </p:nvPicPr>
        <p:blipFill rotWithShape="1">
          <a:blip r:embed="rId3"/>
          <a:srcRect b="5698"/>
          <a:stretch/>
        </p:blipFill>
        <p:spPr>
          <a:xfrm>
            <a:off x="0" y="5770184"/>
            <a:ext cx="12192000" cy="1087816"/>
          </a:xfrm>
          <a:prstGeom prst="rect">
            <a:avLst/>
          </a:prstGeom>
        </p:spPr>
      </p:pic>
      <p:sp>
        <p:nvSpPr>
          <p:cNvPr id="30" name="文本框 6">
            <a:extLst>
              <a:ext uri="{FF2B5EF4-FFF2-40B4-BE49-F238E27FC236}">
                <a16:creationId xmlns:a16="http://schemas.microsoft.com/office/drawing/2014/main" id="{E0D4F9B4-DBDF-1CF6-42FD-996ACA999602}"/>
              </a:ext>
            </a:extLst>
          </p:cNvPr>
          <p:cNvSpPr txBox="1"/>
          <p:nvPr/>
        </p:nvSpPr>
        <p:spPr>
          <a:xfrm>
            <a:off x="392056" y="1539778"/>
            <a:ext cx="11085570" cy="461665"/>
          </a:xfrm>
          <a:prstGeom prst="rect">
            <a:avLst/>
          </a:prstGeom>
          <a:noFill/>
        </p:spPr>
        <p:txBody>
          <a:bodyPr wrap="square" rtlCol="0">
            <a:spAutoFit/>
          </a:bodyPr>
          <a:lstStyle/>
          <a:p>
            <a:r>
              <a:rPr lang="en-US" sz="2400" b="1" dirty="0">
                <a:latin typeface="Space Grotesk" pitchFamily="2" charset="-18"/>
                <a:cs typeface="Space Grotesk" pitchFamily="2" charset="-18"/>
              </a:rPr>
              <a:t>Computational Chemistry of Non-Covalent and Coordination Interactions</a:t>
            </a:r>
          </a:p>
        </p:txBody>
      </p:sp>
      <p:sp>
        <p:nvSpPr>
          <p:cNvPr id="31" name="文本框 8">
            <a:extLst>
              <a:ext uri="{FF2B5EF4-FFF2-40B4-BE49-F238E27FC236}">
                <a16:creationId xmlns:a16="http://schemas.microsoft.com/office/drawing/2014/main" id="{587475E7-66D0-90AC-8D07-A93138DEB8D1}"/>
              </a:ext>
            </a:extLst>
          </p:cNvPr>
          <p:cNvSpPr txBox="1"/>
          <p:nvPr/>
        </p:nvSpPr>
        <p:spPr>
          <a:xfrm>
            <a:off x="405863" y="2416729"/>
            <a:ext cx="2261137" cy="464871"/>
          </a:xfrm>
          <a:prstGeom prst="rect">
            <a:avLst/>
          </a:prstGeom>
          <a:noFill/>
        </p:spPr>
        <p:txBody>
          <a:bodyPr wrap="square" rtlCol="0">
            <a:spAutoFit/>
          </a:bodyPr>
          <a:lstStyle/>
          <a:p>
            <a:pPr algn="just">
              <a:lnSpc>
                <a:spcPct val="150000"/>
              </a:lnSpc>
              <a:spcAft>
                <a:spcPts val="400"/>
              </a:spcAft>
            </a:pPr>
            <a:r>
              <a:rPr lang="en-US" altLang="zh-CN" b="1" dirty="0">
                <a:solidFill>
                  <a:srgbClr val="308290"/>
                </a:solidFill>
                <a:latin typeface="Space Grotesk" pitchFamily="2" charset="-18"/>
                <a:cs typeface="Space Grotesk" pitchFamily="2" charset="-18"/>
              </a:rPr>
              <a:t>Guest Editors</a:t>
            </a:r>
          </a:p>
        </p:txBody>
      </p:sp>
      <p:sp>
        <p:nvSpPr>
          <p:cNvPr id="32" name="文本框 13">
            <a:extLst>
              <a:ext uri="{FF2B5EF4-FFF2-40B4-BE49-F238E27FC236}">
                <a16:creationId xmlns:a16="http://schemas.microsoft.com/office/drawing/2014/main" id="{EE749720-F93A-7215-F979-FDABCE9EDCDA}"/>
              </a:ext>
            </a:extLst>
          </p:cNvPr>
          <p:cNvSpPr txBox="1"/>
          <p:nvPr/>
        </p:nvSpPr>
        <p:spPr>
          <a:xfrm>
            <a:off x="106135" y="4226142"/>
            <a:ext cx="3038876" cy="523220"/>
          </a:xfrm>
          <a:prstGeom prst="rect">
            <a:avLst/>
          </a:prstGeom>
          <a:noFill/>
        </p:spPr>
        <p:txBody>
          <a:bodyPr wrap="square" rtlCol="0">
            <a:spAutoFit/>
          </a:bodyPr>
          <a:lstStyle/>
          <a:p>
            <a:pPr algn="just"/>
            <a:r>
              <a:rPr lang="en-US" altLang="zh-CN" sz="1400" dirty="0">
                <a:latin typeface="Space Grotesk" pitchFamily="2" charset="-18"/>
                <a:cs typeface="Space Grotesk" pitchFamily="2" charset="-18"/>
              </a:rPr>
              <a:t>Deadline for Manuscript </a:t>
            </a:r>
          </a:p>
          <a:p>
            <a:pPr algn="just"/>
            <a:r>
              <a:rPr lang="en-US" altLang="zh-CN" sz="1400" dirty="0">
                <a:latin typeface="Space Grotesk" pitchFamily="2" charset="-18"/>
                <a:cs typeface="Space Grotesk" pitchFamily="2" charset="-18"/>
              </a:rPr>
              <a:t>Submissions: </a:t>
            </a:r>
            <a:r>
              <a:rPr lang="en-US" sz="1400" b="1" dirty="0">
                <a:latin typeface="Space Grotesk" pitchFamily="2" charset="-18"/>
                <a:cs typeface="Space Grotesk" pitchFamily="2" charset="-18"/>
              </a:rPr>
              <a:t>31 December 2026</a:t>
            </a:r>
            <a:r>
              <a:rPr lang="en-US" sz="1400" dirty="0">
                <a:latin typeface="Space Grotesk" pitchFamily="2" charset="-18"/>
                <a:cs typeface="Space Grotesk" pitchFamily="2" charset="-18"/>
              </a:rPr>
              <a:t> </a:t>
            </a:r>
            <a:endParaRPr lang="en-US" altLang="zh-CN" sz="1400" b="1" dirty="0">
              <a:latin typeface="Space Grotesk" pitchFamily="2" charset="-18"/>
              <a:cs typeface="Space Grotesk" pitchFamily="2" charset="-18"/>
            </a:endParaRPr>
          </a:p>
        </p:txBody>
      </p:sp>
      <p:sp>
        <p:nvSpPr>
          <p:cNvPr id="33" name="文本框 30">
            <a:extLst>
              <a:ext uri="{FF2B5EF4-FFF2-40B4-BE49-F238E27FC236}">
                <a16:creationId xmlns:a16="http://schemas.microsoft.com/office/drawing/2014/main" id="{7EDA7D52-9C22-DA52-47AC-1B9D8B7321C4}"/>
              </a:ext>
            </a:extLst>
          </p:cNvPr>
          <p:cNvSpPr txBox="1"/>
          <p:nvPr/>
        </p:nvSpPr>
        <p:spPr>
          <a:xfrm>
            <a:off x="3106063" y="1927486"/>
            <a:ext cx="4108987" cy="464871"/>
          </a:xfrm>
          <a:prstGeom prst="rect">
            <a:avLst/>
          </a:prstGeom>
          <a:noFill/>
        </p:spPr>
        <p:txBody>
          <a:bodyPr wrap="square" rtlCol="0">
            <a:spAutoFit/>
          </a:bodyPr>
          <a:lstStyle/>
          <a:p>
            <a:pPr algn="just">
              <a:lnSpc>
                <a:spcPct val="150000"/>
              </a:lnSpc>
              <a:spcAft>
                <a:spcPts val="400"/>
              </a:spcAft>
            </a:pPr>
            <a:r>
              <a:rPr lang="en-US" altLang="zh-CN" b="1" dirty="0">
                <a:solidFill>
                  <a:srgbClr val="308290"/>
                </a:solidFill>
                <a:latin typeface="Space Grotesk" pitchFamily="2" charset="-18"/>
                <a:cs typeface="Space Grotesk" pitchFamily="2" charset="-18"/>
              </a:rPr>
              <a:t>Special Issue Information</a:t>
            </a:r>
          </a:p>
        </p:txBody>
      </p:sp>
      <p:sp>
        <p:nvSpPr>
          <p:cNvPr id="34" name="文本框 31">
            <a:extLst>
              <a:ext uri="{FF2B5EF4-FFF2-40B4-BE49-F238E27FC236}">
                <a16:creationId xmlns:a16="http://schemas.microsoft.com/office/drawing/2014/main" id="{53751B0A-59EE-7E69-2DBD-9ED1C124089B}"/>
              </a:ext>
            </a:extLst>
          </p:cNvPr>
          <p:cNvSpPr txBox="1"/>
          <p:nvPr/>
        </p:nvSpPr>
        <p:spPr>
          <a:xfrm>
            <a:off x="3125500" y="2364908"/>
            <a:ext cx="8750645" cy="2554545"/>
          </a:xfrm>
          <a:prstGeom prst="rect">
            <a:avLst/>
          </a:prstGeom>
          <a:noFill/>
        </p:spPr>
        <p:txBody>
          <a:bodyPr wrap="square">
            <a:spAutoFit/>
          </a:bodyPr>
          <a:lstStyle/>
          <a:p>
            <a:r>
              <a:rPr lang="en-US" sz="1600" dirty="0">
                <a:latin typeface="Space Grotesk" pitchFamily="2" charset="-18"/>
                <a:cs typeface="Space Grotesk" pitchFamily="2" charset="-18"/>
              </a:rPr>
              <a:t>Within this Special Issue, we would like to welcome contributions that apply state-of-the-art computational methods, including quantum chemistry, density functional theory, molecular dynamics, as well as the cheminformatics approach, to study various types of noncovalent interactions. We welcome contributions related to interactions of both organic and inorganic compounds, and we particularly encourage works on noncovalent and coordination interactions in transition metal complexes. This Special Issue will focus on novel computational insights into hydrogen and halogen bonds, stacking interactions, and cation-π and anion-π interactions. We would also like to welcome contributions related to other new and exciting types of</a:t>
            </a:r>
            <a:r>
              <a:rPr lang="sr-Latn-RS" sz="1600" dirty="0">
                <a:latin typeface="Space Grotesk" pitchFamily="2" charset="-18"/>
                <a:cs typeface="Space Grotesk" pitchFamily="2" charset="-18"/>
              </a:rPr>
              <a:t> </a:t>
            </a:r>
            <a:r>
              <a:rPr lang="en-US" sz="1600" dirty="0">
                <a:latin typeface="Space Grotesk" pitchFamily="2" charset="-18"/>
                <a:cs typeface="Space Grotesk" pitchFamily="2" charset="-18"/>
              </a:rPr>
              <a:t>noncovalent interactions recognized in recent years.</a:t>
            </a:r>
            <a:endParaRPr lang="en-US" sz="1200" i="0" dirty="0">
              <a:solidFill>
                <a:srgbClr val="222222"/>
              </a:solidFill>
              <a:effectLst/>
              <a:latin typeface="Space Grotesk" pitchFamily="2" charset="-18"/>
              <a:cs typeface="Space Grotesk" pitchFamily="2" charset="-18"/>
            </a:endParaRPr>
          </a:p>
        </p:txBody>
      </p:sp>
      <p:sp>
        <p:nvSpPr>
          <p:cNvPr id="35" name="文本框 10">
            <a:extLst>
              <a:ext uri="{FF2B5EF4-FFF2-40B4-BE49-F238E27FC236}">
                <a16:creationId xmlns:a16="http://schemas.microsoft.com/office/drawing/2014/main" id="{12019432-6AB5-34B6-E1E3-02EDA750F7F1}"/>
              </a:ext>
            </a:extLst>
          </p:cNvPr>
          <p:cNvSpPr txBox="1"/>
          <p:nvPr/>
        </p:nvSpPr>
        <p:spPr>
          <a:xfrm>
            <a:off x="392055" y="3059668"/>
            <a:ext cx="2467036" cy="923330"/>
          </a:xfrm>
          <a:prstGeom prst="rect">
            <a:avLst/>
          </a:prstGeom>
          <a:noFill/>
        </p:spPr>
        <p:txBody>
          <a:bodyPr wrap="square">
            <a:spAutoFit/>
          </a:bodyPr>
          <a:lstStyle/>
          <a:p>
            <a:r>
              <a:rPr lang="en-US" b="1" dirty="0">
                <a:effectLst/>
                <a:latin typeface="Space Grotesk" pitchFamily="2" charset="-18"/>
                <a:cs typeface="Space Grotesk" pitchFamily="2" charset="-18"/>
              </a:rPr>
              <a:t>Dr. </a:t>
            </a:r>
            <a:r>
              <a:rPr lang="en-US" b="1" dirty="0" err="1">
                <a:effectLst/>
                <a:latin typeface="Space Grotesk" pitchFamily="2" charset="-18"/>
                <a:cs typeface="Space Grotesk" pitchFamily="2" charset="-18"/>
              </a:rPr>
              <a:t>Dušan</a:t>
            </a:r>
            <a:r>
              <a:rPr lang="en-US" b="1" dirty="0">
                <a:effectLst/>
                <a:latin typeface="Space Grotesk" pitchFamily="2" charset="-18"/>
                <a:cs typeface="Space Grotesk" pitchFamily="2" charset="-18"/>
              </a:rPr>
              <a:t> </a:t>
            </a:r>
            <a:r>
              <a:rPr lang="en-US" b="1" dirty="0" err="1">
                <a:effectLst/>
                <a:latin typeface="Space Grotesk" pitchFamily="2" charset="-18"/>
                <a:cs typeface="Space Grotesk" pitchFamily="2" charset="-18"/>
              </a:rPr>
              <a:t>Malenov</a:t>
            </a:r>
            <a:r>
              <a:rPr lang="en-US" b="1" dirty="0">
                <a:effectLst/>
                <a:latin typeface="Space Grotesk" pitchFamily="2" charset="-18"/>
                <a:cs typeface="Space Grotesk" pitchFamily="2" charset="-18"/>
              </a:rPr>
              <a:t> </a:t>
            </a:r>
          </a:p>
          <a:p>
            <a:br>
              <a:rPr lang="en-US" altLang="zh-CN" b="1" dirty="0">
                <a:latin typeface="Space Grotesk" pitchFamily="2" charset="-18"/>
                <a:cs typeface="Space Grotesk" pitchFamily="2" charset="-18"/>
              </a:rPr>
            </a:br>
            <a:r>
              <a:rPr lang="en-US" b="1" dirty="0">
                <a:effectLst/>
                <a:latin typeface="Space Grotesk" pitchFamily="2" charset="-18"/>
                <a:cs typeface="Space Grotesk" pitchFamily="2" charset="-18"/>
              </a:rPr>
              <a:t>Dr. </a:t>
            </a:r>
            <a:r>
              <a:rPr lang="en-US" b="1" dirty="0" err="1">
                <a:effectLst/>
                <a:latin typeface="Space Grotesk" pitchFamily="2" charset="-18"/>
                <a:cs typeface="Space Grotesk" pitchFamily="2" charset="-18"/>
              </a:rPr>
              <a:t>Slađana</a:t>
            </a:r>
            <a:r>
              <a:rPr lang="en-US" b="1" dirty="0">
                <a:effectLst/>
                <a:latin typeface="Space Grotesk" pitchFamily="2" charset="-18"/>
                <a:cs typeface="Space Grotesk" pitchFamily="2" charset="-18"/>
              </a:rPr>
              <a:t> </a:t>
            </a:r>
            <a:r>
              <a:rPr lang="en-US" b="1" dirty="0" err="1">
                <a:effectLst/>
                <a:latin typeface="Space Grotesk" pitchFamily="2" charset="-18"/>
                <a:cs typeface="Space Grotesk" pitchFamily="2" charset="-18"/>
              </a:rPr>
              <a:t>Đorđević</a:t>
            </a:r>
            <a:r>
              <a:rPr lang="en-US" b="1" dirty="0">
                <a:effectLst/>
                <a:latin typeface="Space Grotesk" pitchFamily="2" charset="-18"/>
                <a:cs typeface="Space Grotesk" pitchFamily="2" charset="-18"/>
              </a:rPr>
              <a:t> </a:t>
            </a:r>
          </a:p>
        </p:txBody>
      </p:sp>
      <p:grpSp>
        <p:nvGrpSpPr>
          <p:cNvPr id="36" name="组合 18">
            <a:extLst>
              <a:ext uri="{FF2B5EF4-FFF2-40B4-BE49-F238E27FC236}">
                <a16:creationId xmlns:a16="http://schemas.microsoft.com/office/drawing/2014/main" id="{5E9F48AB-51F4-7078-4CBB-B9E71F0E7A78}"/>
              </a:ext>
            </a:extLst>
          </p:cNvPr>
          <p:cNvGrpSpPr/>
          <p:nvPr/>
        </p:nvGrpSpPr>
        <p:grpSpPr>
          <a:xfrm>
            <a:off x="504102" y="6267117"/>
            <a:ext cx="1534546" cy="246221"/>
            <a:chOff x="504103" y="4599891"/>
            <a:chExt cx="1534546" cy="246221"/>
          </a:xfrm>
        </p:grpSpPr>
        <p:sp>
          <p:nvSpPr>
            <p:cNvPr id="37" name="矩形 1">
              <a:extLst>
                <a:ext uri="{FF2B5EF4-FFF2-40B4-BE49-F238E27FC236}">
                  <a16:creationId xmlns:a16="http://schemas.microsoft.com/office/drawing/2014/main" id="{0AA35ED8-DFBC-1778-6488-AC2DFFAFDEC7}"/>
                </a:ext>
              </a:extLst>
            </p:cNvPr>
            <p:cNvSpPr/>
            <p:nvPr/>
          </p:nvSpPr>
          <p:spPr>
            <a:xfrm>
              <a:off x="504103" y="4657726"/>
              <a:ext cx="1331841" cy="148443"/>
            </a:xfrm>
            <a:prstGeom prst="rect">
              <a:avLst/>
            </a:prstGeom>
            <a:solidFill>
              <a:srgbClr val="3082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17E82"/>
                </a:solidFill>
                <a:latin typeface="Calibri" panose="020F0502020204030204" pitchFamily="34" charset="0"/>
                <a:cs typeface="Calibri" panose="020F0502020204030204" pitchFamily="34" charset="0"/>
              </a:endParaRPr>
            </a:p>
          </p:txBody>
        </p:sp>
        <p:grpSp>
          <p:nvGrpSpPr>
            <p:cNvPr id="38" name="组合 3">
              <a:extLst>
                <a:ext uri="{FF2B5EF4-FFF2-40B4-BE49-F238E27FC236}">
                  <a16:creationId xmlns:a16="http://schemas.microsoft.com/office/drawing/2014/main" id="{10DE9D30-573E-1C91-39A7-02FF4F63E073}"/>
                </a:ext>
              </a:extLst>
            </p:cNvPr>
            <p:cNvGrpSpPr/>
            <p:nvPr/>
          </p:nvGrpSpPr>
          <p:grpSpPr>
            <a:xfrm>
              <a:off x="568435" y="4599891"/>
              <a:ext cx="1470214" cy="246221"/>
              <a:chOff x="464988" y="4880016"/>
              <a:chExt cx="1543590" cy="258509"/>
            </a:xfrm>
          </p:grpSpPr>
          <p:sp>
            <p:nvSpPr>
              <p:cNvPr id="39" name="Rectangle 21">
                <a:extLst>
                  <a:ext uri="{FF2B5EF4-FFF2-40B4-BE49-F238E27FC236}">
                    <a16:creationId xmlns:a16="http://schemas.microsoft.com/office/drawing/2014/main" id="{34CC245E-F480-A054-5AE9-5C83717941D1}"/>
                  </a:ext>
                </a:extLst>
              </p:cNvPr>
              <p:cNvSpPr/>
              <p:nvPr/>
            </p:nvSpPr>
            <p:spPr>
              <a:xfrm>
                <a:off x="464991" y="4880016"/>
                <a:ext cx="1543587" cy="258509"/>
              </a:xfrm>
              <a:prstGeom prst="rect">
                <a:avLst/>
              </a:prstGeom>
            </p:spPr>
            <p:txBody>
              <a:bodyPr wrap="square">
                <a:spAutoFit/>
              </a:bodyPr>
              <a:lstStyle/>
              <a:p>
                <a:r>
                  <a:rPr lang="en-US" sz="1000" b="0" i="0" u="none" strike="noStrike" baseline="0" dirty="0">
                    <a:solidFill>
                      <a:srgbClr val="FFFFFF"/>
                    </a:solidFill>
                    <a:latin typeface="SuisseIntl-Regular"/>
                  </a:rPr>
                  <a:t>mdpi.com/</a:t>
                </a:r>
                <a:r>
                  <a:rPr lang="en-US" sz="1000" b="0" i="0" u="none" strike="noStrike" baseline="0" dirty="0" err="1">
                    <a:solidFill>
                      <a:srgbClr val="FFFFFF"/>
                    </a:solidFill>
                    <a:latin typeface="SuisseIntl-Regular"/>
                  </a:rPr>
                  <a:t>si</a:t>
                </a:r>
                <a:r>
                  <a:rPr lang="en-US" sz="1000" b="0" i="0" u="none" strike="noStrike" baseline="0" dirty="0">
                    <a:solidFill>
                      <a:srgbClr val="FFFFFF"/>
                    </a:solidFill>
                    <a:latin typeface="SuisseIntl-Regular"/>
                  </a:rPr>
                  <a:t>/271129</a:t>
                </a:r>
                <a:endParaRPr lang="en-US" sz="1000" dirty="0">
                  <a:solidFill>
                    <a:srgbClr val="FFFFFF"/>
                  </a:solidFill>
                  <a:latin typeface="Calibri" panose="020F0502020204030204" pitchFamily="34" charset="0"/>
                  <a:ea typeface="Adobe 宋体 Std L" panose="02020300000000000000" pitchFamily="18" charset="-122"/>
                  <a:cs typeface="Calibri" panose="020F0502020204030204" pitchFamily="34" charset="0"/>
                </a:endParaRPr>
              </a:p>
            </p:txBody>
          </p:sp>
          <p:sp>
            <p:nvSpPr>
              <p:cNvPr id="40" name="等腰三角形 2">
                <a:extLst>
                  <a:ext uri="{FF2B5EF4-FFF2-40B4-BE49-F238E27FC236}">
                    <a16:creationId xmlns:a16="http://schemas.microsoft.com/office/drawing/2014/main" id="{05082CC0-1002-D955-01D7-1890492AE630}"/>
                  </a:ext>
                </a:extLst>
              </p:cNvPr>
              <p:cNvSpPr/>
              <p:nvPr/>
            </p:nvSpPr>
            <p:spPr>
              <a:xfrm rot="5400000">
                <a:off x="459576" y="4990185"/>
                <a:ext cx="78471" cy="67648"/>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grpSp>
      </p:grpSp>
      <p:sp>
        <p:nvSpPr>
          <p:cNvPr id="41" name="文本框 21">
            <a:extLst>
              <a:ext uri="{FF2B5EF4-FFF2-40B4-BE49-F238E27FC236}">
                <a16:creationId xmlns:a16="http://schemas.microsoft.com/office/drawing/2014/main" id="{82864D6C-A492-336B-F6C6-D0FEFCD0EE35}"/>
              </a:ext>
            </a:extLst>
          </p:cNvPr>
          <p:cNvSpPr txBox="1"/>
          <p:nvPr/>
        </p:nvSpPr>
        <p:spPr>
          <a:xfrm>
            <a:off x="2468931" y="4864663"/>
            <a:ext cx="4108987" cy="464871"/>
          </a:xfrm>
          <a:prstGeom prst="rect">
            <a:avLst/>
          </a:prstGeom>
          <a:noFill/>
        </p:spPr>
        <p:txBody>
          <a:bodyPr wrap="square" rtlCol="0">
            <a:spAutoFit/>
          </a:bodyPr>
          <a:lstStyle/>
          <a:p>
            <a:pPr algn="just">
              <a:lnSpc>
                <a:spcPct val="150000"/>
              </a:lnSpc>
            </a:pPr>
            <a:r>
              <a:rPr lang="en-US" altLang="zh-CN" b="1" dirty="0">
                <a:solidFill>
                  <a:srgbClr val="308290"/>
                </a:solidFill>
                <a:latin typeface="Calibri" panose="020F0502020204030204" pitchFamily="34" charset="0"/>
                <a:cs typeface="Calibri" panose="020F0502020204030204" pitchFamily="34" charset="0"/>
              </a:rPr>
              <a:t>Keywords</a:t>
            </a:r>
            <a:endParaRPr lang="en-US" altLang="zh-CN" sz="1600" b="1" dirty="0">
              <a:solidFill>
                <a:srgbClr val="308290"/>
              </a:solidFill>
              <a:latin typeface="Calibri" panose="020F0502020204030204" pitchFamily="34" charset="0"/>
              <a:cs typeface="Calibri" panose="020F0502020204030204" pitchFamily="34" charset="0"/>
            </a:endParaRPr>
          </a:p>
        </p:txBody>
      </p:sp>
      <p:sp>
        <p:nvSpPr>
          <p:cNvPr id="42" name="TextBox 41">
            <a:extLst>
              <a:ext uri="{FF2B5EF4-FFF2-40B4-BE49-F238E27FC236}">
                <a16:creationId xmlns:a16="http://schemas.microsoft.com/office/drawing/2014/main" id="{0A3DDA50-DC5E-6F68-0CCC-10443285E286}"/>
              </a:ext>
            </a:extLst>
          </p:cNvPr>
          <p:cNvSpPr txBox="1"/>
          <p:nvPr/>
        </p:nvSpPr>
        <p:spPr>
          <a:xfrm>
            <a:off x="2468930" y="5308839"/>
            <a:ext cx="3141947" cy="830997"/>
          </a:xfrm>
          <a:prstGeom prst="rect">
            <a:avLst/>
          </a:prstGeom>
          <a:noFill/>
        </p:spPr>
        <p:txBody>
          <a:bodyPr wrap="square">
            <a:spAutoFit/>
          </a:bodyPr>
          <a:lstStyle/>
          <a:p>
            <a:pPr marL="285750" indent="-285750">
              <a:buFont typeface="Wingdings" panose="05000000000000000000" pitchFamily="2" charset="2"/>
              <a:buChar char="Ø"/>
            </a:pPr>
            <a:r>
              <a:rPr lang="en-US" sz="1600" b="1" dirty="0">
                <a:latin typeface="Space Grotesk" pitchFamily="2" charset="-18"/>
                <a:cs typeface="Space Grotesk" pitchFamily="2" charset="-18"/>
              </a:rPr>
              <a:t>noncovalent interactions</a:t>
            </a:r>
          </a:p>
          <a:p>
            <a:pPr marL="285750" indent="-285750">
              <a:buFont typeface="Wingdings" panose="05000000000000000000" pitchFamily="2" charset="2"/>
              <a:buChar char="Ø"/>
            </a:pPr>
            <a:r>
              <a:rPr lang="en-US" sz="1600" b="1" dirty="0">
                <a:latin typeface="Space Grotesk" pitchFamily="2" charset="-18"/>
                <a:cs typeface="Space Grotesk" pitchFamily="2" charset="-18"/>
              </a:rPr>
              <a:t>coordination compounds</a:t>
            </a:r>
          </a:p>
          <a:p>
            <a:pPr marL="285750" indent="-285750">
              <a:buFont typeface="Wingdings" panose="05000000000000000000" pitchFamily="2" charset="2"/>
              <a:buChar char="Ø"/>
            </a:pPr>
            <a:r>
              <a:rPr lang="en-US" sz="1600" b="1" dirty="0">
                <a:latin typeface="Space Grotesk" pitchFamily="2" charset="-18"/>
                <a:cs typeface="Space Grotesk" pitchFamily="2" charset="-18"/>
              </a:rPr>
              <a:t>hydrogen bonds</a:t>
            </a:r>
          </a:p>
        </p:txBody>
      </p:sp>
      <p:sp>
        <p:nvSpPr>
          <p:cNvPr id="43" name="TextBox 42">
            <a:extLst>
              <a:ext uri="{FF2B5EF4-FFF2-40B4-BE49-F238E27FC236}">
                <a16:creationId xmlns:a16="http://schemas.microsoft.com/office/drawing/2014/main" id="{BA6432AA-BAAA-7E13-FE35-3627FEAA472D}"/>
              </a:ext>
            </a:extLst>
          </p:cNvPr>
          <p:cNvSpPr txBox="1"/>
          <p:nvPr/>
        </p:nvSpPr>
        <p:spPr>
          <a:xfrm>
            <a:off x="5572544" y="5305878"/>
            <a:ext cx="3166756" cy="830997"/>
          </a:xfrm>
          <a:prstGeom prst="rect">
            <a:avLst/>
          </a:prstGeom>
          <a:noFill/>
        </p:spPr>
        <p:txBody>
          <a:bodyPr wrap="square">
            <a:spAutoFit/>
          </a:bodyPr>
          <a:lstStyle/>
          <a:p>
            <a:pPr indent="-285750">
              <a:buFont typeface="Wingdings" panose="05000000000000000000" pitchFamily="2" charset="2"/>
              <a:buChar char="Ø"/>
            </a:pPr>
            <a:r>
              <a:rPr lang="en-US" sz="1600" b="1" dirty="0">
                <a:latin typeface="Space Grotesk" pitchFamily="2" charset="-18"/>
                <a:cs typeface="Space Grotesk" pitchFamily="2" charset="-18"/>
              </a:rPr>
              <a:t>metal complexes</a:t>
            </a:r>
          </a:p>
          <a:p>
            <a:pPr indent="-285750">
              <a:buFont typeface="Wingdings" panose="05000000000000000000" pitchFamily="2" charset="2"/>
              <a:buChar char="Ø"/>
            </a:pPr>
            <a:r>
              <a:rPr lang="en-US" sz="1600" b="1" dirty="0">
                <a:latin typeface="Space Grotesk" pitchFamily="2" charset="-18"/>
                <a:cs typeface="Space Grotesk" pitchFamily="2" charset="-18"/>
              </a:rPr>
              <a:t>stacking interactions</a:t>
            </a:r>
          </a:p>
          <a:p>
            <a:pPr indent="-285750">
              <a:buFont typeface="Wingdings" panose="05000000000000000000" pitchFamily="2" charset="2"/>
              <a:buChar char="Ø"/>
            </a:pPr>
            <a:r>
              <a:rPr lang="el-GR" sz="1600" b="1" dirty="0">
                <a:latin typeface="Space Grotesk" pitchFamily="2" charset="-18"/>
                <a:cs typeface="Space Grotesk" pitchFamily="2" charset="-18"/>
              </a:rPr>
              <a:t>π-</a:t>
            </a:r>
            <a:r>
              <a:rPr lang="en-US" sz="1600" b="1" dirty="0">
                <a:latin typeface="Space Grotesk" pitchFamily="2" charset="-18"/>
                <a:cs typeface="Space Grotesk" pitchFamily="2" charset="-18"/>
              </a:rPr>
              <a:t>interactions</a:t>
            </a:r>
          </a:p>
        </p:txBody>
      </p:sp>
      <p:pic>
        <p:nvPicPr>
          <p:cNvPr id="44" name="Picture 43">
            <a:extLst>
              <a:ext uri="{FF2B5EF4-FFF2-40B4-BE49-F238E27FC236}">
                <a16:creationId xmlns:a16="http://schemas.microsoft.com/office/drawing/2014/main" id="{2BFE7B3A-BEDE-C2E3-23E2-FF7B1080206E}"/>
              </a:ext>
            </a:extLst>
          </p:cNvPr>
          <p:cNvPicPr/>
          <p:nvPr/>
        </p:nvPicPr>
        <p:blipFill>
          <a:blip r:embed="rId4"/>
          <a:srcRect l="58224"/>
          <a:stretch>
            <a:fillRect/>
          </a:stretch>
        </p:blipFill>
        <p:spPr>
          <a:xfrm>
            <a:off x="8963930" y="-1"/>
            <a:ext cx="3228069" cy="1471838"/>
          </a:xfrm>
          <a:prstGeom prst="rect">
            <a:avLst/>
          </a:prstGeom>
        </p:spPr>
      </p:pic>
      <p:sp>
        <p:nvSpPr>
          <p:cNvPr id="45" name="TextBox 44">
            <a:extLst>
              <a:ext uri="{FF2B5EF4-FFF2-40B4-BE49-F238E27FC236}">
                <a16:creationId xmlns:a16="http://schemas.microsoft.com/office/drawing/2014/main" id="{5FFF0AA4-B9FC-A8DD-13C7-9CA53D549A2B}"/>
              </a:ext>
            </a:extLst>
          </p:cNvPr>
          <p:cNvSpPr txBox="1"/>
          <p:nvPr/>
        </p:nvSpPr>
        <p:spPr>
          <a:xfrm>
            <a:off x="8409908" y="5319280"/>
            <a:ext cx="3166756" cy="584775"/>
          </a:xfrm>
          <a:prstGeom prst="rect">
            <a:avLst/>
          </a:prstGeom>
          <a:noFill/>
        </p:spPr>
        <p:txBody>
          <a:bodyPr wrap="square">
            <a:spAutoFit/>
          </a:bodyPr>
          <a:lstStyle/>
          <a:p>
            <a:pPr indent="-285750">
              <a:buFont typeface="Wingdings" panose="05000000000000000000" pitchFamily="2" charset="2"/>
              <a:buChar char="Ø"/>
            </a:pPr>
            <a:r>
              <a:rPr lang="en-US" sz="1600" b="1" dirty="0">
                <a:latin typeface="Space Grotesk" pitchFamily="2" charset="-18"/>
                <a:cs typeface="Space Grotesk" pitchFamily="2" charset="-18"/>
              </a:rPr>
              <a:t>computational chemistry</a:t>
            </a:r>
          </a:p>
          <a:p>
            <a:pPr indent="-285750">
              <a:buFont typeface="Wingdings" panose="05000000000000000000" pitchFamily="2" charset="2"/>
              <a:buChar char="Ø"/>
            </a:pPr>
            <a:r>
              <a:rPr lang="en-US" sz="1600" b="1" dirty="0">
                <a:latin typeface="Space Grotesk" pitchFamily="2" charset="-18"/>
                <a:cs typeface="Space Grotesk" pitchFamily="2" charset="-18"/>
              </a:rPr>
              <a:t>density functional theory</a:t>
            </a:r>
          </a:p>
        </p:txBody>
      </p:sp>
      <p:pic>
        <p:nvPicPr>
          <p:cNvPr id="46" name="Picture 45">
            <a:extLst>
              <a:ext uri="{FF2B5EF4-FFF2-40B4-BE49-F238E27FC236}">
                <a16:creationId xmlns:a16="http://schemas.microsoft.com/office/drawing/2014/main" id="{C64186C2-C8DA-EBAE-3DF9-9DC80E0AC975}"/>
              </a:ext>
            </a:extLst>
          </p:cNvPr>
          <p:cNvPicPr>
            <a:picLocks noChangeAspect="1"/>
          </p:cNvPicPr>
          <p:nvPr/>
        </p:nvPicPr>
        <p:blipFill>
          <a:blip r:embed="rId5"/>
          <a:stretch>
            <a:fillRect/>
          </a:stretch>
        </p:blipFill>
        <p:spPr>
          <a:xfrm>
            <a:off x="542435" y="4950626"/>
            <a:ext cx="1255174" cy="1215814"/>
          </a:xfrm>
          <a:prstGeom prst="rect">
            <a:avLst/>
          </a:prstGeom>
        </p:spPr>
      </p:pic>
      <p:grpSp>
        <p:nvGrpSpPr>
          <p:cNvPr id="49" name="Group 48">
            <a:extLst>
              <a:ext uri="{FF2B5EF4-FFF2-40B4-BE49-F238E27FC236}">
                <a16:creationId xmlns:a16="http://schemas.microsoft.com/office/drawing/2014/main" id="{0A338FE9-25BB-8D4E-6FF3-EB843226FB46}"/>
              </a:ext>
            </a:extLst>
          </p:cNvPr>
          <p:cNvGrpSpPr>
            <a:grpSpLocks noGrp="1" noUngrp="1" noRot="1" noChangeAspect="1" noMove="1" noResize="1"/>
          </p:cNvGrpSpPr>
          <p:nvPr/>
        </p:nvGrpSpPr>
        <p:grpSpPr>
          <a:xfrm>
            <a:off x="6400158" y="248656"/>
            <a:ext cx="2208173" cy="1015184"/>
            <a:chOff x="3926531" y="2914642"/>
            <a:chExt cx="2714424" cy="1231580"/>
          </a:xfrm>
        </p:grpSpPr>
        <p:pic>
          <p:nvPicPr>
            <p:cNvPr id="50" name="Picture 49">
              <a:extLst>
                <a:ext uri="{FF2B5EF4-FFF2-40B4-BE49-F238E27FC236}">
                  <a16:creationId xmlns:a16="http://schemas.microsoft.com/office/drawing/2014/main" id="{4B47DA5C-EA88-F178-FDB4-09EB0B92C876}"/>
                </a:ext>
              </a:extLst>
            </p:cNvPr>
            <p:cNvPicPr>
              <a:picLocks noGrp="1" noRot="1" noChangeAspect="1" noMove="1" noResize="1" noEditPoints="1" noAdjustHandles="1" noChangeArrowheads="1" noChangeShapeType="1" noCrop="1"/>
            </p:cNvPicPr>
            <p:nvPr/>
          </p:nvPicPr>
          <p:blipFill>
            <a:blip r:embed="rId6"/>
            <a:srcRect/>
            <a:stretch/>
          </p:blipFill>
          <p:spPr bwMode="auto">
            <a:xfrm>
              <a:off x="5393023" y="2914642"/>
              <a:ext cx="1247932" cy="123158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a:extLst>
                <a:ext uri="{FF2B5EF4-FFF2-40B4-BE49-F238E27FC236}">
                  <a16:creationId xmlns:a16="http://schemas.microsoft.com/office/drawing/2014/main" id="{F645D466-9965-DFE1-2567-2FA08728EB7C}"/>
                </a:ext>
              </a:extLst>
            </p:cNvPr>
            <p:cNvPicPr>
              <a:picLocks noGrp="1" noRot="1" noChangeAspect="1" noMove="1" noResize="1" noEditPoints="1" noAdjustHandles="1" noChangeArrowheads="1" noChangeShapeType="1" noCrop="1"/>
            </p:cNvPicPr>
            <p:nvPr/>
          </p:nvPicPr>
          <p:blipFill>
            <a:blip r:embed="rId7"/>
            <a:srcRect/>
            <a:stretch/>
          </p:blipFill>
          <p:spPr>
            <a:xfrm>
              <a:off x="3926531" y="2914642"/>
              <a:ext cx="1247929" cy="1231580"/>
            </a:xfrm>
            <a:prstGeom prst="rect">
              <a:avLst/>
            </a:prstGeom>
          </p:spPr>
        </p:pic>
      </p:grpSp>
    </p:spTree>
    <p:extLst>
      <p:ext uri="{BB962C8B-B14F-4D97-AF65-F5344CB8AC3E}">
        <p14:creationId xmlns:p14="http://schemas.microsoft.com/office/powerpoint/2010/main" val="17314801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6C55B-09DB-7A33-8B40-2BAC6229B21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FC5B0BD-E71B-E34A-2333-C615F78661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4216" y="2611131"/>
            <a:ext cx="3527762" cy="1247244"/>
          </a:xfrm>
          <a:prstGeom prst="rect">
            <a:avLst/>
          </a:prstGeom>
        </p:spPr>
      </p:pic>
      <p:sp>
        <p:nvSpPr>
          <p:cNvPr id="3" name="TextBox 2">
            <a:extLst>
              <a:ext uri="{FF2B5EF4-FFF2-40B4-BE49-F238E27FC236}">
                <a16:creationId xmlns:a16="http://schemas.microsoft.com/office/drawing/2014/main" id="{CDBDC5B9-4D7F-2FC7-8A0D-E68ABA04F6A4}"/>
              </a:ext>
            </a:extLst>
          </p:cNvPr>
          <p:cNvSpPr txBox="1"/>
          <p:nvPr/>
        </p:nvSpPr>
        <p:spPr>
          <a:xfrm>
            <a:off x="4384634" y="122781"/>
            <a:ext cx="3595856" cy="523220"/>
          </a:xfrm>
          <a:prstGeom prst="rect">
            <a:avLst/>
          </a:prstGeom>
          <a:noFill/>
        </p:spPr>
        <p:txBody>
          <a:bodyPr wrap="none" rtlCol="0">
            <a:spAutoFit/>
          </a:bodyPr>
          <a:lstStyle/>
          <a:p>
            <a:r>
              <a:rPr lang="en-US" sz="2800" b="1" dirty="0">
                <a:solidFill>
                  <a:srgbClr val="002060"/>
                </a:solidFill>
                <a:latin typeface="Space Grotesk" pitchFamily="2" charset="-18"/>
                <a:cs typeface="Space Grotesk" pitchFamily="2" charset="-18"/>
              </a:rPr>
              <a:t>Acknowledgement</a:t>
            </a:r>
            <a:r>
              <a:rPr lang="sr-Latn-RS" sz="2800" b="1" dirty="0">
                <a:solidFill>
                  <a:srgbClr val="002060"/>
                </a:solidFill>
                <a:latin typeface="Space Grotesk" pitchFamily="2" charset="-18"/>
                <a:cs typeface="Space Grotesk" pitchFamily="2" charset="-18"/>
              </a:rPr>
              <a:t>s</a:t>
            </a:r>
          </a:p>
        </p:txBody>
      </p:sp>
      <p:pic>
        <p:nvPicPr>
          <p:cNvPr id="4" name="Graphic 3">
            <a:extLst>
              <a:ext uri="{FF2B5EF4-FFF2-40B4-BE49-F238E27FC236}">
                <a16:creationId xmlns:a16="http://schemas.microsoft.com/office/drawing/2014/main" id="{A9553535-DD53-AEAF-BEEE-EA8DEC3EE423}"/>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l="81277" t="6933" r="3082"/>
          <a:stretch/>
        </p:blipFill>
        <p:spPr>
          <a:xfrm>
            <a:off x="9381487" y="4845438"/>
            <a:ext cx="1969308" cy="2020310"/>
          </a:xfrm>
          <a:prstGeom prst="rect">
            <a:avLst/>
          </a:prstGeom>
        </p:spPr>
      </p:pic>
      <p:pic>
        <p:nvPicPr>
          <p:cNvPr id="5" name="Picture 4">
            <a:extLst>
              <a:ext uri="{FF2B5EF4-FFF2-40B4-BE49-F238E27FC236}">
                <a16:creationId xmlns:a16="http://schemas.microsoft.com/office/drawing/2014/main" id="{F8609D1E-2353-C1FF-81CA-3F09DA050F55}"/>
              </a:ext>
            </a:extLst>
          </p:cNvPr>
          <p:cNvPicPr>
            <a:picLocks noChangeAspect="1"/>
          </p:cNvPicPr>
          <p:nvPr/>
        </p:nvPicPr>
        <p:blipFill rotWithShape="1">
          <a:blip r:embed="rId4">
            <a:extLst>
              <a:ext uri="{28A0092B-C50C-407E-A947-70E740481C1C}">
                <a14:useLocalDpi xmlns:a14="http://schemas.microsoft.com/office/drawing/2010/main" val="0"/>
              </a:ext>
            </a:extLst>
          </a:blip>
          <a:srcRect l="26384" t="24575" r="27918" b="32157"/>
          <a:stretch/>
        </p:blipFill>
        <p:spPr>
          <a:xfrm>
            <a:off x="6778795" y="4734538"/>
            <a:ext cx="2031739" cy="1923701"/>
          </a:xfrm>
          <a:prstGeom prst="rect">
            <a:avLst/>
          </a:prstGeom>
        </p:spPr>
      </p:pic>
      <p:sp>
        <p:nvSpPr>
          <p:cNvPr id="6" name="TextBox 5">
            <a:extLst>
              <a:ext uri="{FF2B5EF4-FFF2-40B4-BE49-F238E27FC236}">
                <a16:creationId xmlns:a16="http://schemas.microsoft.com/office/drawing/2014/main" id="{29C4E04A-5B7E-2ABC-AC61-7D01B7F5B97D}"/>
              </a:ext>
            </a:extLst>
          </p:cNvPr>
          <p:cNvSpPr txBox="1"/>
          <p:nvPr/>
        </p:nvSpPr>
        <p:spPr>
          <a:xfrm>
            <a:off x="1546860" y="1028401"/>
            <a:ext cx="3223961" cy="1200329"/>
          </a:xfrm>
          <a:prstGeom prst="rect">
            <a:avLst/>
          </a:prstGeom>
          <a:noFill/>
        </p:spPr>
        <p:txBody>
          <a:bodyPr wrap="none" rtlCol="0">
            <a:spAutoFit/>
          </a:bodyPr>
          <a:lstStyle/>
          <a:p>
            <a:pPr algn="ctr"/>
            <a:r>
              <a:rPr lang="en-US" sz="2400" b="1" dirty="0">
                <a:solidFill>
                  <a:srgbClr val="002060"/>
                </a:solidFill>
                <a:latin typeface="Space Grotesk" pitchFamily="2" charset="-18"/>
                <a:cs typeface="Space Grotesk" pitchFamily="2" charset="-18"/>
              </a:rPr>
              <a:t>Dr. Sla</a:t>
            </a:r>
            <a:r>
              <a:rPr lang="sr-Latn-RS" sz="2400" b="1" dirty="0">
                <a:solidFill>
                  <a:srgbClr val="002060"/>
                </a:solidFill>
                <a:latin typeface="Space Grotesk" pitchFamily="2" charset="-18"/>
                <a:cs typeface="Space Grotesk" pitchFamily="2" charset="-18"/>
              </a:rPr>
              <a:t>đana Đorđević</a:t>
            </a:r>
          </a:p>
          <a:p>
            <a:pPr algn="ctr"/>
            <a:r>
              <a:rPr lang="sr-Latn-RS" sz="2400" b="1" dirty="0">
                <a:solidFill>
                  <a:srgbClr val="002060"/>
                </a:solidFill>
                <a:latin typeface="Space Grotesk" pitchFamily="2" charset="-18"/>
                <a:cs typeface="Space Grotesk" pitchFamily="2" charset="-18"/>
              </a:rPr>
              <a:t>Katarina Ćeranić</a:t>
            </a:r>
          </a:p>
          <a:p>
            <a:pPr algn="ctr"/>
            <a:r>
              <a:rPr lang="sr-Latn-RS" sz="2400" b="1" dirty="0">
                <a:solidFill>
                  <a:srgbClr val="002060"/>
                </a:solidFill>
                <a:latin typeface="Space Grotesk" pitchFamily="2" charset="-18"/>
                <a:cs typeface="Space Grotesk" pitchFamily="2" charset="-18"/>
              </a:rPr>
              <a:t>Filip Stašević</a:t>
            </a:r>
          </a:p>
        </p:txBody>
      </p:sp>
      <p:pic>
        <p:nvPicPr>
          <p:cNvPr id="8" name="Graphic 7">
            <a:extLst>
              <a:ext uri="{FF2B5EF4-FFF2-40B4-BE49-F238E27FC236}">
                <a16:creationId xmlns:a16="http://schemas.microsoft.com/office/drawing/2014/main" id="{53888D8E-B372-0316-B5EB-28AFC2E5272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7527" y="3976687"/>
            <a:ext cx="2881313" cy="2881313"/>
          </a:xfrm>
          <a:prstGeom prst="rect">
            <a:avLst/>
          </a:prstGeom>
        </p:spPr>
      </p:pic>
      <p:pic>
        <p:nvPicPr>
          <p:cNvPr id="12" name="Picture 11">
            <a:extLst>
              <a:ext uri="{FF2B5EF4-FFF2-40B4-BE49-F238E27FC236}">
                <a16:creationId xmlns:a16="http://schemas.microsoft.com/office/drawing/2014/main" id="{6F5F33D6-E865-4CC7-93FF-0A35DDBA4F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7884" y="890044"/>
            <a:ext cx="4800600" cy="3600450"/>
          </a:xfrm>
          <a:prstGeom prst="rect">
            <a:avLst/>
          </a:prstGeom>
        </p:spPr>
      </p:pic>
      <p:pic>
        <p:nvPicPr>
          <p:cNvPr id="9" name="Graphic 8">
            <a:extLst>
              <a:ext uri="{FF2B5EF4-FFF2-40B4-BE49-F238E27FC236}">
                <a16:creationId xmlns:a16="http://schemas.microsoft.com/office/drawing/2014/main" id="{4FFC4B21-C47B-28C6-C8CA-DF904CA64E6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40883" y="5071030"/>
            <a:ext cx="2282190" cy="1504950"/>
          </a:xfrm>
          <a:prstGeom prst="rect">
            <a:avLst/>
          </a:prstGeom>
        </p:spPr>
      </p:pic>
    </p:spTree>
    <p:extLst>
      <p:ext uri="{BB962C8B-B14F-4D97-AF65-F5344CB8AC3E}">
        <p14:creationId xmlns:p14="http://schemas.microsoft.com/office/powerpoint/2010/main" val="36923528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285</TotalTime>
  <Words>1699</Words>
  <Application>Microsoft Office PowerPoint</Application>
  <PresentationFormat>Widescreen</PresentationFormat>
  <Paragraphs>322</Paragraphs>
  <Slides>24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Calibri</vt:lpstr>
      <vt:lpstr>Calibri Light</vt:lpstr>
      <vt:lpstr>Cambria Math</vt:lpstr>
      <vt:lpstr>Space Grotesk</vt:lpstr>
      <vt:lpstr>SuisseIntl-Regular</vt:lpstr>
      <vt:lpstr>Trebuchet MS</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Korisnik</dc:creator>
  <cp:lastModifiedBy>Korisnik</cp:lastModifiedBy>
  <cp:revision>6</cp:revision>
  <dcterms:created xsi:type="dcterms:W3CDTF">2026-09-06T19:12:15Z</dcterms:created>
  <dcterms:modified xsi:type="dcterms:W3CDTF">2026-09-06T23:58:11Z</dcterms:modified>
</cp:coreProperties>
</file>