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tags/tag31.xml" ContentType="application/vnd.openxmlformats-officedocument.presentationml.tags+xml"/>
  <Override PartName="/ppt/notesSlides/notesSlide31.xml" ContentType="application/vnd.openxmlformats-officedocument.presentationml.notesSlide+xml"/>
  <Override PartName="/ppt/tags/tag32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8"/>
  </p:notesMasterIdLst>
  <p:sldIdLst>
    <p:sldId id="324" r:id="rId2"/>
    <p:sldId id="326" r:id="rId3"/>
    <p:sldId id="327" r:id="rId4"/>
    <p:sldId id="855" r:id="rId5"/>
    <p:sldId id="328" r:id="rId6"/>
    <p:sldId id="333" r:id="rId7"/>
    <p:sldId id="884" r:id="rId8"/>
    <p:sldId id="331" r:id="rId9"/>
    <p:sldId id="332" r:id="rId10"/>
    <p:sldId id="334" r:id="rId11"/>
    <p:sldId id="335" r:id="rId12"/>
    <p:sldId id="339" r:id="rId13"/>
    <p:sldId id="340" r:id="rId14"/>
    <p:sldId id="342" r:id="rId15"/>
    <p:sldId id="844" r:id="rId16"/>
    <p:sldId id="344" r:id="rId17"/>
    <p:sldId id="345" r:id="rId18"/>
    <p:sldId id="347" r:id="rId19"/>
    <p:sldId id="348" r:id="rId20"/>
    <p:sldId id="350" r:id="rId21"/>
    <p:sldId id="351" r:id="rId22"/>
    <p:sldId id="864" r:id="rId23"/>
    <p:sldId id="865" r:id="rId24"/>
    <p:sldId id="355" r:id="rId25"/>
    <p:sldId id="866" r:id="rId26"/>
    <p:sldId id="852" r:id="rId27"/>
    <p:sldId id="361" r:id="rId28"/>
    <p:sldId id="871" r:id="rId29"/>
    <p:sldId id="877" r:id="rId30"/>
    <p:sldId id="878" r:id="rId31"/>
    <p:sldId id="367" r:id="rId32"/>
    <p:sldId id="368" r:id="rId33"/>
    <p:sldId id="369" r:id="rId34"/>
    <p:sldId id="336" r:id="rId35"/>
    <p:sldId id="337" r:id="rId36"/>
    <p:sldId id="338" r:id="rId37"/>
  </p:sldIdLst>
  <p:sldSz cx="12192000" cy="6858000"/>
  <p:notesSz cx="6858000" cy="9144000"/>
  <p:embeddedFontLst>
    <p:embeddedFont>
      <p:font typeface="Play" panose="020B0604020202020204" charset="0"/>
      <p:regular r:id="rId39"/>
      <p:bold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1" roundtripDataSignature="AMtx7mhRFJupgOvISektKl+cKXmOhlU7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09D711-0D79-42A0-BBC5-FDCFAACEEC73}">
  <a:tblStyle styleId="{5B09D711-0D79-42A0-BBC5-FDCFAACEEC73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DBBE718-E46C-494A-92A8-47B7767848B2}" styleName="Table_1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3B0052D-4E3A-42A7-A7D5-3C11E91C51E4}" styleName="Table_2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AE7"/>
          </a:solidFill>
        </a:fill>
      </a:tcStyle>
    </a:wholeTbl>
    <a:band1H>
      <a:tcTxStyle/>
      <a:tcStyle>
        <a:tcBdr/>
        <a:fill>
          <a:solidFill>
            <a:srgbClr val="CBD3C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BD3C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0819D0-0BFE-4BDA-A3F7-00E422A27DB8}" styleName="Table_3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6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8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81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18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184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1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6" name="Google Shape;1136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6" name="Google Shape;115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4">
          <a:extLst>
            <a:ext uri="{FF2B5EF4-FFF2-40B4-BE49-F238E27FC236}">
              <a16:creationId xmlns:a16="http://schemas.microsoft.com/office/drawing/2014/main" id="{531C34FE-D469-4D86-A35A-C9939CE93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72:notes">
            <a:extLst>
              <a:ext uri="{FF2B5EF4-FFF2-40B4-BE49-F238E27FC236}">
                <a16:creationId xmlns:a16="http://schemas.microsoft.com/office/drawing/2014/main" id="{B85898EF-6EB4-B106-E667-FAF39B2436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6" name="Google Shape;1156;p72:notes">
            <a:extLst>
              <a:ext uri="{FF2B5EF4-FFF2-40B4-BE49-F238E27FC236}">
                <a16:creationId xmlns:a16="http://schemas.microsoft.com/office/drawing/2014/main" id="{9EF2EE8C-B935-CEB7-19DE-BF519E79D7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8299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5" name="Google Shape;1205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" name="Google Shape;1190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8" name="Google Shape;1198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4" name="Google Shape;1214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0" name="Google Shape;1220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2" name="Google Shape;1262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9" name="Google Shape;1269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1" name="Google Shape;1281;p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2" name="Google Shape;1282;p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9">
          <a:extLst>
            <a:ext uri="{FF2B5EF4-FFF2-40B4-BE49-F238E27FC236}">
              <a16:creationId xmlns:a16="http://schemas.microsoft.com/office/drawing/2014/main" id="{479B514D-7E86-D10D-CA41-AD6E24A8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87:notes">
            <a:extLst>
              <a:ext uri="{FF2B5EF4-FFF2-40B4-BE49-F238E27FC236}">
                <a16:creationId xmlns:a16="http://schemas.microsoft.com/office/drawing/2014/main" id="{CE5E4A14-0FF2-9385-2F60-1D56DC3D48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1" name="Google Shape;1281;p87:notes">
            <a:extLst>
              <a:ext uri="{FF2B5EF4-FFF2-40B4-BE49-F238E27FC236}">
                <a16:creationId xmlns:a16="http://schemas.microsoft.com/office/drawing/2014/main" id="{6295496A-B5FF-44F9-ECBC-26D12DF26E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2" name="Google Shape;1282;p87:notes">
            <a:extLst>
              <a:ext uri="{FF2B5EF4-FFF2-40B4-BE49-F238E27FC236}">
                <a16:creationId xmlns:a16="http://schemas.microsoft.com/office/drawing/2014/main" id="{76D19638-9E72-33FE-F398-56600AEC24D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7549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7" name="Google Shape;1297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8" name="Google Shape;1298;p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5" name="Google Shape;1305;p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6" name="Google Shape;1306;p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1" name="Google Shape;1321;p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2" name="Google Shape;1322;p9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4" name="Google Shape;1334;p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5" name="Google Shape;1335;p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5" name="Google Shape;1355;p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6" name="Google Shape;1356;p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6" name="Google Shape;1366;p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9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21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4">
          <a:extLst>
            <a:ext uri="{FF2B5EF4-FFF2-40B4-BE49-F238E27FC236}">
              <a16:creationId xmlns:a16="http://schemas.microsoft.com/office/drawing/2014/main" id="{3EE07AE3-DCE6-D3CB-2C07-576917348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96:notes">
            <a:extLst>
              <a:ext uri="{FF2B5EF4-FFF2-40B4-BE49-F238E27FC236}">
                <a16:creationId xmlns:a16="http://schemas.microsoft.com/office/drawing/2014/main" id="{16AE4A4B-7966-DED9-2AD1-B08213B837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6" name="Google Shape;1366;p96:notes">
            <a:extLst>
              <a:ext uri="{FF2B5EF4-FFF2-40B4-BE49-F238E27FC236}">
                <a16:creationId xmlns:a16="http://schemas.microsoft.com/office/drawing/2014/main" id="{97049017-2B9E-32F5-5B0B-02FC6E7217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96:notes">
            <a:extLst>
              <a:ext uri="{FF2B5EF4-FFF2-40B4-BE49-F238E27FC236}">
                <a16:creationId xmlns:a16="http://schemas.microsoft.com/office/drawing/2014/main" id="{3495ABA1-3FB6-A4AC-1A18-BC18D6BE474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15451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4">
          <a:extLst>
            <a:ext uri="{FF2B5EF4-FFF2-40B4-BE49-F238E27FC236}">
              <a16:creationId xmlns:a16="http://schemas.microsoft.com/office/drawing/2014/main" id="{B187D6CF-7DE3-07DB-BC3C-E969D90FA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96:notes">
            <a:extLst>
              <a:ext uri="{FF2B5EF4-FFF2-40B4-BE49-F238E27FC236}">
                <a16:creationId xmlns:a16="http://schemas.microsoft.com/office/drawing/2014/main" id="{0E909271-CBD0-EDB8-06AE-9DCFCF62CF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6" name="Google Shape;1366;p96:notes">
            <a:extLst>
              <a:ext uri="{FF2B5EF4-FFF2-40B4-BE49-F238E27FC236}">
                <a16:creationId xmlns:a16="http://schemas.microsoft.com/office/drawing/2014/main" id="{80013526-DEE6-0C12-E6C6-85AF2046D5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96:notes">
            <a:extLst>
              <a:ext uri="{FF2B5EF4-FFF2-40B4-BE49-F238E27FC236}">
                <a16:creationId xmlns:a16="http://schemas.microsoft.com/office/drawing/2014/main" id="{1957C099-4304-37D3-8DE7-844A97144C9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36982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1" name="Google Shape;1411;p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2" name="Google Shape;1412;p1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24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4">
          <a:extLst>
            <a:ext uri="{FF2B5EF4-FFF2-40B4-BE49-F238E27FC236}">
              <a16:creationId xmlns:a16="http://schemas.microsoft.com/office/drawing/2014/main" id="{92031C09-C6DA-110C-C1C3-DCB894233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96:notes">
            <a:extLst>
              <a:ext uri="{FF2B5EF4-FFF2-40B4-BE49-F238E27FC236}">
                <a16:creationId xmlns:a16="http://schemas.microsoft.com/office/drawing/2014/main" id="{86A7F455-C0E9-B64B-7BA3-2F8473E314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6" name="Google Shape;1366;p96:notes">
            <a:extLst>
              <a:ext uri="{FF2B5EF4-FFF2-40B4-BE49-F238E27FC236}">
                <a16:creationId xmlns:a16="http://schemas.microsoft.com/office/drawing/2014/main" id="{E43D7D54-D374-11D4-4DA0-CD19C6B150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96:notes">
            <a:extLst>
              <a:ext uri="{FF2B5EF4-FFF2-40B4-BE49-F238E27FC236}">
                <a16:creationId xmlns:a16="http://schemas.microsoft.com/office/drawing/2014/main" id="{F92FD549-9010-8902-BCEB-74EFDC533F5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04493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lang="sl-SI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5483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4" name="Google Shape;1464;p1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5" name="Google Shape;1465;p1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27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4C06FBD0-99B2-DF42-F24F-4C15CC998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06:notes">
            <a:extLst>
              <a:ext uri="{FF2B5EF4-FFF2-40B4-BE49-F238E27FC236}">
                <a16:creationId xmlns:a16="http://schemas.microsoft.com/office/drawing/2014/main" id="{C3D1418D-DB48-419F-916C-4825E4ACC8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4" name="Google Shape;1464;p106:notes">
            <a:extLst>
              <a:ext uri="{FF2B5EF4-FFF2-40B4-BE49-F238E27FC236}">
                <a16:creationId xmlns:a16="http://schemas.microsoft.com/office/drawing/2014/main" id="{2B8385BE-1DA6-7289-F5AD-5536AD58EC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5" name="Google Shape;1465;p106:notes">
            <a:extLst>
              <a:ext uri="{FF2B5EF4-FFF2-40B4-BE49-F238E27FC236}">
                <a16:creationId xmlns:a16="http://schemas.microsoft.com/office/drawing/2014/main" id="{1EB08F3B-D471-EB56-3457-AE8B1849BEC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7497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290EF6D3-8F26-2C68-0686-572B87F44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06:notes">
            <a:extLst>
              <a:ext uri="{FF2B5EF4-FFF2-40B4-BE49-F238E27FC236}">
                <a16:creationId xmlns:a16="http://schemas.microsoft.com/office/drawing/2014/main" id="{2ADE1DF2-E190-0E3D-3B73-9A70CD8CE5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4" name="Google Shape;1464;p106:notes">
            <a:extLst>
              <a:ext uri="{FF2B5EF4-FFF2-40B4-BE49-F238E27FC236}">
                <a16:creationId xmlns:a16="http://schemas.microsoft.com/office/drawing/2014/main" id="{C81C71DD-1647-CA62-ABE9-2C07879A8A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5" name="Google Shape;1465;p106:notes">
            <a:extLst>
              <a:ext uri="{FF2B5EF4-FFF2-40B4-BE49-F238E27FC236}">
                <a16:creationId xmlns:a16="http://schemas.microsoft.com/office/drawing/2014/main" id="{ADADD49E-B1D0-DAFB-F2EA-8D762355B66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8339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>
          <a:extLst>
            <a:ext uri="{FF2B5EF4-FFF2-40B4-BE49-F238E27FC236}">
              <a16:creationId xmlns:a16="http://schemas.microsoft.com/office/drawing/2014/main" id="{A86265D1-6BA7-7ADD-7619-A58B5DB43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06:notes">
            <a:extLst>
              <a:ext uri="{FF2B5EF4-FFF2-40B4-BE49-F238E27FC236}">
                <a16:creationId xmlns:a16="http://schemas.microsoft.com/office/drawing/2014/main" id="{EFAE2200-0C4A-B1B4-66C1-AE6DEC9BF8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4" name="Google Shape;1464;p106:notes">
            <a:extLst>
              <a:ext uri="{FF2B5EF4-FFF2-40B4-BE49-F238E27FC236}">
                <a16:creationId xmlns:a16="http://schemas.microsoft.com/office/drawing/2014/main" id="{225C723E-594E-17C5-D70C-66951E5058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5" name="Google Shape;1465;p106:notes">
            <a:extLst>
              <a:ext uri="{FF2B5EF4-FFF2-40B4-BE49-F238E27FC236}">
                <a16:creationId xmlns:a16="http://schemas.microsoft.com/office/drawing/2014/main" id="{3A257E2E-ADCC-AB6F-69D5-2F3EF55D4E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08662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p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2" name="Google Shape;1532;p1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3" name="Google Shape;1533;p1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31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p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9" name="Google Shape;1539;p1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0" name="Google Shape;1540;p1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32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1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1" name="Google Shape;1551;p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TARGET 1:20</a:t>
            </a:r>
          </a:p>
          <a:p>
            <a:r>
              <a:t>This balanced slide prevents overselling and will resonate with a chemoinformatics audience.</a:t>
            </a:r>
          </a:p>
          <a:p>
            <a:r>
              <a:t>Say explicitly that Orange is excellent for exploration, communication and rapid method comparison, while code/HPC remains essential for production and bespoke research methods.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TARGET 1:30</a:t>
            </a:r>
          </a:p>
          <a:p>
            <a:r>
              <a:t>Present these as development directions, not promises or a release roadmap.</a:t>
            </a:r>
          </a:p>
          <a:p>
            <a:r>
              <a:t>Choose two or three that best fit the audience: QSAR/AD, docking, QM descriptors, web/teaching.</a:t>
            </a:r>
          </a:p>
          <a:p>
            <a:r>
              <a:t>Invite collaboration on small composable widgets rather than monolithic tools.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TARGET 1:30</a:t>
            </a:r>
          </a:p>
          <a:p>
            <a:r>
              <a:t>Do not summarize every widget. End on four conceptual messages.</a:t>
            </a:r>
          </a:p>
          <a:p>
            <a:r>
              <a:t>Suggested final sentence: “The value of ChemInfWidgets is not that it hides chemistry or code; it makes the path from molecule to model easier to see, test and discuss.”</a:t>
            </a:r>
          </a:p>
          <a:p>
            <a:r>
              <a:t>Then leave the QR code on screen for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lava odseka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e vsebini">
  <p:cSld name="Dve vsebini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5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imerjava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5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15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5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5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sebina z naslovom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15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slika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5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1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navpično besedilo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5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vpični naslov in besedilo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5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hyperlink" Target="https://orangedatamining.com/home/visual-programming/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hyperlink" Target="https://www.youtube.com/channel/UClKKWBe2SCAEyv7ZNGhIe4g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orangedatamining.com/blog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hyperlink" Target="https://github.com/greglandrum/RSC_OpenScience_Standardization_202104/blob/main/MolStandardize%20pieces.ipynb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hyperlink" Target="https://chemoinfo.ipmc.cnrs.fr/TMP/tmp.83171/e-Drug3D_2118.sdf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29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3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36.png"/><Relationship Id="rId5" Type="http://schemas.openxmlformats.org/officeDocument/2006/relationships/hyperlink" Target="https://www.sciencedirect.com/science/article/abs/pii/S1046202314002631" TargetMode="External"/><Relationship Id="rId4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crtomirp/owchemin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69"/>
          <p:cNvSpPr txBox="1">
            <a:spLocks noGrp="1"/>
          </p:cNvSpPr>
          <p:nvPr>
            <p:ph type="title"/>
          </p:nvPr>
        </p:nvSpPr>
        <p:spPr>
          <a:xfrm>
            <a:off x="741539" y="3166005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br>
              <a:rPr lang="" dirty="0"/>
            </a:br>
            <a:r>
              <a:rPr lang="" sz="4900" b="1" dirty="0"/>
              <a:t>Orange ChemInfWidgets as a data mining tool for Chemoinformatics</a:t>
            </a:r>
            <a:br>
              <a:rPr lang="" sz="4900" b="1" dirty="0"/>
            </a:br>
            <a:br>
              <a:rPr lang="" sz="4000" dirty="0"/>
            </a:br>
            <a:r>
              <a:rPr lang="" sz="3600" b="1" dirty="0"/>
              <a:t>Črtomir Podlipnik</a:t>
            </a:r>
            <a:r>
              <a:rPr lang="" sz="3600" dirty="0"/>
              <a:t> · Faculty of Chemistry and Chemical Technology, University of Ljubljana, Slovenia</a:t>
            </a:r>
          </a:p>
        </p:txBody>
      </p:sp>
      <p:pic>
        <p:nvPicPr>
          <p:cNvPr id="2" name="Google Shape;720;p40">
            <a:extLst>
              <a:ext uri="{FF2B5EF4-FFF2-40B4-BE49-F238E27FC236}">
                <a16:creationId xmlns:a16="http://schemas.microsoft.com/office/drawing/2014/main" id="{5484F6A6-EA61-57C2-F743-C578BEABADA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8333" t="25238" r="29167" b="29048"/>
          <a:stretch/>
        </p:blipFill>
        <p:spPr>
          <a:xfrm>
            <a:off x="6584197" y="139415"/>
            <a:ext cx="5420734" cy="1734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D0FF58-8067-8743-6BE1-6671B47BE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23" y="61856"/>
            <a:ext cx="3864429" cy="176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71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0" name="Google Shape;1150;p7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7457" r="7944"/>
          <a:stretch/>
        </p:blipFill>
        <p:spPr>
          <a:xfrm>
            <a:off x="-951185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51" name="Google Shape;1151;p71"/>
          <p:cNvSpPr/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71"/>
          <p:cNvSpPr txBox="1">
            <a:spLocks noGrp="1"/>
          </p:cNvSpPr>
          <p:nvPr>
            <p:ph type="title"/>
          </p:nvPr>
        </p:nvSpPr>
        <p:spPr>
          <a:xfrm>
            <a:off x="5178048" y="270533"/>
            <a:ext cx="4677152" cy="189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3600" b="1" dirty="0"/>
              <a:t>What is Orange ?</a:t>
            </a:r>
            <a:endParaRPr sz="3600" dirty="0"/>
          </a:p>
        </p:txBody>
      </p:sp>
      <p:sp>
        <p:nvSpPr>
          <p:cNvPr id="1153" name="Google Shape;1153;p71"/>
          <p:cNvSpPr txBox="1">
            <a:spLocks noGrp="1"/>
          </p:cNvSpPr>
          <p:nvPr>
            <p:ph type="body" idx="2"/>
          </p:nvPr>
        </p:nvSpPr>
        <p:spPr>
          <a:xfrm>
            <a:off x="5462843" y="1947878"/>
            <a:ext cx="6726107" cy="480287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§"/>
            </a:pPr>
            <a:r>
              <a:rPr lang="sl-SI" sz="22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Open-Source &amp; Visual:</a:t>
            </a:r>
            <a:r>
              <a:rPr lang="sl-SI" sz="2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 workflows with a drag-and-drop interface.</a:t>
            </a:r>
            <a:endParaRPr lang="en-US"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en-US" sz="2200" dirty="0"/>
          </a:p>
          <a:p>
            <a:pPr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§"/>
            </a:pPr>
            <a:r>
              <a:rPr lang="sl-SI" sz="22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Analysis:</a:t>
            </a:r>
            <a:r>
              <a:rPr lang="sl-SI" sz="2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Explore data with powerful, interactive widgets.</a:t>
            </a:r>
            <a:endParaRPr lang="en-US"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en-US" sz="2200" dirty="0"/>
          </a:p>
          <a:p>
            <a:pPr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§"/>
            </a:pPr>
            <a:r>
              <a:rPr lang="sl-SI" sz="22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Versatile:</a:t>
            </a:r>
            <a:r>
              <a:rPr lang="sl-SI" sz="2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Supports classification, regression, clustering, and more.</a:t>
            </a:r>
            <a:endParaRPr lang="en-US"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en-US" sz="2200" dirty="0"/>
          </a:p>
          <a:p>
            <a:pPr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§"/>
            </a:pPr>
            <a:r>
              <a:rPr lang="sl-SI" sz="22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Extensible:</a:t>
            </a:r>
            <a:r>
              <a:rPr lang="sl-SI" sz="2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Add-ons for beginners and experts alike.</a:t>
            </a:r>
            <a:endParaRPr lang="en-US"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en-US" sz="2200" dirty="0"/>
          </a:p>
          <a:p>
            <a:pPr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§"/>
            </a:pPr>
            <a:r>
              <a:rPr lang="sl-SI" sz="22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Simplifies Complexity:</a:t>
            </a:r>
            <a:r>
              <a:rPr lang="sl-SI" sz="22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Engaging visual interface for data tasks.</a:t>
            </a:r>
            <a:endParaRPr sz="2200" dirty="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sl-SI" b="1"/>
              <a:t>What can I do with Orange?</a:t>
            </a: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B9BC4A-2437-B541-4F72-B76B434D40C4}"/>
              </a:ext>
            </a:extLst>
          </p:cNvPr>
          <p:cNvSpPr txBox="1"/>
          <p:nvPr/>
        </p:nvSpPr>
        <p:spPr>
          <a:xfrm>
            <a:off x="3048000" y="478071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ID4096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4FCB4D1-A799-8523-8EE4-2D8E655C4C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207"/>
          <a:stretch>
            <a:fillRect/>
          </a:stretch>
        </p:blipFill>
        <p:spPr>
          <a:xfrm>
            <a:off x="1193800" y="1450427"/>
            <a:ext cx="10160000" cy="533505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7">
          <a:extLst>
            <a:ext uri="{FF2B5EF4-FFF2-40B4-BE49-F238E27FC236}">
              <a16:creationId xmlns:a16="http://schemas.microsoft.com/office/drawing/2014/main" id="{FDDF9BC2-4EC7-B471-A324-A51949900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72">
            <a:extLst>
              <a:ext uri="{FF2B5EF4-FFF2-40B4-BE49-F238E27FC236}">
                <a16:creationId xmlns:a16="http://schemas.microsoft.com/office/drawing/2014/main" id="{89736E9A-E052-B3B7-D55B-5CCD06F5D1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sl-SI" b="1"/>
              <a:t>What can I do with Orange?</a:t>
            </a:r>
            <a:endParaRPr/>
          </a:p>
        </p:txBody>
      </p:sp>
      <p:pic>
        <p:nvPicPr>
          <p:cNvPr id="1159" name="Google Shape;1159;p72">
            <a:extLst>
              <a:ext uri="{FF2B5EF4-FFF2-40B4-BE49-F238E27FC236}">
                <a16:creationId xmlns:a16="http://schemas.microsoft.com/office/drawing/2014/main" id="{2111333F-9155-A5B4-CF91-ABA4B4EEFE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42578">
            <a:off x="517883" y="2183682"/>
            <a:ext cx="5591175" cy="325755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160" name="Google Shape;1160;p72">
            <a:extLst>
              <a:ext uri="{FF2B5EF4-FFF2-40B4-BE49-F238E27FC236}">
                <a16:creationId xmlns:a16="http://schemas.microsoft.com/office/drawing/2014/main" id="{07A2CFE5-887E-8324-44D1-98E61116B34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11793" y="1307690"/>
            <a:ext cx="5448300" cy="1898701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161" name="Google Shape;1161;p72">
            <a:extLst>
              <a:ext uri="{FF2B5EF4-FFF2-40B4-BE49-F238E27FC236}">
                <a16:creationId xmlns:a16="http://schemas.microsoft.com/office/drawing/2014/main" id="{C65E66C5-D670-7E9C-D388-47B4F3B42E4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88469" y="3335878"/>
            <a:ext cx="3556512" cy="326464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B769C2-9157-430A-B660-B755A6E34D9B}"/>
              </a:ext>
            </a:extLst>
          </p:cNvPr>
          <p:cNvSpPr txBox="1"/>
          <p:nvPr/>
        </p:nvSpPr>
        <p:spPr>
          <a:xfrm>
            <a:off x="3048000" y="478071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ID4096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125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7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73"/>
          <p:cNvSpPr txBox="1"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4000" b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What is Visual Programming?</a:t>
            </a:r>
            <a:endParaRPr/>
          </a:p>
        </p:txBody>
      </p:sp>
      <p:sp>
        <p:nvSpPr>
          <p:cNvPr id="1168" name="Google Shape;1168;p73"/>
          <p:cNvSpPr txBox="1">
            <a:spLocks noGrp="1"/>
          </p:cNvSpPr>
          <p:nvPr>
            <p:ph type="body" idx="2"/>
          </p:nvPr>
        </p:nvSpPr>
        <p:spPr>
          <a:xfrm>
            <a:off x="1008184" y="1459907"/>
            <a:ext cx="10175630" cy="767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sl-SI" sz="2000" i="0" dirty="0"/>
              <a:t>No coding needed. Place widgets on the canvas, connect them, load your datasets, and harvest the insight! </a:t>
            </a:r>
            <a:r>
              <a:rPr lang="sl-SI" sz="2000" i="0" dirty="0">
                <a:solidFill>
                  <a:srgbClr val="FF0000"/>
                </a:solidFill>
              </a:rPr>
              <a:t>Easy to learn even for complete novice.</a:t>
            </a:r>
            <a:endParaRPr sz="2000" dirty="0">
              <a:solidFill>
                <a:srgbClr val="FF0000"/>
              </a:solidFill>
            </a:endParaRPr>
          </a:p>
          <a:p>
            <a:pPr marL="228600" lvl="0" indent="-101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</p:txBody>
      </p:sp>
      <p:pic>
        <p:nvPicPr>
          <p:cNvPr id="1169" name="Google Shape;1169;p7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2156049" y="1961185"/>
            <a:ext cx="8081642" cy="3899393"/>
          </a:xfrm>
          <a:prstGeom prst="rect">
            <a:avLst/>
          </a:prstGeom>
          <a:noFill/>
          <a:ln>
            <a:noFill/>
          </a:ln>
        </p:spPr>
      </p:pic>
      <p:sp>
        <p:nvSpPr>
          <p:cNvPr id="1170" name="Google Shape;1170;p73"/>
          <p:cNvSpPr txBox="1"/>
          <p:nvPr/>
        </p:nvSpPr>
        <p:spPr>
          <a:xfrm>
            <a:off x="491613" y="6154994"/>
            <a:ext cx="13731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 more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4000" b="1"/>
              <a:t>Where I can learn more about Orange?</a:t>
            </a:r>
            <a:endParaRPr sz="4000" b="1"/>
          </a:p>
        </p:txBody>
      </p:sp>
      <p:pic>
        <p:nvPicPr>
          <p:cNvPr id="1208" name="Google Shape;1208;p78">
            <a:hlinkClick r:id="rId4"/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882823" y="1825625"/>
            <a:ext cx="5092353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78">
            <a:hlinkClick r:id="rId6"/>
          </p:cNvPr>
          <p:cNvPicPr preferRelativeResize="0">
            <a:picLocks noGrp="1"/>
          </p:cNvPicPr>
          <p:nvPr>
            <p:ph type="body" idx="2"/>
          </p:nvPr>
        </p:nvPicPr>
        <p:blipFill rotWithShape="1">
          <a:blip r:embed="rId7">
            <a:alphaModFix/>
          </a:blip>
          <a:srcRect/>
          <a:stretch/>
        </p:blipFill>
        <p:spPr>
          <a:xfrm>
            <a:off x="6216823" y="1825625"/>
            <a:ext cx="5092353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210" name="Google Shape;1210;p78"/>
          <p:cNvSpPr txBox="1"/>
          <p:nvPr/>
        </p:nvSpPr>
        <p:spPr>
          <a:xfrm>
            <a:off x="9203774" y="6176963"/>
            <a:ext cx="23024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CHANNEL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1" name="Google Shape;1211;p78"/>
          <p:cNvSpPr txBox="1"/>
          <p:nvPr/>
        </p:nvSpPr>
        <p:spPr>
          <a:xfrm>
            <a:off x="5018690" y="6215665"/>
            <a:ext cx="9670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BLOG</a:t>
            </a:r>
            <a:endParaRPr sz="1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D205D-9D00-7621-E897-CD7756B7C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385" y="4380"/>
            <a:ext cx="10515600" cy="1325563"/>
          </a:xfrm>
        </p:spPr>
        <p:txBody>
          <a:bodyPr/>
          <a:lstStyle/>
          <a:p>
            <a:r>
              <a:rPr lang="sl-SI" b="1" dirty="0"/>
              <a:t>Orange Basic widgets</a:t>
            </a:r>
            <a:endParaRPr lang="LID4096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A57E4-AFAB-4FA9-6A92-826C7375B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97" y="1101998"/>
            <a:ext cx="10014439" cy="5522526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0CAC6C7B-8921-7CC0-EAEF-8C520B6019D1}"/>
              </a:ext>
            </a:extLst>
          </p:cNvPr>
          <p:cNvSpPr/>
          <p:nvPr/>
        </p:nvSpPr>
        <p:spPr>
          <a:xfrm>
            <a:off x="459248" y="3660599"/>
            <a:ext cx="1822647" cy="5564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b="1" dirty="0"/>
              <a:t>TOOLKIT</a:t>
            </a:r>
            <a:endParaRPr lang="LID4096" sz="2000" b="1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DBA3D46-984F-3D66-97A2-86B94DBA7877}"/>
              </a:ext>
            </a:extLst>
          </p:cNvPr>
          <p:cNvSpPr/>
          <p:nvPr/>
        </p:nvSpPr>
        <p:spPr>
          <a:xfrm>
            <a:off x="9282039" y="1493570"/>
            <a:ext cx="1822647" cy="5564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b="1" dirty="0"/>
              <a:t>CANVAS</a:t>
            </a:r>
            <a:endParaRPr lang="LID4096" sz="2000" b="1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D464814-63B1-B330-FD47-8F74AFE22267}"/>
              </a:ext>
            </a:extLst>
          </p:cNvPr>
          <p:cNvSpPr/>
          <p:nvPr/>
        </p:nvSpPr>
        <p:spPr>
          <a:xfrm>
            <a:off x="3229122" y="1421712"/>
            <a:ext cx="1822647" cy="5564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b="1" dirty="0"/>
              <a:t>WIDGET</a:t>
            </a:r>
            <a:endParaRPr lang="LID4096" sz="2000" b="1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A588660-6105-6839-576E-D1EF868230F9}"/>
              </a:ext>
            </a:extLst>
          </p:cNvPr>
          <p:cNvCxnSpPr>
            <a:stCxn id="42" idx="1"/>
          </p:cNvCxnSpPr>
          <p:nvPr/>
        </p:nvCxnSpPr>
        <p:spPr>
          <a:xfrm flipH="1">
            <a:off x="2771335" y="1699923"/>
            <a:ext cx="457787" cy="3945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47E75BE-5D74-C166-C008-576C2FA4537F}"/>
              </a:ext>
            </a:extLst>
          </p:cNvPr>
          <p:cNvGrpSpPr/>
          <p:nvPr/>
        </p:nvGrpSpPr>
        <p:grpSpPr>
          <a:xfrm>
            <a:off x="3452798" y="1743963"/>
            <a:ext cx="7264556" cy="4700016"/>
            <a:chOff x="3199579" y="1325563"/>
            <a:chExt cx="7264556" cy="470001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7F85C5A-BD09-294D-BCE7-728086E9535F}"/>
                </a:ext>
              </a:extLst>
            </p:cNvPr>
            <p:cNvGrpSpPr/>
            <p:nvPr/>
          </p:nvGrpSpPr>
          <p:grpSpPr>
            <a:xfrm>
              <a:off x="3199579" y="1325563"/>
              <a:ext cx="3520440" cy="1481328"/>
              <a:chOff x="650749" y="1801368"/>
              <a:chExt cx="3520440" cy="1481328"/>
            </a:xfrm>
          </p:grpSpPr>
          <p:sp>
            <p:nvSpPr>
              <p:cNvPr id="7" name="Rounded Rectangle 3">
                <a:extLst>
                  <a:ext uri="{FF2B5EF4-FFF2-40B4-BE49-F238E27FC236}">
                    <a16:creationId xmlns:a16="http://schemas.microsoft.com/office/drawing/2014/main" id="{17532F71-D679-133E-3AE6-A8C8C80004DB}"/>
                  </a:ext>
                </a:extLst>
              </p:cNvPr>
              <p:cNvSpPr/>
              <p:nvPr/>
            </p:nvSpPr>
            <p:spPr>
              <a:xfrm>
                <a:off x="650749" y="1801368"/>
                <a:ext cx="3520440" cy="1481328"/>
              </a:xfrm>
              <a:prstGeom prst="roundRect">
                <a:avLst/>
              </a:prstGeom>
              <a:solidFill>
                <a:srgbClr val="FFFFFF"/>
              </a:solidFill>
              <a:ln w="15240">
                <a:solidFill>
                  <a:srgbClr val="DCDCDC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9" name="TextBox 5">
                <a:extLst>
                  <a:ext uri="{FF2B5EF4-FFF2-40B4-BE49-F238E27FC236}">
                    <a16:creationId xmlns:a16="http://schemas.microsoft.com/office/drawing/2014/main" id="{67ED5034-390C-C173-7D71-230F0F959C16}"/>
                  </a:ext>
                </a:extLst>
              </p:cNvPr>
              <p:cNvSpPr txBox="1"/>
              <p:nvPr/>
            </p:nvSpPr>
            <p:spPr>
              <a:xfrm>
                <a:off x="782398" y="1959896"/>
                <a:ext cx="2560320" cy="38404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1750" b="1">
                    <a:solidFill>
                      <a:srgbClr val="F28024"/>
                    </a:solidFill>
                    <a:latin typeface="Aptos"/>
                  </a:defRPr>
                </a:pPr>
                <a:r>
                  <a:rPr dirty="0"/>
                  <a:t>DATA</a:t>
                </a:r>
              </a:p>
            </p:txBody>
          </p:sp>
          <p:sp>
            <p:nvSpPr>
              <p:cNvPr id="10" name="TextBox 6">
                <a:extLst>
                  <a:ext uri="{FF2B5EF4-FFF2-40B4-BE49-F238E27FC236}">
                    <a16:creationId xmlns:a16="http://schemas.microsoft.com/office/drawing/2014/main" id="{64F5B406-3786-7EF6-0C02-EE8056EE2A7E}"/>
                  </a:ext>
                </a:extLst>
              </p:cNvPr>
              <p:cNvSpPr txBox="1"/>
              <p:nvPr/>
            </p:nvSpPr>
            <p:spPr>
              <a:xfrm>
                <a:off x="807251" y="2397175"/>
                <a:ext cx="311810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0"/>
                  </a:spcAft>
                  <a:defRPr sz="1230">
                    <a:solidFill>
                      <a:srgbClr val="2D2D2D"/>
                    </a:solidFill>
                    <a:latin typeface="Aptos"/>
                  </a:defRPr>
                </a:pPr>
                <a:r>
                  <a:rPr sz="1600" dirty="0"/>
                  <a:t>Load, inspect and save data</a:t>
                </a:r>
                <a:br>
                  <a:rPr sz="1600" dirty="0"/>
                </a:br>
                <a:r>
                  <a:rPr sz="1600" dirty="0"/>
                  <a:t>Examples: File · Data Table · Rank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B70CE0D-E9B8-0AEA-46E5-B7004A358207}"/>
                </a:ext>
              </a:extLst>
            </p:cNvPr>
            <p:cNvGrpSpPr/>
            <p:nvPr/>
          </p:nvGrpSpPr>
          <p:grpSpPr>
            <a:xfrm>
              <a:off x="3199579" y="2916619"/>
              <a:ext cx="3520440" cy="1481328"/>
              <a:chOff x="4335781" y="1801368"/>
              <a:chExt cx="3520440" cy="1481328"/>
            </a:xfrm>
          </p:grpSpPr>
          <p:sp>
            <p:nvSpPr>
              <p:cNvPr id="11" name="Rounded Rectangle 7">
                <a:extLst>
                  <a:ext uri="{FF2B5EF4-FFF2-40B4-BE49-F238E27FC236}">
                    <a16:creationId xmlns:a16="http://schemas.microsoft.com/office/drawing/2014/main" id="{5770C65C-D4A3-C3E1-4709-2E9D742E87F0}"/>
                  </a:ext>
                </a:extLst>
              </p:cNvPr>
              <p:cNvSpPr/>
              <p:nvPr/>
            </p:nvSpPr>
            <p:spPr>
              <a:xfrm>
                <a:off x="4335781" y="1801368"/>
                <a:ext cx="3520440" cy="1481328"/>
              </a:xfrm>
              <a:prstGeom prst="roundRect">
                <a:avLst/>
              </a:prstGeom>
              <a:solidFill>
                <a:srgbClr val="FFFFFF"/>
              </a:solidFill>
              <a:ln w="15240">
                <a:solidFill>
                  <a:srgbClr val="DCDCDC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" name="TextBox 9">
                <a:extLst>
                  <a:ext uri="{FF2B5EF4-FFF2-40B4-BE49-F238E27FC236}">
                    <a16:creationId xmlns:a16="http://schemas.microsoft.com/office/drawing/2014/main" id="{C40D2C74-4581-23E9-0D43-C5D74D784E16}"/>
                  </a:ext>
                </a:extLst>
              </p:cNvPr>
              <p:cNvSpPr txBox="1"/>
              <p:nvPr/>
            </p:nvSpPr>
            <p:spPr>
              <a:xfrm>
                <a:off x="4536949" y="1945562"/>
                <a:ext cx="2560320" cy="38404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1750" b="1">
                    <a:solidFill>
                      <a:srgbClr val="F28024"/>
                    </a:solidFill>
                    <a:latin typeface="Aptos"/>
                  </a:defRPr>
                </a:pPr>
                <a:r>
                  <a:rPr dirty="0"/>
                  <a:t>TRANSFORM</a:t>
                </a:r>
              </a:p>
            </p:txBody>
          </p:sp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0007CB1D-29BD-C2A7-4436-E7353907BB1D}"/>
                  </a:ext>
                </a:extLst>
              </p:cNvPr>
              <p:cNvSpPr txBox="1"/>
              <p:nvPr/>
            </p:nvSpPr>
            <p:spPr>
              <a:xfrm>
                <a:off x="4561802" y="2287447"/>
                <a:ext cx="31181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0"/>
                  </a:spcAft>
                  <a:defRPr sz="1230">
                    <a:solidFill>
                      <a:srgbClr val="2D2D2D"/>
                    </a:solidFill>
                    <a:latin typeface="Aptos"/>
                  </a:defRPr>
                </a:pPr>
                <a:r>
                  <a:rPr sz="1600" dirty="0"/>
                  <a:t>Select, clean and reshape data</a:t>
                </a:r>
                <a:br>
                  <a:rPr sz="1600" dirty="0"/>
                </a:br>
                <a:r>
                  <a:rPr sz="1600" dirty="0"/>
                  <a:t>Examples: Select Columns · Impute · Preprocess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4F3C90E-B127-4A2B-34A5-A80FF8DE156E}"/>
                </a:ext>
              </a:extLst>
            </p:cNvPr>
            <p:cNvGrpSpPr/>
            <p:nvPr/>
          </p:nvGrpSpPr>
          <p:grpSpPr>
            <a:xfrm>
              <a:off x="3199579" y="4544251"/>
              <a:ext cx="3520440" cy="1481328"/>
              <a:chOff x="8020812" y="1801368"/>
              <a:chExt cx="3520440" cy="1481328"/>
            </a:xfrm>
          </p:grpSpPr>
          <p:sp>
            <p:nvSpPr>
              <p:cNvPr id="15" name="Rounded Rectangle 11">
                <a:extLst>
                  <a:ext uri="{FF2B5EF4-FFF2-40B4-BE49-F238E27FC236}">
                    <a16:creationId xmlns:a16="http://schemas.microsoft.com/office/drawing/2014/main" id="{9FF95BD3-F046-03F6-67C2-9BC5F39CC94E}"/>
                  </a:ext>
                </a:extLst>
              </p:cNvPr>
              <p:cNvSpPr/>
              <p:nvPr/>
            </p:nvSpPr>
            <p:spPr>
              <a:xfrm>
                <a:off x="8020812" y="1801368"/>
                <a:ext cx="3520440" cy="1481328"/>
              </a:xfrm>
              <a:prstGeom prst="roundRect">
                <a:avLst/>
              </a:prstGeom>
              <a:solidFill>
                <a:srgbClr val="FFFFFF"/>
              </a:solidFill>
              <a:ln w="15240">
                <a:solidFill>
                  <a:srgbClr val="DCDCDC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" name="TextBox 13">
                <a:extLst>
                  <a:ext uri="{FF2B5EF4-FFF2-40B4-BE49-F238E27FC236}">
                    <a16:creationId xmlns:a16="http://schemas.microsoft.com/office/drawing/2014/main" id="{97BBEE42-E129-51B7-8390-46E3D0F113AE}"/>
                  </a:ext>
                </a:extLst>
              </p:cNvPr>
              <p:cNvSpPr txBox="1"/>
              <p:nvPr/>
            </p:nvSpPr>
            <p:spPr>
              <a:xfrm>
                <a:off x="8158911" y="1931108"/>
                <a:ext cx="2560320" cy="38404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1750" b="1">
                    <a:solidFill>
                      <a:srgbClr val="F28024"/>
                    </a:solidFill>
                    <a:latin typeface="Aptos"/>
                  </a:defRPr>
                </a:pPr>
                <a:r>
                  <a:rPr dirty="0"/>
                  <a:t>VISUALIZE</a:t>
                </a:r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09B86BDE-A3C8-513C-8371-9BBF3D4744FA}"/>
                  </a:ext>
                </a:extLst>
              </p:cNvPr>
              <p:cNvSpPr txBox="1"/>
              <p:nvPr/>
            </p:nvSpPr>
            <p:spPr>
              <a:xfrm>
                <a:off x="8170629" y="2301088"/>
                <a:ext cx="31181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0"/>
                  </a:spcAft>
                  <a:defRPr sz="1230">
                    <a:solidFill>
                      <a:srgbClr val="2D2D2D"/>
                    </a:solidFill>
                    <a:latin typeface="Aptos"/>
                  </a:defRPr>
                </a:pPr>
                <a:r>
                  <a:rPr sz="1600" dirty="0"/>
                  <a:t>Explore patterns interactively</a:t>
                </a:r>
                <a:br>
                  <a:rPr sz="1600" dirty="0"/>
                </a:br>
                <a:r>
                  <a:rPr sz="1600" dirty="0"/>
                  <a:t>Examples: Scatter Plot · Box Plot · Heat Map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E6ECD79-04EF-C3C6-2F84-C11A65E0EDCB}"/>
                </a:ext>
              </a:extLst>
            </p:cNvPr>
            <p:cNvGrpSpPr/>
            <p:nvPr/>
          </p:nvGrpSpPr>
          <p:grpSpPr>
            <a:xfrm>
              <a:off x="6943695" y="1325563"/>
              <a:ext cx="3520440" cy="1481328"/>
              <a:chOff x="535158" y="3538728"/>
              <a:chExt cx="3520440" cy="1481328"/>
            </a:xfrm>
          </p:grpSpPr>
          <p:sp>
            <p:nvSpPr>
              <p:cNvPr id="19" name="Rounded Rectangle 15">
                <a:extLst>
                  <a:ext uri="{FF2B5EF4-FFF2-40B4-BE49-F238E27FC236}">
                    <a16:creationId xmlns:a16="http://schemas.microsoft.com/office/drawing/2014/main" id="{CA13DB62-7373-77BE-5887-6FA376858E53}"/>
                  </a:ext>
                </a:extLst>
              </p:cNvPr>
              <p:cNvSpPr/>
              <p:nvPr/>
            </p:nvSpPr>
            <p:spPr>
              <a:xfrm>
                <a:off x="535158" y="3538728"/>
                <a:ext cx="3520440" cy="1481328"/>
              </a:xfrm>
              <a:prstGeom prst="roundRect">
                <a:avLst/>
              </a:prstGeom>
              <a:solidFill>
                <a:srgbClr val="FFFFFF"/>
              </a:solidFill>
              <a:ln w="15240">
                <a:solidFill>
                  <a:srgbClr val="DCDCDC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" name="TextBox 17">
                <a:extLst>
                  <a:ext uri="{FF2B5EF4-FFF2-40B4-BE49-F238E27FC236}">
                    <a16:creationId xmlns:a16="http://schemas.microsoft.com/office/drawing/2014/main" id="{0BB7EB93-BC5A-1C39-D5FA-C53A0B7F1B06}"/>
                  </a:ext>
                </a:extLst>
              </p:cNvPr>
              <p:cNvSpPr txBox="1"/>
              <p:nvPr/>
            </p:nvSpPr>
            <p:spPr>
              <a:xfrm>
                <a:off x="767042" y="3639698"/>
                <a:ext cx="2560320" cy="38404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1750" b="1">
                    <a:solidFill>
                      <a:srgbClr val="F28024"/>
                    </a:solidFill>
                    <a:latin typeface="Aptos"/>
                  </a:defRPr>
                </a:pPr>
                <a:r>
                  <a:rPr dirty="0"/>
                  <a:t>MODEL</a:t>
                </a:r>
              </a:p>
            </p:txBody>
          </p:sp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ACBE87DC-C8C5-35EB-0ECD-5F92B09B15CB}"/>
                  </a:ext>
                </a:extLst>
              </p:cNvPr>
              <p:cNvSpPr txBox="1"/>
              <p:nvPr/>
            </p:nvSpPr>
            <p:spPr>
              <a:xfrm>
                <a:off x="736326" y="4141416"/>
                <a:ext cx="31181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0"/>
                  </a:spcAft>
                  <a:defRPr sz="1230">
                    <a:solidFill>
                      <a:srgbClr val="2D2D2D"/>
                    </a:solidFill>
                    <a:latin typeface="Aptos"/>
                  </a:defRPr>
                </a:pPr>
                <a:r>
                  <a:rPr sz="1600" dirty="0"/>
                  <a:t>Train predictive learners</a:t>
                </a:r>
                <a:br>
                  <a:rPr sz="1600" dirty="0"/>
                </a:br>
                <a:r>
                  <a:rPr sz="1600" dirty="0"/>
                  <a:t>Examples: Logistic Regression · Random Forest · SVM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3E57483-1047-4753-4861-C7BDD4690864}"/>
                </a:ext>
              </a:extLst>
            </p:cNvPr>
            <p:cNvGrpSpPr/>
            <p:nvPr/>
          </p:nvGrpSpPr>
          <p:grpSpPr>
            <a:xfrm>
              <a:off x="6943695" y="2916619"/>
              <a:ext cx="3520440" cy="1481328"/>
              <a:chOff x="4335781" y="3575304"/>
              <a:chExt cx="3520440" cy="1481328"/>
            </a:xfrm>
          </p:grpSpPr>
          <p:sp>
            <p:nvSpPr>
              <p:cNvPr id="23" name="Rounded Rectangle 19">
                <a:extLst>
                  <a:ext uri="{FF2B5EF4-FFF2-40B4-BE49-F238E27FC236}">
                    <a16:creationId xmlns:a16="http://schemas.microsoft.com/office/drawing/2014/main" id="{CF05D178-8719-039D-E17E-95235887C52C}"/>
                  </a:ext>
                </a:extLst>
              </p:cNvPr>
              <p:cNvSpPr/>
              <p:nvPr/>
            </p:nvSpPr>
            <p:spPr>
              <a:xfrm>
                <a:off x="4335781" y="3575304"/>
                <a:ext cx="3520440" cy="1481328"/>
              </a:xfrm>
              <a:prstGeom prst="roundRect">
                <a:avLst/>
              </a:prstGeom>
              <a:solidFill>
                <a:srgbClr val="FFFFFF"/>
              </a:solidFill>
              <a:ln w="15240">
                <a:solidFill>
                  <a:srgbClr val="DCDCDC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5" name="TextBox 21">
                <a:extLst>
                  <a:ext uri="{FF2B5EF4-FFF2-40B4-BE49-F238E27FC236}">
                    <a16:creationId xmlns:a16="http://schemas.microsoft.com/office/drawing/2014/main" id="{EBFDA411-1D1C-D0D2-2DD4-A036B2BB94FF}"/>
                  </a:ext>
                </a:extLst>
              </p:cNvPr>
              <p:cNvSpPr txBox="1"/>
              <p:nvPr/>
            </p:nvSpPr>
            <p:spPr>
              <a:xfrm>
                <a:off x="4488652" y="3708860"/>
                <a:ext cx="2560320" cy="38404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1750" b="1">
                    <a:solidFill>
                      <a:srgbClr val="F28024"/>
                    </a:solidFill>
                    <a:latin typeface="Aptos"/>
                  </a:defRPr>
                </a:pPr>
                <a:r>
                  <a:rPr dirty="0"/>
                  <a:t>EVALUATE</a:t>
                </a:r>
              </a:p>
            </p:txBody>
          </p:sp>
          <p:sp>
            <p:nvSpPr>
              <p:cNvPr id="26" name="TextBox 22">
                <a:extLst>
                  <a:ext uri="{FF2B5EF4-FFF2-40B4-BE49-F238E27FC236}">
                    <a16:creationId xmlns:a16="http://schemas.microsoft.com/office/drawing/2014/main" id="{967079AD-51BC-2E7D-F8DD-99F027EE0788}"/>
                  </a:ext>
                </a:extLst>
              </p:cNvPr>
              <p:cNvSpPr txBox="1"/>
              <p:nvPr/>
            </p:nvSpPr>
            <p:spPr>
              <a:xfrm>
                <a:off x="4500373" y="4087368"/>
                <a:ext cx="31181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0"/>
                  </a:spcAft>
                  <a:defRPr sz="1230">
                    <a:solidFill>
                      <a:srgbClr val="2D2D2D"/>
                    </a:solidFill>
                    <a:latin typeface="Aptos"/>
                  </a:defRPr>
                </a:pPr>
                <a:r>
                  <a:rPr sz="1600" dirty="0"/>
                  <a:t>Compare and validate models</a:t>
                </a:r>
                <a:br>
                  <a:rPr sz="1600" dirty="0"/>
                </a:br>
                <a:r>
                  <a:rPr sz="1600" dirty="0"/>
                  <a:t>Examples: Test &amp; Score · ROC Analysis · Confusion Matrix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A36EBA7-FD8B-1C17-13DC-15CF0051BD97}"/>
                </a:ext>
              </a:extLst>
            </p:cNvPr>
            <p:cNvGrpSpPr/>
            <p:nvPr/>
          </p:nvGrpSpPr>
          <p:grpSpPr>
            <a:xfrm>
              <a:off x="6943695" y="4544251"/>
              <a:ext cx="3520440" cy="1481328"/>
              <a:chOff x="8020812" y="3575304"/>
              <a:chExt cx="3520440" cy="1481328"/>
            </a:xfrm>
          </p:grpSpPr>
          <p:sp>
            <p:nvSpPr>
              <p:cNvPr id="27" name="Rounded Rectangle 23">
                <a:extLst>
                  <a:ext uri="{FF2B5EF4-FFF2-40B4-BE49-F238E27FC236}">
                    <a16:creationId xmlns:a16="http://schemas.microsoft.com/office/drawing/2014/main" id="{FA3AC2B1-9561-B0F4-0C31-DC99AE2675FB}"/>
                  </a:ext>
                </a:extLst>
              </p:cNvPr>
              <p:cNvSpPr/>
              <p:nvPr/>
            </p:nvSpPr>
            <p:spPr>
              <a:xfrm>
                <a:off x="8020812" y="3575304"/>
                <a:ext cx="3520440" cy="1481328"/>
              </a:xfrm>
              <a:prstGeom prst="roundRect">
                <a:avLst/>
              </a:prstGeom>
              <a:solidFill>
                <a:srgbClr val="FFFFFF"/>
              </a:solidFill>
              <a:ln w="15240">
                <a:solidFill>
                  <a:srgbClr val="DCDCDC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9" name="TextBox 25">
                <a:extLst>
                  <a:ext uri="{FF2B5EF4-FFF2-40B4-BE49-F238E27FC236}">
                    <a16:creationId xmlns:a16="http://schemas.microsoft.com/office/drawing/2014/main" id="{6377C8ED-D3EC-E250-0462-4CAC181086B5}"/>
                  </a:ext>
                </a:extLst>
              </p:cNvPr>
              <p:cNvSpPr txBox="1"/>
              <p:nvPr/>
            </p:nvSpPr>
            <p:spPr>
              <a:xfrm>
                <a:off x="8221981" y="3702230"/>
                <a:ext cx="2560320" cy="38404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1750" b="1">
                    <a:solidFill>
                      <a:srgbClr val="F28024"/>
                    </a:solidFill>
                    <a:latin typeface="Aptos"/>
                  </a:defRPr>
                </a:pPr>
                <a:r>
                  <a:rPr dirty="0"/>
                  <a:t>UNSUPERVISED</a:t>
                </a:r>
              </a:p>
            </p:txBody>
          </p:sp>
          <p:sp>
            <p:nvSpPr>
              <p:cNvPr id="30" name="TextBox 26">
                <a:extLst>
                  <a:ext uri="{FF2B5EF4-FFF2-40B4-BE49-F238E27FC236}">
                    <a16:creationId xmlns:a16="http://schemas.microsoft.com/office/drawing/2014/main" id="{4903BB39-5FD9-C6D1-52CF-609126827E18}"/>
                  </a:ext>
                </a:extLst>
              </p:cNvPr>
              <p:cNvSpPr txBox="1"/>
              <p:nvPr/>
            </p:nvSpPr>
            <p:spPr>
              <a:xfrm>
                <a:off x="8184233" y="4039151"/>
                <a:ext cx="31181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0"/>
                  </a:spcAft>
                  <a:defRPr sz="1230">
                    <a:solidFill>
                      <a:srgbClr val="2D2D2D"/>
                    </a:solidFill>
                    <a:latin typeface="Aptos"/>
                  </a:defRPr>
                </a:pPr>
                <a:r>
                  <a:rPr sz="1600" dirty="0"/>
                  <a:t>Discover structure without labels</a:t>
                </a:r>
                <a:br>
                  <a:rPr sz="1600" dirty="0"/>
                </a:br>
                <a:r>
                  <a:rPr sz="1600" dirty="0"/>
                  <a:t>Examples: PCA · k-Means · Hierarchical Clustering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211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76"/>
          <p:cNvSpPr txBox="1">
            <a:spLocks noGrp="1"/>
          </p:cNvSpPr>
          <p:nvPr>
            <p:ph type="title"/>
          </p:nvPr>
        </p:nvSpPr>
        <p:spPr>
          <a:xfrm>
            <a:off x="838200" y="16838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sl-SI" b="1" dirty="0"/>
              <a:t>Orange Extensions</a:t>
            </a:r>
            <a:endParaRPr b="1" dirty="0"/>
          </a:p>
        </p:txBody>
      </p:sp>
      <p:pic>
        <p:nvPicPr>
          <p:cNvPr id="1193" name="Google Shape;1193;p7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4027" t="8147" r="1963" b="48"/>
          <a:stretch>
            <a:fillRect/>
          </a:stretch>
        </p:blipFill>
        <p:spPr>
          <a:xfrm>
            <a:off x="103413" y="1192932"/>
            <a:ext cx="2345873" cy="4903068"/>
          </a:xfrm>
          <a:prstGeom prst="rect">
            <a:avLst/>
          </a:prstGeom>
          <a:noFill/>
          <a:ln>
            <a:noFill/>
          </a:ln>
        </p:spPr>
      </p:pic>
      <p:sp>
        <p:nvSpPr>
          <p:cNvPr id="1194" name="Google Shape;1194;p76"/>
          <p:cNvSpPr txBox="1">
            <a:spLocks noGrp="1"/>
          </p:cNvSpPr>
          <p:nvPr>
            <p:ph type="body" idx="2"/>
          </p:nvPr>
        </p:nvSpPr>
        <p:spPr>
          <a:xfrm>
            <a:off x="6096000" y="1493948"/>
            <a:ext cx="5610578" cy="5160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-US" sz="2400" b="0" i="0" dirty="0" err="1">
                <a:solidFill>
                  <a:srgbClr val="000000"/>
                </a:solidFill>
              </a:rPr>
              <a:t>Specialised</a:t>
            </a:r>
            <a:r>
              <a:rPr lang="sl-SI" sz="2400" b="0" i="0" dirty="0">
                <a:solidFill>
                  <a:srgbClr val="000000"/>
                </a:solidFill>
              </a:rPr>
              <a:t> add-ons can perform natural language processing and text mining, conduct network analysis, do association rules mining, or address fairness in machine learning. Some address </a:t>
            </a:r>
            <a:r>
              <a:rPr lang="en-US" sz="2400" b="0" i="0" dirty="0" err="1">
                <a:solidFill>
                  <a:srgbClr val="000000"/>
                </a:solidFill>
              </a:rPr>
              <a:t>specialised</a:t>
            </a:r>
            <a:r>
              <a:rPr lang="sl-SI" sz="2400" b="0" i="0" dirty="0">
                <a:solidFill>
                  <a:srgbClr val="000000"/>
                </a:solidFill>
              </a:rPr>
              <a:t> data, such as time series, survival data sets, spectra, or gene expressions.</a:t>
            </a:r>
            <a:endParaRPr sz="2400" b="0" i="0" dirty="0">
              <a:solidFill>
                <a:srgbClr val="000000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dirty="0">
              <a:solidFill>
                <a:srgbClr val="000000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sl-SI" sz="2400" dirty="0">
                <a:solidFill>
                  <a:srgbClr val="000000"/>
                </a:solidFill>
              </a:rPr>
              <a:t>We developed </a:t>
            </a:r>
            <a:r>
              <a:rPr lang="sl-SI" sz="2400" dirty="0">
                <a:solidFill>
                  <a:srgbClr val="FF0000"/>
                </a:solidFill>
              </a:rPr>
              <a:t>Chem-Inf-Widgets  </a:t>
            </a:r>
            <a:r>
              <a:rPr lang="sl-SI" sz="2400" dirty="0"/>
              <a:t>special</a:t>
            </a:r>
            <a:r>
              <a:rPr lang="sl-SI" sz="2400" dirty="0">
                <a:solidFill>
                  <a:srgbClr val="FF0000"/>
                </a:solidFill>
              </a:rPr>
              <a:t> </a:t>
            </a:r>
            <a:r>
              <a:rPr lang="sl-SI" sz="2400" dirty="0">
                <a:solidFill>
                  <a:srgbClr val="000000"/>
                </a:solidFill>
              </a:rPr>
              <a:t>add-on </a:t>
            </a:r>
            <a:r>
              <a:rPr lang="sl-SI" sz="2400" dirty="0">
                <a:solidFill>
                  <a:srgbClr val="FF0000"/>
                </a:solidFill>
              </a:rPr>
              <a:t>for Chemoinformatics 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99D96-D51F-5E70-0050-9DFCDBC692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701" t="11032" r="136" b="8779"/>
          <a:stretch>
            <a:fillRect/>
          </a:stretch>
        </p:blipFill>
        <p:spPr>
          <a:xfrm>
            <a:off x="2805400" y="1192932"/>
            <a:ext cx="2494386" cy="549668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77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sl-SI" b="1"/>
              <a:t>Chem-Inf-Widgets</a:t>
            </a:r>
            <a:endParaRPr b="1"/>
          </a:p>
        </p:txBody>
      </p:sp>
      <p:sp>
        <p:nvSpPr>
          <p:cNvPr id="1202" name="Google Shape;1202;p77"/>
          <p:cNvSpPr txBox="1"/>
          <p:nvPr/>
        </p:nvSpPr>
        <p:spPr>
          <a:xfrm>
            <a:off x="4109156" y="1076563"/>
            <a:ext cx="7800622" cy="557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Chem-Inf-Widgets is a collection of Orange widgets for chemoinformatics, powered by </a:t>
            </a:r>
            <a:r>
              <a:rPr lang="sl-SI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RDKit</a:t>
            </a:r>
            <a:r>
              <a:rPr lang="sl-SI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They handle SDF file I/O, fetch data from ChEMBL, sketch and view molecules, standardize structures, run substructure searches, assess drug-likeness, predict ADMET, enumerate tautomers, and calculate fingerprints, descriptors, and basic QSAR models.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will come soon</a:t>
            </a:r>
            <a:r>
              <a:rPr lang="sl-SI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430C41-A90E-A016-93BD-987416FE2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616679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7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sl-SI" sz="5400" b="1" dirty="0"/>
              <a:t>Some Examples</a:t>
            </a:r>
            <a:endParaRPr sz="5400" b="1" dirty="0"/>
          </a:p>
        </p:txBody>
      </p:sp>
      <p:sp>
        <p:nvSpPr>
          <p:cNvPr id="1217" name="Google Shape;1217;p7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</a:pPr>
            <a:endParaRPr dirty="0"/>
          </a:p>
        </p:txBody>
      </p:sp>
      <p:pic>
        <p:nvPicPr>
          <p:cNvPr id="2" name="Google Shape;720;p40">
            <a:extLst>
              <a:ext uri="{FF2B5EF4-FFF2-40B4-BE49-F238E27FC236}">
                <a16:creationId xmlns:a16="http://schemas.microsoft.com/office/drawing/2014/main" id="{8A1835C6-BEE9-03D5-C5AF-167BCBFB032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8333" t="25238" r="29167" b="29048"/>
          <a:stretch/>
        </p:blipFill>
        <p:spPr>
          <a:xfrm>
            <a:off x="6584197" y="139415"/>
            <a:ext cx="5420734" cy="1734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A63D9B-B6D4-01FE-5262-4037FF232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23" y="61856"/>
            <a:ext cx="3864429" cy="176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24705"/>
          </a:schemeClr>
        </a:solidFill>
        <a:effectLst/>
      </p:bgPr>
    </p:bg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4000" b="1" dirty="0"/>
              <a:t>Sta</a:t>
            </a:r>
            <a:r>
              <a:rPr lang="en-US" sz="4000" b="1" dirty="0"/>
              <a:t>n</a:t>
            </a:r>
            <a:r>
              <a:rPr lang="sl-SI" sz="4000" b="1" dirty="0"/>
              <a:t>dardization of molecular structures</a:t>
            </a:r>
            <a:endParaRPr sz="4000" b="1" dirty="0"/>
          </a:p>
        </p:txBody>
      </p:sp>
      <p:sp>
        <p:nvSpPr>
          <p:cNvPr id="1223" name="Google Shape;1223;p80"/>
          <p:cNvSpPr txBox="1">
            <a:spLocks noGrp="1"/>
          </p:cNvSpPr>
          <p:nvPr>
            <p:ph type="body" idx="2"/>
          </p:nvPr>
        </p:nvSpPr>
        <p:spPr>
          <a:xfrm>
            <a:off x="6912642" y="1766624"/>
            <a:ext cx="489400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sl-SI" sz="2800" dirty="0"/>
              <a:t> </a:t>
            </a:r>
            <a:r>
              <a:rPr lang="sl-SI" sz="2400" u="sng" dirty="0"/>
              <a:t>No strict convention</a:t>
            </a:r>
            <a:r>
              <a:rPr lang="sl-SI" sz="2400" dirty="0"/>
              <a:t> that defines how to represent chemical structures. </a:t>
            </a:r>
            <a:endParaRPr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sl-SI" sz="2400" dirty="0"/>
              <a:t> Molecules can be displayed in </a:t>
            </a:r>
            <a:r>
              <a:rPr lang="sl-SI" sz="2400" u="sng" dirty="0"/>
              <a:t>multiple ways</a:t>
            </a:r>
            <a:r>
              <a:rPr lang="sl-SI" sz="2400" dirty="0"/>
              <a:t>.</a:t>
            </a:r>
            <a:endParaRPr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sl-SI" sz="2400" dirty="0"/>
              <a:t> Aromatisation; tautomers; mesomers; ionisation states; stereo-chemistry …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pic>
        <p:nvPicPr>
          <p:cNvPr id="1224" name="Google Shape;1224;p8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54666" t="50036" r="36707" b="13153"/>
          <a:stretch>
            <a:fillRect/>
          </a:stretch>
        </p:blipFill>
        <p:spPr>
          <a:xfrm>
            <a:off x="5127354" y="1359023"/>
            <a:ext cx="1287748" cy="2658630"/>
          </a:xfrm>
          <a:prstGeom prst="rect">
            <a:avLst/>
          </a:prstGeom>
          <a:noFill/>
          <a:ln>
            <a:noFill/>
          </a:ln>
        </p:spPr>
      </p:pic>
      <p:sp>
        <p:nvSpPr>
          <p:cNvPr id="1225" name="Google Shape;1225;p80"/>
          <p:cNvSpPr txBox="1"/>
          <p:nvPr/>
        </p:nvSpPr>
        <p:spPr>
          <a:xfrm>
            <a:off x="640276" y="5314159"/>
            <a:ext cx="60960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Nitrobenzene</a:t>
            </a:r>
            <a:r>
              <a:rPr lang="sl-SI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can be depicted in many different ways:  aromatization; different forms of nitro functional group; hydrogens implicitly or explicitly.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6" name="Google Shape;1226;p80"/>
          <p:cNvSpPr/>
          <p:nvPr/>
        </p:nvSpPr>
        <p:spPr>
          <a:xfrm>
            <a:off x="5025415" y="2160831"/>
            <a:ext cx="1517620" cy="2994171"/>
          </a:xfrm>
          <a:prstGeom prst="roundRect">
            <a:avLst>
              <a:gd name="adj" fmla="val 16667"/>
            </a:avLst>
          </a:prstGeom>
          <a:solidFill>
            <a:schemeClr val="accent1">
              <a:alpha val="24705"/>
            </a:schemeClr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7" name="Google Shape;1227;p80"/>
          <p:cNvSpPr txBox="1"/>
          <p:nvPr/>
        </p:nvSpPr>
        <p:spPr>
          <a:xfrm>
            <a:off x="5042289" y="4259241"/>
            <a:ext cx="148387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Standardized</a:t>
            </a:r>
            <a:endParaRPr sz="1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</a:t>
            </a:r>
            <a:endParaRPr/>
          </a:p>
        </p:txBody>
      </p:sp>
      <p:pic>
        <p:nvPicPr>
          <p:cNvPr id="2" name="Google Shape;1224;p80">
            <a:extLst>
              <a:ext uri="{FF2B5EF4-FFF2-40B4-BE49-F238E27FC236}">
                <a16:creationId xmlns:a16="http://schemas.microsoft.com/office/drawing/2014/main" id="{5C8D194A-E1BB-6500-85E6-9A9FCD49130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 l="11772" t="50036" r="53100" b="23117"/>
          <a:stretch>
            <a:fillRect/>
          </a:stretch>
        </p:blipFill>
        <p:spPr>
          <a:xfrm>
            <a:off x="306027" y="2269671"/>
            <a:ext cx="4601418" cy="1817468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sl-SI" sz="3200" b="1" dirty="0"/>
              <a:t>How we can do standardisation with RDkit</a:t>
            </a:r>
            <a:endParaRPr sz="3200" dirty="0"/>
          </a:p>
        </p:txBody>
      </p:sp>
      <p:sp>
        <p:nvSpPr>
          <p:cNvPr id="1265" name="Google Shape;1265;p84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719475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def standardize(smiles):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# Convert SMILES string to molecule</a:t>
            </a:r>
            <a:endParaRPr sz="49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mol = Chem.MolFromSmiles(smiles)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# Remove Hs, disconnect metals, normalize, and reionize the molecule</a:t>
            </a:r>
            <a:endParaRPr sz="49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clean_mol = rdMolStandardize.Cleanup(mol)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# If there are multiple fragments, get the "parent" molecule</a:t>
            </a:r>
            <a:endParaRPr sz="49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parent_clean_mol = rdMolStandardize.FragmentParent(clean_mol)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# Neutralize the molecule</a:t>
            </a:r>
            <a:endParaRPr sz="49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uncharger = rdMolStandardize.Uncharger()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uncharged_parent_clean_mol = uncharger.uncharge(parent_clean_mol)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# Return the standardized molecule without tautomer canonicalization</a:t>
            </a:r>
            <a:endParaRPr sz="49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l-SI" sz="4900" b="1">
                <a:latin typeface="Courier New"/>
                <a:ea typeface="Courier New"/>
                <a:cs typeface="Courier New"/>
                <a:sym typeface="Courier New"/>
              </a:rPr>
              <a:t>    return uncharged_parent_clean_mol</a:t>
            </a:r>
            <a:endParaRPr sz="49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1266" name="Google Shape;1266;p84"/>
          <p:cNvSpPr txBox="1"/>
          <p:nvPr/>
        </p:nvSpPr>
        <p:spPr>
          <a:xfrm>
            <a:off x="973393" y="6154321"/>
            <a:ext cx="1092363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https://github.com/greglandrum/RSC_OpenScience_Standardization_202104/blob/main/MolStandardize%20pieces.ipynb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1" name="Google Shape;1271;p85"/>
          <p:cNvPicPr preferRelativeResize="0"/>
          <p:nvPr/>
        </p:nvPicPr>
        <p:blipFill rotWithShape="1">
          <a:blip r:embed="rId4">
            <a:alphaModFix/>
          </a:blip>
          <a:srcRect r="52520"/>
          <a:stretch/>
        </p:blipFill>
        <p:spPr>
          <a:xfrm>
            <a:off x="381098" y="713431"/>
            <a:ext cx="2944906" cy="5802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p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31529" y="713431"/>
            <a:ext cx="8279373" cy="5606981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87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sl-SI" sz="3200" b="1" dirty="0"/>
              <a:t>Example 1: Standardisation</a:t>
            </a:r>
            <a:br>
              <a:rPr lang="sl-SI" dirty="0"/>
            </a:br>
            <a:r>
              <a:rPr lang="sl-SI" sz="2400" dirty="0"/>
              <a:t>Task: </a:t>
            </a:r>
            <a:r>
              <a:rPr lang="sl-SI" sz="2400" b="1" dirty="0"/>
              <a:t>normalisation</a:t>
            </a:r>
            <a:r>
              <a:rPr lang="sl-SI" sz="2400" dirty="0"/>
              <a:t> Add Molecular Standardisation widget – and run „Normalisation“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A98485-DF43-8BAB-9602-06A208BBB6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307" b="18449"/>
          <a:stretch>
            <a:fillRect/>
          </a:stretch>
        </p:blipFill>
        <p:spPr>
          <a:xfrm>
            <a:off x="0" y="1271520"/>
            <a:ext cx="10993989" cy="55864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F960D0-E5EB-339D-47AF-25135C128FFD}"/>
              </a:ext>
            </a:extLst>
          </p:cNvPr>
          <p:cNvSpPr txBox="1"/>
          <p:nvPr/>
        </p:nvSpPr>
        <p:spPr>
          <a:xfrm>
            <a:off x="6858001" y="1857178"/>
            <a:ext cx="4713889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/>
              <a:t>Find widget “</a:t>
            </a:r>
            <a:r>
              <a:rPr lang="en-US" sz="1800" b="1" dirty="0">
                <a:solidFill>
                  <a:srgbClr val="FF0000"/>
                </a:solidFill>
              </a:rPr>
              <a:t>Mol </a:t>
            </a:r>
            <a:r>
              <a:rPr lang="en-US" sz="1800" b="1" dirty="0" err="1">
                <a:solidFill>
                  <a:srgbClr val="FF0000"/>
                </a:solidFill>
              </a:rPr>
              <a:t>Standardisation</a:t>
            </a:r>
            <a:r>
              <a:rPr lang="en-US" sz="1800" dirty="0"/>
              <a:t>” and </a:t>
            </a:r>
            <a:r>
              <a:rPr lang="en-US" sz="1800" dirty="0" err="1"/>
              <a:t>drag’n’drop</a:t>
            </a:r>
            <a:r>
              <a:rPr lang="en-US" sz="1800" dirty="0"/>
              <a:t>  from the </a:t>
            </a:r>
            <a:r>
              <a:rPr lang="en-US" sz="1800" b="1" dirty="0" err="1">
                <a:solidFill>
                  <a:srgbClr val="FF0000"/>
                </a:solidFill>
              </a:rPr>
              <a:t>Cheminf</a:t>
            </a:r>
            <a:r>
              <a:rPr lang="en-US" sz="1800" b="1" dirty="0">
                <a:solidFill>
                  <a:srgbClr val="FF0000"/>
                </a:solidFill>
              </a:rPr>
              <a:t> Core </a:t>
            </a:r>
            <a:r>
              <a:rPr lang="en-US" sz="1800" dirty="0"/>
              <a:t>catalogue to the canvas.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 err="1"/>
              <a:t>Conect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FF0000"/>
                </a:solidFill>
              </a:rPr>
              <a:t>File</a:t>
            </a:r>
            <a:r>
              <a:rPr lang="en-US" sz="1800" dirty="0"/>
              <a:t> to </a:t>
            </a:r>
            <a:r>
              <a:rPr lang="en-US" sz="1800" b="1" dirty="0">
                <a:solidFill>
                  <a:srgbClr val="FF0000"/>
                </a:solidFill>
              </a:rPr>
              <a:t>Mol </a:t>
            </a:r>
            <a:r>
              <a:rPr lang="en-US" sz="1800" b="1" dirty="0" err="1">
                <a:solidFill>
                  <a:srgbClr val="FF0000"/>
                </a:solidFill>
              </a:rPr>
              <a:t>Standardisation</a:t>
            </a:r>
            <a:endParaRPr lang="en-US" sz="18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dirty="0" err="1">
                <a:solidFill>
                  <a:schemeClr val="tx1"/>
                </a:solidFill>
              </a:rPr>
              <a:t>Clik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rgbClr val="FF0000"/>
                </a:solidFill>
              </a:rPr>
              <a:t>Mol </a:t>
            </a:r>
            <a:r>
              <a:rPr lang="en-US" sz="1800" b="1" dirty="0" err="1">
                <a:solidFill>
                  <a:srgbClr val="FF0000"/>
                </a:solidFill>
              </a:rPr>
              <a:t>Standardisation</a:t>
            </a:r>
            <a:endParaRPr lang="en-US" sz="1800" b="1" dirty="0">
              <a:solidFill>
                <a:srgbClr val="FF0000"/>
              </a:solidFill>
            </a:endParaRPr>
          </a:p>
          <a:p>
            <a:pPr marL="342900" indent="-342900">
              <a:buAutoNum type="arabicPeriod" startAt="4"/>
            </a:pPr>
            <a:r>
              <a:rPr lang="en-US" sz="1800" dirty="0">
                <a:solidFill>
                  <a:schemeClr val="tx1"/>
                </a:solidFill>
              </a:rPr>
              <a:t>Check </a:t>
            </a:r>
            <a:r>
              <a:rPr lang="en-US" sz="1800" b="1" dirty="0">
                <a:solidFill>
                  <a:srgbClr val="FF0000"/>
                </a:solidFill>
              </a:rPr>
              <a:t>Normalize</a:t>
            </a:r>
          </a:p>
          <a:p>
            <a:pPr marL="342900" indent="-342900">
              <a:buAutoNum type="arabicPeriod" startAt="4"/>
            </a:pPr>
            <a:r>
              <a:rPr lang="en-US" sz="1800" dirty="0">
                <a:solidFill>
                  <a:schemeClr val="tx1"/>
                </a:solidFill>
              </a:rPr>
              <a:t>Press </a:t>
            </a:r>
            <a:r>
              <a:rPr lang="en-US" sz="1800" b="1" dirty="0">
                <a:solidFill>
                  <a:srgbClr val="FF0000"/>
                </a:solidFill>
              </a:rPr>
              <a:t>Run </a:t>
            </a:r>
            <a:r>
              <a:rPr lang="en-US" sz="1800" b="1" dirty="0" err="1">
                <a:solidFill>
                  <a:srgbClr val="FF0000"/>
                </a:solidFill>
              </a:rPr>
              <a:t>Standardisation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3">
          <a:extLst>
            <a:ext uri="{FF2B5EF4-FFF2-40B4-BE49-F238E27FC236}">
              <a16:creationId xmlns:a16="http://schemas.microsoft.com/office/drawing/2014/main" id="{7DE50E51-7DE6-871D-DAFD-70CF85E4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87">
            <a:extLst>
              <a:ext uri="{FF2B5EF4-FFF2-40B4-BE49-F238E27FC236}">
                <a16:creationId xmlns:a16="http://schemas.microsoft.com/office/drawing/2014/main" id="{808013B2-B9C1-7180-5A0C-8DC23E7783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sl-SI" sz="3200" b="1" dirty="0"/>
              <a:t>Example 1: Standardisation</a:t>
            </a:r>
            <a:br>
              <a:rPr lang="sl-SI" dirty="0"/>
            </a:br>
            <a:r>
              <a:rPr lang="sl-SI" sz="2400" dirty="0"/>
              <a:t>Task: </a:t>
            </a:r>
            <a:r>
              <a:rPr lang="sl-SI" sz="2400" b="1" dirty="0"/>
              <a:t>normalization</a:t>
            </a:r>
            <a:r>
              <a:rPr lang="en-US" sz="2400" b="1" dirty="0"/>
              <a:t>: Analyze results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5794BC-849F-6994-EBCC-9406CB6373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926"/>
          <a:stretch>
            <a:fillRect/>
          </a:stretch>
        </p:blipFill>
        <p:spPr>
          <a:xfrm>
            <a:off x="107323" y="1325563"/>
            <a:ext cx="9538453" cy="54294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85A5BB-1213-9240-92BC-7AAB408BF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009" y="1235411"/>
            <a:ext cx="5245668" cy="32187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09BA8D-C2B9-872A-96A5-CBB47AA10503}"/>
              </a:ext>
            </a:extLst>
          </p:cNvPr>
          <p:cNvSpPr txBox="1"/>
          <p:nvPr/>
        </p:nvSpPr>
        <p:spPr>
          <a:xfrm>
            <a:off x="7882761" y="5366435"/>
            <a:ext cx="412005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/>
              <a:t>Connect </a:t>
            </a:r>
            <a:r>
              <a:rPr lang="en-US" sz="1800" b="1" dirty="0">
                <a:solidFill>
                  <a:srgbClr val="FF0000"/>
                </a:solidFill>
              </a:rPr>
              <a:t>Mol Standardizer  </a:t>
            </a:r>
            <a:r>
              <a:rPr lang="en-US" sz="1800" dirty="0"/>
              <a:t>with </a:t>
            </a:r>
            <a:r>
              <a:rPr lang="en-US" sz="1800" b="1" dirty="0">
                <a:solidFill>
                  <a:srgbClr val="FF0000"/>
                </a:solidFill>
              </a:rPr>
              <a:t>Pair Viewer </a:t>
            </a:r>
            <a:r>
              <a:rPr lang="en-US" sz="1800" dirty="0"/>
              <a:t> and </a:t>
            </a:r>
            <a:r>
              <a:rPr lang="en-US" sz="1800" b="1" dirty="0">
                <a:solidFill>
                  <a:srgbClr val="FF0000"/>
                </a:solidFill>
              </a:rPr>
              <a:t>Data Table </a:t>
            </a:r>
            <a:r>
              <a:rPr lang="en-US" sz="1800" dirty="0">
                <a:solidFill>
                  <a:schemeClr val="tx1"/>
                </a:solidFill>
              </a:rPr>
              <a:t>to analyze results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1218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89"/>
          <p:cNvSpPr txBox="1">
            <a:spLocks noGrp="1"/>
          </p:cNvSpPr>
          <p:nvPr>
            <p:ph type="title"/>
          </p:nvPr>
        </p:nvSpPr>
        <p:spPr>
          <a:xfrm>
            <a:off x="838200" y="490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3200" b="1" dirty="0"/>
              <a:t>Example 1: Standardisation</a:t>
            </a:r>
            <a:br>
              <a:rPr lang="sl-SI" dirty="0"/>
            </a:br>
            <a:r>
              <a:rPr lang="sl-SI" sz="2400" dirty="0"/>
              <a:t>Task</a:t>
            </a:r>
            <a:r>
              <a:rPr lang="sl-SI" sz="2400" b="1" dirty="0"/>
              <a:t>: reionization  </a:t>
            </a:r>
            <a:r>
              <a:rPr lang="sl-SI" sz="2400" dirty="0"/>
              <a:t>(load file reionization.csv; select Reionizer option)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1C1BE5-84CD-A1A4-0F38-85F87252A8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085"/>
          <a:stretch>
            <a:fillRect/>
          </a:stretch>
        </p:blipFill>
        <p:spPr>
          <a:xfrm>
            <a:off x="612818" y="1777284"/>
            <a:ext cx="6316015" cy="49071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B101C3-144C-D684-AD18-294B1A006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0021" y="1559379"/>
            <a:ext cx="4753960" cy="29170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A23CFA-A059-E7E0-F16E-EC46F606F0E2}"/>
              </a:ext>
            </a:extLst>
          </p:cNvPr>
          <p:cNvSpPr txBox="1"/>
          <p:nvPr/>
        </p:nvSpPr>
        <p:spPr>
          <a:xfrm>
            <a:off x="6528962" y="4653103"/>
            <a:ext cx="5184817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/>
              <a:t>Use </a:t>
            </a:r>
            <a:r>
              <a:rPr lang="en-US" sz="1800" b="1" dirty="0">
                <a:solidFill>
                  <a:srgbClr val="FF0000"/>
                </a:solidFill>
              </a:rPr>
              <a:t>Molecule Import Hub </a:t>
            </a:r>
            <a:r>
              <a:rPr lang="en-US" sz="1800" dirty="0">
                <a:solidFill>
                  <a:schemeClr val="tx1"/>
                </a:solidFill>
              </a:rPr>
              <a:t>for reading molecules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endParaRPr lang="en-US" sz="18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Try </a:t>
            </a:r>
            <a:r>
              <a:rPr lang="en-US" sz="1800" dirty="0" err="1">
                <a:solidFill>
                  <a:schemeClr val="tx1"/>
                </a:solidFill>
              </a:rPr>
              <a:t>Reionizer</a:t>
            </a:r>
            <a:r>
              <a:rPr lang="en-US" sz="1800" dirty="0">
                <a:solidFill>
                  <a:schemeClr val="tx1"/>
                </a:solidFill>
              </a:rPr>
              <a:t> option in </a:t>
            </a:r>
            <a:r>
              <a:rPr lang="en-US" sz="1800" b="1" dirty="0">
                <a:solidFill>
                  <a:srgbClr val="FF0000"/>
                </a:solidFill>
              </a:rPr>
              <a:t>Mol </a:t>
            </a:r>
            <a:r>
              <a:rPr lang="en-US" sz="1800" b="1" dirty="0" err="1">
                <a:solidFill>
                  <a:srgbClr val="FF0000"/>
                </a:solidFill>
              </a:rPr>
              <a:t>Standardisation</a:t>
            </a:r>
            <a:endParaRPr lang="en-US" sz="1800" b="1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Connect</a:t>
            </a:r>
            <a:r>
              <a:rPr lang="en-US" sz="1800" b="1" dirty="0">
                <a:solidFill>
                  <a:srgbClr val="FF0000"/>
                </a:solidFill>
              </a:rPr>
              <a:t> Standardizer </a:t>
            </a:r>
            <a:r>
              <a:rPr lang="en-US" sz="1800" dirty="0">
                <a:solidFill>
                  <a:schemeClr val="tx1"/>
                </a:solidFill>
              </a:rPr>
              <a:t>output with </a:t>
            </a:r>
            <a:r>
              <a:rPr lang="en-US" sz="1800" b="1" dirty="0">
                <a:solidFill>
                  <a:srgbClr val="FF0000"/>
                </a:solidFill>
              </a:rPr>
              <a:t>Pair Viewer </a:t>
            </a:r>
            <a:r>
              <a:rPr lang="en-US" sz="1800" dirty="0">
                <a:solidFill>
                  <a:schemeClr val="tx1"/>
                </a:solidFill>
              </a:rPr>
              <a:t>input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Explore results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90"/>
          <p:cNvSpPr txBox="1">
            <a:spLocks noGrp="1"/>
          </p:cNvSpPr>
          <p:nvPr>
            <p:ph type="title"/>
          </p:nvPr>
        </p:nvSpPr>
        <p:spPr>
          <a:xfrm>
            <a:off x="838200" y="-5820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sl-SI" sz="3200" b="1" dirty="0"/>
              <a:t>Example 1: Standardisation</a:t>
            </a:r>
            <a:br>
              <a:rPr lang="sl-SI" dirty="0"/>
            </a:br>
            <a:r>
              <a:rPr lang="sl-SI" sz="2000" dirty="0"/>
              <a:t>Task  </a:t>
            </a:r>
            <a:r>
              <a:rPr lang="sl-SI" sz="2000" b="1" dirty="0"/>
              <a:t>find parent fragment  </a:t>
            </a:r>
            <a:r>
              <a:rPr lang="sl-SI" sz="2000" dirty="0"/>
              <a:t>(load file parent.csv; select LargestFragmentChooser option)</a:t>
            </a:r>
            <a:endParaRPr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85B56B-B32C-612C-52E9-C6367DB880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91" b="25540"/>
          <a:stretch>
            <a:fillRect/>
          </a:stretch>
        </p:blipFill>
        <p:spPr>
          <a:xfrm>
            <a:off x="94445" y="1107583"/>
            <a:ext cx="12004939" cy="560874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92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3200" b="1" dirty="0"/>
              <a:t>Example 1: Standardisation</a:t>
            </a:r>
            <a:br>
              <a:rPr lang="sl-SI" sz="4000" dirty="0"/>
            </a:br>
            <a:r>
              <a:rPr lang="sl-SI" sz="2000" dirty="0"/>
              <a:t>Task </a:t>
            </a:r>
            <a:r>
              <a:rPr lang="sl-SI" sz="2000" b="1" dirty="0"/>
              <a:t>duplicates</a:t>
            </a:r>
            <a:r>
              <a:rPr lang="sl-SI" sz="2000" dirty="0"/>
              <a:t> (load file duplicates.csv; cleanup)</a:t>
            </a:r>
            <a:endParaRPr sz="2000" dirty="0"/>
          </a:p>
        </p:txBody>
      </p:sp>
      <p:pic>
        <p:nvPicPr>
          <p:cNvPr id="1325" name="Google Shape;1325;p92" descr="A diagram of data flow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1166" y="1941443"/>
            <a:ext cx="6644065" cy="3494211"/>
          </a:xfrm>
          <a:prstGeom prst="rect">
            <a:avLst/>
          </a:prstGeom>
          <a:noFill/>
          <a:ln>
            <a:noFill/>
          </a:ln>
        </p:spPr>
      </p:pic>
      <p:sp>
        <p:nvSpPr>
          <p:cNvPr id="1326" name="Google Shape;1326;p92"/>
          <p:cNvSpPr txBox="1"/>
          <p:nvPr/>
        </p:nvSpPr>
        <p:spPr>
          <a:xfrm>
            <a:off x="760214" y="1448837"/>
            <a:ext cx="146706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2500 Entries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7" name="Google Shape;1327;p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214" y="1835426"/>
            <a:ext cx="1954179" cy="3573738"/>
          </a:xfrm>
          <a:prstGeom prst="rect">
            <a:avLst/>
          </a:prstGeom>
          <a:noFill/>
          <a:ln>
            <a:noFill/>
          </a:ln>
        </p:spPr>
      </p:pic>
      <p:sp>
        <p:nvSpPr>
          <p:cNvPr id="1328" name="Google Shape;1328;p92"/>
          <p:cNvSpPr txBox="1"/>
          <p:nvPr/>
        </p:nvSpPr>
        <p:spPr>
          <a:xfrm>
            <a:off x="5445115" y="5358964"/>
            <a:ext cx="32732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Only 3 Different Compounds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9" name="Google Shape;1329;p92"/>
          <p:cNvPicPr preferRelativeResize="0"/>
          <p:nvPr/>
        </p:nvPicPr>
        <p:blipFill rotWithShape="1">
          <a:blip r:embed="rId6">
            <a:alphaModFix/>
          </a:blip>
          <a:srcRect l="6930" t="4639" b="37867"/>
          <a:stretch/>
        </p:blipFill>
        <p:spPr>
          <a:xfrm>
            <a:off x="8749747" y="1888461"/>
            <a:ext cx="2392017" cy="1497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0" name="Google Shape;1330;p9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22029" y="5728296"/>
            <a:ext cx="6455435" cy="992054"/>
          </a:xfrm>
          <a:prstGeom prst="rect">
            <a:avLst/>
          </a:prstGeom>
          <a:noFill/>
          <a:ln>
            <a:noFill/>
          </a:ln>
        </p:spPr>
      </p:pic>
      <p:sp>
        <p:nvSpPr>
          <p:cNvPr id="1331" name="Google Shape;1331;p92"/>
          <p:cNvSpPr txBox="1"/>
          <p:nvPr/>
        </p:nvSpPr>
        <p:spPr>
          <a:xfrm>
            <a:off x="8461513" y="1574746"/>
            <a:ext cx="32732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1079 Different Smiles  Strings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93F2E2-50EF-A3A5-E097-600A04EAAC01}"/>
              </a:ext>
            </a:extLst>
          </p:cNvPr>
          <p:cNvSpPr txBox="1"/>
          <p:nvPr/>
        </p:nvSpPr>
        <p:spPr>
          <a:xfrm>
            <a:off x="260298" y="5762658"/>
            <a:ext cx="5184817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SIMLES </a:t>
            </a:r>
            <a:r>
              <a:rPr lang="en-US" sz="1800" dirty="0">
                <a:solidFill>
                  <a:schemeClr val="tx1"/>
                </a:solidFill>
              </a:rPr>
              <a:t>IS NOT UNIQUE: “EACH COMPOUND MAY BE REPRESENTED BY DIFERENT SMILES”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8F48E1-8328-7263-B45B-DD28430BBE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85" t="5539" r="7328" b="14554"/>
          <a:stretch>
            <a:fillRect/>
          </a:stretch>
        </p:blipFill>
        <p:spPr>
          <a:xfrm>
            <a:off x="2324637" y="1647572"/>
            <a:ext cx="9304986" cy="5210428"/>
          </a:xfrm>
          <a:prstGeom prst="rect">
            <a:avLst/>
          </a:prstGeom>
        </p:spPr>
      </p:pic>
      <p:sp>
        <p:nvSpPr>
          <p:cNvPr id="1337" name="Google Shape;1337;p93"/>
          <p:cNvSpPr txBox="1">
            <a:spLocks noGrp="1"/>
          </p:cNvSpPr>
          <p:nvPr>
            <p:ph type="title"/>
          </p:nvPr>
        </p:nvSpPr>
        <p:spPr>
          <a:xfrm>
            <a:off x="838199" y="0"/>
            <a:ext cx="11203745" cy="143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3200" b="1" dirty="0"/>
              <a:t>Example 2: Drug Filter Widget</a:t>
            </a:r>
            <a:br>
              <a:rPr lang="sl-SI" sz="4000" dirty="0"/>
            </a:br>
            <a:endParaRPr sz="2400" dirty="0"/>
          </a:p>
        </p:txBody>
      </p:sp>
      <p:graphicFrame>
        <p:nvGraphicFramePr>
          <p:cNvPr id="1341" name="Google Shape;1341;p93"/>
          <p:cNvGraphicFramePr/>
          <p:nvPr>
            <p:extLst>
              <p:ext uri="{D42A27DB-BD31-4B8C-83A1-F6EECF244321}">
                <p14:modId xmlns:p14="http://schemas.microsoft.com/office/powerpoint/2010/main" val="1003234194"/>
              </p:ext>
            </p:extLst>
          </p:nvPr>
        </p:nvGraphicFramePr>
        <p:xfrm>
          <a:off x="1183644" y="2295663"/>
          <a:ext cx="2073363" cy="885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073363" imgH="885499" progId="Package">
                  <p:embed/>
                </p:oleObj>
              </mc:Choice>
              <mc:Fallback>
                <p:oleObj r:id="rId5" imgW="2073363" imgH="885499" progId="Package">
                  <p:embed/>
                  <p:pic>
                    <p:nvPicPr>
                      <p:cNvPr id="1341" name="Google Shape;1341;p9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1183644" y="2295663"/>
                        <a:ext cx="2073363" cy="8854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2" name="Google Shape;1342;p93"/>
          <p:cNvSpPr txBox="1"/>
          <p:nvPr/>
        </p:nvSpPr>
        <p:spPr>
          <a:xfrm>
            <a:off x="801413" y="1015476"/>
            <a:ext cx="1120374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How many compounds deviates from Lipinski rule of 5 in </a:t>
            </a:r>
            <a:r>
              <a:rPr lang="sl-SI" sz="2000" b="0" i="0" u="sng" strike="noStrike" dirty="0">
                <a:solidFill>
                  <a:srgbClr val="2554C7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e-Drug3D collection (sdf file)</a:t>
            </a:r>
            <a:r>
              <a:rPr lang="sl-SI" sz="2000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E08D032-566E-F609-E4D5-534FF00320BB}"/>
              </a:ext>
            </a:extLst>
          </p:cNvPr>
          <p:cNvSpPr/>
          <p:nvPr/>
        </p:nvSpPr>
        <p:spPr>
          <a:xfrm>
            <a:off x="4445391" y="4965895"/>
            <a:ext cx="450166" cy="3798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95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43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sl-SI" sz="4000" b="1" dirty="0"/>
              <a:t>Example 3: </a:t>
            </a:r>
            <a:r>
              <a:rPr lang="en-US" sz="4000" b="1" dirty="0"/>
              <a:t>Mapping</a:t>
            </a:r>
            <a:r>
              <a:rPr lang="sl-SI" sz="4000" b="1" dirty="0"/>
              <a:t> Compounds </a:t>
            </a:r>
            <a:r>
              <a:rPr lang="en-US" sz="4000" b="1" dirty="0"/>
              <a:t>with</a:t>
            </a:r>
            <a:br>
              <a:rPr lang="sl-SI" sz="4000" b="1" dirty="0"/>
            </a:br>
            <a:r>
              <a:rPr lang="sl-SI" sz="4000" b="1" dirty="0"/>
              <a:t>MACCS Fingerpints</a:t>
            </a:r>
            <a:br>
              <a:rPr lang="sl-SI" sz="4000" dirty="0"/>
            </a:br>
            <a:endParaRPr sz="2400" dirty="0"/>
          </a:p>
        </p:txBody>
      </p:sp>
      <p:pic>
        <p:nvPicPr>
          <p:cNvPr id="1359" name="Google Shape;1359;p95" descr="General scheme of hashed binary fingerprints. Subgraphs are identified, hashed and the corresponding bit in a bit vector dictionary is set. Source: [16]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3825" y="1474760"/>
            <a:ext cx="4504580" cy="3227062"/>
          </a:xfrm>
          <a:prstGeom prst="rect">
            <a:avLst/>
          </a:prstGeom>
          <a:noFill/>
          <a:ln>
            <a:noFill/>
          </a:ln>
        </p:spPr>
      </p:pic>
      <p:sp>
        <p:nvSpPr>
          <p:cNvPr id="1360" name="Google Shape;1360;p95"/>
          <p:cNvSpPr txBox="1"/>
          <p:nvPr/>
        </p:nvSpPr>
        <p:spPr>
          <a:xfrm>
            <a:off x="6272423" y="5110838"/>
            <a:ext cx="566738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MACCS Keys </a:t>
            </a: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 fixed-length binary fingerprints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Representing predefined molecular substructures used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rapid similarity searching and structural analysis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Definition of MACCS key 166 -  SMARTS patterns</a:t>
            </a:r>
            <a:endParaRPr/>
          </a:p>
        </p:txBody>
      </p:sp>
      <p:sp>
        <p:nvSpPr>
          <p:cNvPr id="1361" name="Google Shape;1361;p95"/>
          <p:cNvSpPr/>
          <p:nvPr/>
        </p:nvSpPr>
        <p:spPr>
          <a:xfrm>
            <a:off x="2500350" y="6274966"/>
            <a:ext cx="65" cy="2154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graphicFrame>
        <p:nvGraphicFramePr>
          <p:cNvPr id="1362" name="Google Shape;1362;p95"/>
          <p:cNvGraphicFramePr/>
          <p:nvPr/>
        </p:nvGraphicFramePr>
        <p:xfrm>
          <a:off x="368815" y="1967973"/>
          <a:ext cx="5450200" cy="3992890"/>
        </p:xfrm>
        <a:graphic>
          <a:graphicData uri="http://schemas.openxmlformats.org/drawingml/2006/table">
            <a:tbl>
              <a:tblPr firstRow="1" bandRow="1">
                <a:noFill/>
                <a:tableStyleId>{3C0819D0-0BFE-4BDA-A3F7-00E422A27DB8}</a:tableStyleId>
              </a:tblPr>
              <a:tblGrid>
                <a:gridCol w="2729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54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[!#6;!#1;!H0]~*~*~[!#6;!#1;!H0] 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84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[NH2] 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90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[$([!#6;!#1;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!H0]~*~*~[CH2]~*),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$([!#6;!#1;!H0;R]1@[R]@[R]@[CH2;R]1),$([!#6;!#1;!H0]~[R]1@[R]@[CH2;R]1)] 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95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[#7]~*~*~[#8] 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104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[!#6;!#1;!H0]~*~[CH2]~* 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111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[#7]~*~[CH2]~* 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131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[!#6;!#1;!H0] 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136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[#8]=* 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139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[O;!H0] 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140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[#8] </a:t>
                      </a:r>
                      <a:endParaRPr sz="1400" b="1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142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[#7] 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145</a:t>
                      </a:r>
                      <a:r>
                        <a:rPr lang="sl-SI" sz="1400" b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*1~*~*~*~*~*~1 </a:t>
                      </a:r>
                      <a:endParaRPr sz="1400"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146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[#8]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151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[#7;!H0]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154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[#6]=[#8]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155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*!@[CH2]!@*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156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[#7]~*(~*)~*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157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[#6]-[#8]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158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[#6]-[#7]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159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[#8]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161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[#7]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162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a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163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*1~*~*~*~*~*~1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164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[#8] 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urier"/>
                        <a:buNone/>
                      </a:pPr>
                      <a:r>
                        <a:rPr lang="sl-SI" sz="1400" b="1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165</a:t>
                      </a:r>
                      <a:r>
                        <a:rPr lang="sl-SI" sz="1400" b="0" i="0" u="none" strike="noStrike" cap="none">
                          <a:solidFill>
                            <a:schemeClr val="dk1"/>
                          </a:solidFill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: [R] </a:t>
                      </a:r>
                      <a:endParaRPr sz="1400">
                        <a:latin typeface="Courier"/>
                        <a:ea typeface="Courier"/>
                        <a:cs typeface="Courier"/>
                        <a:sym typeface="Courier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63" name="Google Shape;1363;p95"/>
          <p:cNvSpPr txBox="1"/>
          <p:nvPr/>
        </p:nvSpPr>
        <p:spPr>
          <a:xfrm>
            <a:off x="305570" y="1376362"/>
            <a:ext cx="28786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l-SI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Activated bits for molecule</a:t>
            </a:r>
            <a:r>
              <a:rPr lang="sl-SI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CE402C-F3C5-6499-4624-8F98CAF40B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001" y="1202420"/>
            <a:ext cx="9938582" cy="5038630"/>
          </a:xfrm>
          <a:prstGeom prst="rect">
            <a:avLst/>
          </a:prstGeom>
        </p:spPr>
      </p:pic>
      <p:sp>
        <p:nvSpPr>
          <p:cNvPr id="1369" name="Google Shape;1369;p96"/>
          <p:cNvSpPr txBox="1">
            <a:spLocks noGrp="1"/>
          </p:cNvSpPr>
          <p:nvPr>
            <p:ph type="title"/>
          </p:nvPr>
        </p:nvSpPr>
        <p:spPr>
          <a:xfrm>
            <a:off x="626417" y="55703"/>
            <a:ext cx="11034932" cy="143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sl-SI" sz="4000" b="1" dirty="0"/>
              <a:t>Example 3: </a:t>
            </a:r>
            <a:r>
              <a:rPr lang="en-US" sz="4000" b="1" dirty="0"/>
              <a:t>Mapping</a:t>
            </a:r>
            <a:r>
              <a:rPr lang="sl-SI" sz="4000" b="1" dirty="0"/>
              <a:t> Compounds from </a:t>
            </a:r>
            <a:r>
              <a:rPr lang="en-US" sz="4000" b="1" dirty="0"/>
              <a:t>eDrugs-3D</a:t>
            </a:r>
            <a:br>
              <a:rPr lang="sl-SI" sz="4000" b="1" dirty="0"/>
            </a:br>
            <a:r>
              <a:rPr lang="sl-SI" sz="4000" b="1" dirty="0"/>
              <a:t>MACCS Fingerpints</a:t>
            </a:r>
            <a:br>
              <a:rPr lang="sl-SI" sz="4000" dirty="0"/>
            </a:br>
            <a:endParaRPr sz="2400" dirty="0"/>
          </a:p>
        </p:txBody>
      </p:sp>
      <p:sp>
        <p:nvSpPr>
          <p:cNvPr id="1372" name="Google Shape;1372;p96"/>
          <p:cNvSpPr txBox="1"/>
          <p:nvPr/>
        </p:nvSpPr>
        <p:spPr>
          <a:xfrm>
            <a:off x="185767" y="5171122"/>
            <a:ext cx="6897209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Typical workflow for clustering the compounds: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SDF (or SMILES) file 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Calculate fingerprints (MACCS Keys in this case)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clustering – here we use t-SNE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Visualization of results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8">
          <a:extLst>
            <a:ext uri="{FF2B5EF4-FFF2-40B4-BE49-F238E27FC236}">
              <a16:creationId xmlns:a16="http://schemas.microsoft.com/office/drawing/2014/main" id="{B1042F26-0944-29E2-154D-72A431EE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E3EF067-3A8D-E466-AA6D-5A03FCFB8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001" y="1202420"/>
            <a:ext cx="9938582" cy="5038630"/>
          </a:xfrm>
          <a:prstGeom prst="rect">
            <a:avLst/>
          </a:prstGeom>
        </p:spPr>
      </p:pic>
      <p:sp>
        <p:nvSpPr>
          <p:cNvPr id="1369" name="Google Shape;1369;p96">
            <a:extLst>
              <a:ext uri="{FF2B5EF4-FFF2-40B4-BE49-F238E27FC236}">
                <a16:creationId xmlns:a16="http://schemas.microsoft.com/office/drawing/2014/main" id="{F1C21C77-57AC-7E41-E9A8-AAECFB96EF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880188" cy="143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sl-SI" sz="4000" b="1" dirty="0"/>
              <a:t>Example 3: </a:t>
            </a:r>
            <a:r>
              <a:rPr lang="en-US" sz="4000" b="1" dirty="0"/>
              <a:t>Mapping</a:t>
            </a:r>
            <a:r>
              <a:rPr lang="sl-SI" sz="4000" b="1" dirty="0"/>
              <a:t> Compounds from </a:t>
            </a:r>
            <a:r>
              <a:rPr lang="en-US" sz="4000" b="1" dirty="0"/>
              <a:t>eDrugs-3D</a:t>
            </a:r>
            <a:br>
              <a:rPr lang="sl-SI" sz="4000" b="1" dirty="0"/>
            </a:br>
            <a:r>
              <a:rPr lang="sl-SI" sz="4000" b="1" dirty="0"/>
              <a:t>MACCS Fingerpints</a:t>
            </a:r>
            <a:br>
              <a:rPr lang="sl-SI" sz="4000" dirty="0"/>
            </a:br>
            <a:endParaRPr sz="2400" dirty="0"/>
          </a:p>
        </p:txBody>
      </p:sp>
      <p:sp>
        <p:nvSpPr>
          <p:cNvPr id="1372" name="Google Shape;1372;p96">
            <a:extLst>
              <a:ext uri="{FF2B5EF4-FFF2-40B4-BE49-F238E27FC236}">
                <a16:creationId xmlns:a16="http://schemas.microsoft.com/office/drawing/2014/main" id="{9051ED96-F842-922F-9911-2787A697361C}"/>
              </a:ext>
            </a:extLst>
          </p:cNvPr>
          <p:cNvSpPr txBox="1"/>
          <p:nvPr/>
        </p:nvSpPr>
        <p:spPr>
          <a:xfrm>
            <a:off x="185767" y="5171122"/>
            <a:ext cx="6897209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Typical workflow for clustering the compounds: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SDF (or SMILES) file 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Calculate fingerprints (MACCS Keys in this case)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clustering – here we use t-SNE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Visualization of results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A9BBA4-5ED5-6B24-1580-9FE36FCB0D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56" y="1304943"/>
            <a:ext cx="7447630" cy="5553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8A79D2-CE52-3A85-8F56-5BCB3C4515E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1374" t="8996" r="6758" b="5440"/>
          <a:stretch>
            <a:fillRect/>
          </a:stretch>
        </p:blipFill>
        <p:spPr>
          <a:xfrm>
            <a:off x="4807206" y="1268978"/>
            <a:ext cx="5232801" cy="438660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36ECD70-D9F1-DBB5-CE30-774BBFF49E6A}"/>
              </a:ext>
            </a:extLst>
          </p:cNvPr>
          <p:cNvSpPr/>
          <p:nvPr/>
        </p:nvSpPr>
        <p:spPr>
          <a:xfrm>
            <a:off x="3026979" y="3468414"/>
            <a:ext cx="341587" cy="4466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B5B349E3-C7C7-4991-0440-9103111DBF1D}"/>
              </a:ext>
            </a:extLst>
          </p:cNvPr>
          <p:cNvSpPr/>
          <p:nvPr/>
        </p:nvSpPr>
        <p:spPr>
          <a:xfrm>
            <a:off x="3448086" y="3442137"/>
            <a:ext cx="1277007" cy="53602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557193-6126-6341-4D40-B7E705E0AE0F}"/>
              </a:ext>
            </a:extLst>
          </p:cNvPr>
          <p:cNvSpPr txBox="1"/>
          <p:nvPr/>
        </p:nvSpPr>
        <p:spPr>
          <a:xfrm>
            <a:off x="4660061" y="5875283"/>
            <a:ext cx="586250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The compounds are NOT structurally similar. The only common feature </a:t>
            </a:r>
          </a:p>
          <a:p>
            <a:r>
              <a:rPr lang="en-US" dirty="0"/>
              <a:t>among them is a boron (B) atom."</a:t>
            </a:r>
            <a:endParaRPr lang="LID4096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6890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8">
          <a:extLst>
            <a:ext uri="{FF2B5EF4-FFF2-40B4-BE49-F238E27FC236}">
              <a16:creationId xmlns:a16="http://schemas.microsoft.com/office/drawing/2014/main" id="{E0A5B33A-6E6E-16D9-8C7C-C024B556C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7FB7C5-1833-CA25-556F-E617B35A3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001" y="1202420"/>
            <a:ext cx="9938582" cy="5038630"/>
          </a:xfrm>
          <a:prstGeom prst="rect">
            <a:avLst/>
          </a:prstGeom>
        </p:spPr>
      </p:pic>
      <p:sp>
        <p:nvSpPr>
          <p:cNvPr id="1369" name="Google Shape;1369;p96">
            <a:extLst>
              <a:ext uri="{FF2B5EF4-FFF2-40B4-BE49-F238E27FC236}">
                <a16:creationId xmlns:a16="http://schemas.microsoft.com/office/drawing/2014/main" id="{A32072C6-AE17-0109-17D5-149AC7AC94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199" y="0"/>
            <a:ext cx="11034367" cy="143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sl-SI" sz="4000" b="1" dirty="0"/>
              <a:t>Example 3: </a:t>
            </a:r>
            <a:r>
              <a:rPr lang="en-US" sz="4000" b="1" dirty="0"/>
              <a:t>Mapping</a:t>
            </a:r>
            <a:r>
              <a:rPr lang="sl-SI" sz="4000" b="1" dirty="0"/>
              <a:t> Compounds from </a:t>
            </a:r>
            <a:r>
              <a:rPr lang="en-US" sz="4000" b="1" dirty="0"/>
              <a:t>eDrugs-3D</a:t>
            </a:r>
            <a:br>
              <a:rPr lang="sl-SI" sz="4000" b="1" dirty="0"/>
            </a:br>
            <a:r>
              <a:rPr lang="sl-SI" sz="4000" b="1" dirty="0"/>
              <a:t>MACCS Fingerpints</a:t>
            </a:r>
            <a:br>
              <a:rPr lang="sl-SI" sz="4000" dirty="0"/>
            </a:br>
            <a:endParaRPr sz="2400" dirty="0"/>
          </a:p>
        </p:txBody>
      </p:sp>
      <p:sp>
        <p:nvSpPr>
          <p:cNvPr id="1372" name="Google Shape;1372;p96">
            <a:extLst>
              <a:ext uri="{FF2B5EF4-FFF2-40B4-BE49-F238E27FC236}">
                <a16:creationId xmlns:a16="http://schemas.microsoft.com/office/drawing/2014/main" id="{1834F2AC-6466-36AB-9BAC-445FE923BA42}"/>
              </a:ext>
            </a:extLst>
          </p:cNvPr>
          <p:cNvSpPr txBox="1"/>
          <p:nvPr/>
        </p:nvSpPr>
        <p:spPr>
          <a:xfrm>
            <a:off x="185767" y="5171122"/>
            <a:ext cx="6897209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Typical workflow for clustering the compounds: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SDF (or SMILES) file 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Calculate fingerprints (MACCS Keys in this case)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clustering – here we use t-SNE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Visualization of results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CEDCB6-4797-E28B-77F8-2E47A6A8D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56" y="1304943"/>
            <a:ext cx="7447630" cy="55530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376521-1B18-8CD8-6628-3C8A0FADA62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2861" t="11034" r="9219" b="12184"/>
          <a:stretch>
            <a:fillRect/>
          </a:stretch>
        </p:blipFill>
        <p:spPr>
          <a:xfrm>
            <a:off x="96788" y="1051581"/>
            <a:ext cx="5284416" cy="424617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C4B315C-0B55-10AE-1891-A5A8F0FBA3F5}"/>
              </a:ext>
            </a:extLst>
          </p:cNvPr>
          <p:cNvSpPr/>
          <p:nvPr/>
        </p:nvSpPr>
        <p:spPr>
          <a:xfrm>
            <a:off x="7082976" y="5432235"/>
            <a:ext cx="341587" cy="4466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C1C2542-D722-8D9A-4DB5-828E5B7BBB5D}"/>
              </a:ext>
            </a:extLst>
          </p:cNvPr>
          <p:cNvSpPr/>
          <p:nvPr/>
        </p:nvSpPr>
        <p:spPr>
          <a:xfrm rot="12416488">
            <a:off x="5655400" y="4903107"/>
            <a:ext cx="1277007" cy="53602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ABE58-D9ED-F991-CEBD-02334A8C8856}"/>
              </a:ext>
            </a:extLst>
          </p:cNvPr>
          <p:cNvSpPr txBox="1"/>
          <p:nvPr/>
        </p:nvSpPr>
        <p:spPr>
          <a:xfrm>
            <a:off x="4211495" y="6098948"/>
            <a:ext cx="766107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/>
              <a:t>These compounds are structurally diverse; their shared characteristic is a</a:t>
            </a:r>
          </a:p>
          <a:p>
            <a:r>
              <a:rPr lang="en-US" sz="1800" dirty="0"/>
              <a:t> sulfur-containing functional group.</a:t>
            </a:r>
            <a:endParaRPr lang="LID4096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1804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p100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43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sl-SI" sz="4000" b="1" dirty="0"/>
              <a:t>Example 4: </a:t>
            </a:r>
            <a:r>
              <a:rPr lang="en-US" sz="4000" b="1" dirty="0"/>
              <a:t>Mapping</a:t>
            </a:r>
            <a:r>
              <a:rPr lang="sl-SI" sz="4000" b="1" dirty="0"/>
              <a:t> Compounds </a:t>
            </a:r>
            <a:r>
              <a:rPr lang="en-US" sz="4000" b="1" dirty="0"/>
              <a:t>with</a:t>
            </a:r>
            <a:br>
              <a:rPr lang="sl-SI" sz="4000" b="1" dirty="0"/>
            </a:br>
            <a:r>
              <a:rPr lang="sl-SI" sz="4000" b="1" dirty="0"/>
              <a:t>Morgan fingerprints</a:t>
            </a:r>
            <a:br>
              <a:rPr lang="sl-SI" sz="4000" dirty="0"/>
            </a:br>
            <a:endParaRPr sz="2400" dirty="0"/>
          </a:p>
        </p:txBody>
      </p:sp>
      <p:pic>
        <p:nvPicPr>
          <p:cNvPr id="1415" name="Google Shape;1415;p1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43723" y="1854355"/>
            <a:ext cx="7542549" cy="3149290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00"/>
          <p:cNvSpPr txBox="1"/>
          <p:nvPr/>
        </p:nvSpPr>
        <p:spPr>
          <a:xfrm>
            <a:off x="5139319" y="5732837"/>
            <a:ext cx="609692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 b="0" i="0" u="sng" strike="noStrike">
                <a:solidFill>
                  <a:srgbClr val="3366BB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https://www.sciencedirect.com/science/article/abs/pii/S1046202314002631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7" name="Google Shape;1417;p10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8200" y="1137425"/>
            <a:ext cx="2562285" cy="5480824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8">
          <a:extLst>
            <a:ext uri="{FF2B5EF4-FFF2-40B4-BE49-F238E27FC236}">
              <a16:creationId xmlns:a16="http://schemas.microsoft.com/office/drawing/2014/main" id="{681E714F-8E5A-E6D5-6E95-D07491CD0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F3ED52-2785-2150-3327-A3DFFEB76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001" y="1202420"/>
            <a:ext cx="9938582" cy="5038630"/>
          </a:xfrm>
          <a:prstGeom prst="rect">
            <a:avLst/>
          </a:prstGeom>
        </p:spPr>
      </p:pic>
      <p:sp>
        <p:nvSpPr>
          <p:cNvPr id="1369" name="Google Shape;1369;p96">
            <a:extLst>
              <a:ext uri="{FF2B5EF4-FFF2-40B4-BE49-F238E27FC236}">
                <a16:creationId xmlns:a16="http://schemas.microsoft.com/office/drawing/2014/main" id="{6FE71B39-AB82-0D9C-32BD-40172C1905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199" y="0"/>
            <a:ext cx="10992729" cy="143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sl-SI" sz="4000" b="1" dirty="0"/>
              <a:t>Example 4: </a:t>
            </a:r>
            <a:r>
              <a:rPr lang="en-US" sz="4000" b="1" dirty="0"/>
              <a:t>Mapping</a:t>
            </a:r>
            <a:r>
              <a:rPr lang="sl-SI" sz="4000" b="1" dirty="0"/>
              <a:t> Compounds from </a:t>
            </a:r>
            <a:r>
              <a:rPr lang="en-US" sz="4000" b="1" dirty="0"/>
              <a:t>eDrugs-3D</a:t>
            </a:r>
            <a:br>
              <a:rPr lang="sl-SI" sz="4000" b="1" dirty="0"/>
            </a:br>
            <a:r>
              <a:rPr lang="en-US" sz="4000" b="1" dirty="0"/>
              <a:t>Morgan</a:t>
            </a:r>
            <a:r>
              <a:rPr lang="sl-SI" sz="4000" b="1" dirty="0"/>
              <a:t> Fingerpints</a:t>
            </a:r>
            <a:br>
              <a:rPr lang="sl-SI" sz="4000" dirty="0"/>
            </a:br>
            <a:endParaRPr sz="2400" dirty="0"/>
          </a:p>
        </p:txBody>
      </p:sp>
      <p:sp>
        <p:nvSpPr>
          <p:cNvPr id="1372" name="Google Shape;1372;p96">
            <a:extLst>
              <a:ext uri="{FF2B5EF4-FFF2-40B4-BE49-F238E27FC236}">
                <a16:creationId xmlns:a16="http://schemas.microsoft.com/office/drawing/2014/main" id="{23285A5B-6925-E497-6655-528036D3C06A}"/>
              </a:ext>
            </a:extLst>
          </p:cNvPr>
          <p:cNvSpPr txBox="1"/>
          <p:nvPr/>
        </p:nvSpPr>
        <p:spPr>
          <a:xfrm>
            <a:off x="185767" y="5171122"/>
            <a:ext cx="6897209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Typical workflow for clustering the compounds: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SDF (or SMILES) file 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Calculate fingerprints (MACCS Keys in this case)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clustering – here we use t-SNE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AutoNum type="arabicPeriod"/>
            </a:pPr>
            <a:r>
              <a:rPr lang="sl-SI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Visualization of results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04A668-ACA0-28DC-568D-7BD2C5AF4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75" y="1371600"/>
            <a:ext cx="7125642" cy="53129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F21A31-228B-7033-7408-E7AA89C0D1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954" y="1600761"/>
            <a:ext cx="5601794" cy="45637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1E456B-3CD6-9B83-D526-EC2730BE967D}"/>
              </a:ext>
            </a:extLst>
          </p:cNvPr>
          <p:cNvSpPr txBox="1"/>
          <p:nvPr/>
        </p:nvSpPr>
        <p:spPr>
          <a:xfrm>
            <a:off x="4211495" y="6098948"/>
            <a:ext cx="680827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/>
              <a:t>These compounds are structurally similar -&gt; high Tanimoto index</a:t>
            </a:r>
            <a:endParaRPr lang="LID4096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0652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E2D06-598F-DABF-FC1F-C793A0546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15" y="316357"/>
            <a:ext cx="10515600" cy="1325563"/>
          </a:xfrm>
        </p:spPr>
        <p:txBody>
          <a:bodyPr/>
          <a:lstStyle/>
          <a:p>
            <a:r>
              <a:rPr lang="sl-SI" b="1" dirty="0"/>
              <a:t>Example 5: </a:t>
            </a:r>
            <a:r>
              <a:rPr lang="en-US" b="1" dirty="0"/>
              <a:t>Activity Cliffs </a:t>
            </a:r>
            <a:endParaRPr lang="LID4096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FFAA77-1BAF-232C-E74A-A0D19CD65F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952" t="17652" r="32116" b="44789"/>
          <a:stretch>
            <a:fillRect/>
          </a:stretch>
        </p:blipFill>
        <p:spPr>
          <a:xfrm>
            <a:off x="59029" y="1429554"/>
            <a:ext cx="7449355" cy="37015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31F18-3948-2E82-121B-076A20D781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1972"/>
          <a:stretch>
            <a:fillRect/>
          </a:stretch>
        </p:blipFill>
        <p:spPr>
          <a:xfrm>
            <a:off x="440139" y="4580539"/>
            <a:ext cx="6450059" cy="21679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B2F836-8232-AAA3-D122-96004E19EEF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5898" t="6507" b="5386"/>
          <a:stretch>
            <a:fillRect/>
          </a:stretch>
        </p:blipFill>
        <p:spPr>
          <a:xfrm>
            <a:off x="7278709" y="528722"/>
            <a:ext cx="4913291" cy="31417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03BC0D-E3D1-2683-E74D-3548F02FE907}"/>
              </a:ext>
            </a:extLst>
          </p:cNvPr>
          <p:cNvSpPr txBox="1"/>
          <p:nvPr/>
        </p:nvSpPr>
        <p:spPr>
          <a:xfrm>
            <a:off x="8116469" y="4580539"/>
            <a:ext cx="26292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TANIMOTO SIMILARITY &gt; 0,8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56D67F-1166-19EC-86BE-ECD510A95C1C}"/>
              </a:ext>
            </a:extLst>
          </p:cNvPr>
          <p:cNvSpPr txBox="1"/>
          <p:nvPr/>
        </p:nvSpPr>
        <p:spPr>
          <a:xfrm>
            <a:off x="7167725" y="3781694"/>
            <a:ext cx="4677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ACTIVITY  19000 </a:t>
            </a:r>
            <a:r>
              <a:rPr lang="en-US" dirty="0" err="1"/>
              <a:t>nM</a:t>
            </a:r>
            <a:r>
              <a:rPr lang="en-US" dirty="0"/>
              <a:t>                  ACTIVITY 5 </a:t>
            </a:r>
            <a:r>
              <a:rPr lang="en-US" dirty="0" err="1"/>
              <a:t>nM</a:t>
            </a:r>
            <a:endParaRPr lang="en-US" dirty="0"/>
          </a:p>
          <a:p>
            <a:r>
              <a:rPr lang="en-US" dirty="0"/>
              <a:t>(WEAK INHIBITOR)                    (STRONG INHIBITOR)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0478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p106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43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4000" b="1" dirty="0"/>
              <a:t>Example 6: Retrieve data from ChEMBL</a:t>
            </a:r>
            <a:br>
              <a:rPr lang="sl-SI" sz="4000" b="1" dirty="0"/>
            </a:br>
            <a:r>
              <a:rPr lang="sl-SI" sz="2700" b="1" dirty="0"/>
              <a:t>Explore Inhibitors of Dihidrofolate Reductase (CHEMBL202)</a:t>
            </a:r>
            <a:br>
              <a:rPr lang="sl-SI" sz="4000" dirty="0"/>
            </a:br>
            <a:endParaRPr sz="2400" dirty="0"/>
          </a:p>
        </p:txBody>
      </p:sp>
      <p:sp>
        <p:nvSpPr>
          <p:cNvPr id="1469" name="Google Shape;1469;p106"/>
          <p:cNvSpPr/>
          <p:nvPr/>
        </p:nvSpPr>
        <p:spPr>
          <a:xfrm>
            <a:off x="321733" y="2026356"/>
            <a:ext cx="1676400" cy="1495777"/>
          </a:xfrm>
          <a:custGeom>
            <a:avLst/>
            <a:gdLst/>
            <a:ahLst/>
            <a:cxnLst/>
            <a:rect l="l" t="t" r="r" b="b"/>
            <a:pathLst>
              <a:path w="1676400" h="1495777" extrusionOk="0">
                <a:moveTo>
                  <a:pt x="0" y="747889"/>
                </a:moveTo>
                <a:cubicBezTo>
                  <a:pt x="-82155" y="238232"/>
                  <a:pt x="498081" y="-44588"/>
                  <a:pt x="838200" y="0"/>
                </a:cubicBezTo>
                <a:cubicBezTo>
                  <a:pt x="1274103" y="15182"/>
                  <a:pt x="1790874" y="300682"/>
                  <a:pt x="1676400" y="747889"/>
                </a:cubicBezTo>
                <a:cubicBezTo>
                  <a:pt x="1634074" y="1076549"/>
                  <a:pt x="1296064" y="1511527"/>
                  <a:pt x="838200" y="1495778"/>
                </a:cubicBezTo>
                <a:cubicBezTo>
                  <a:pt x="437782" y="1409548"/>
                  <a:pt x="69759" y="1155196"/>
                  <a:pt x="0" y="747889"/>
                </a:cubicBez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0" name="Google Shape;1470;p10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4321" y="1431581"/>
            <a:ext cx="6536379" cy="4716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6D18C4-BF1B-6C15-CE76-D432E0055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676" y="1095187"/>
            <a:ext cx="12192000" cy="55925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6">
          <a:extLst>
            <a:ext uri="{FF2B5EF4-FFF2-40B4-BE49-F238E27FC236}">
              <a16:creationId xmlns:a16="http://schemas.microsoft.com/office/drawing/2014/main" id="{8BDB790A-E54F-855E-2BD0-FE0EDDCED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16ABFB-E77F-8271-B1BB-F3B325C40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0" y="993595"/>
            <a:ext cx="12192000" cy="5592536"/>
          </a:xfrm>
          <a:prstGeom prst="rect">
            <a:avLst/>
          </a:prstGeom>
        </p:spPr>
      </p:pic>
      <p:sp>
        <p:nvSpPr>
          <p:cNvPr id="1467" name="Google Shape;1467;p106">
            <a:extLst>
              <a:ext uri="{FF2B5EF4-FFF2-40B4-BE49-F238E27FC236}">
                <a16:creationId xmlns:a16="http://schemas.microsoft.com/office/drawing/2014/main" id="{EC1BDAD2-0BE7-8B2A-CF77-1DEC204F67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43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4000" b="1" dirty="0"/>
              <a:t>Example 6: Retrieve data from ChEMBL</a:t>
            </a:r>
            <a:br>
              <a:rPr lang="sl-SI" sz="4000" b="1" dirty="0"/>
            </a:br>
            <a:r>
              <a:rPr lang="sl-SI" sz="2700" b="1" dirty="0"/>
              <a:t>Explore Inhibitors of Dihidrofolate Reductase (CHEMBL202)</a:t>
            </a:r>
            <a:br>
              <a:rPr lang="sl-SI" sz="4000" dirty="0"/>
            </a:br>
            <a:endParaRPr sz="2400" dirty="0"/>
          </a:p>
        </p:txBody>
      </p:sp>
      <p:sp>
        <p:nvSpPr>
          <p:cNvPr id="1469" name="Google Shape;1469;p106">
            <a:extLst>
              <a:ext uri="{FF2B5EF4-FFF2-40B4-BE49-F238E27FC236}">
                <a16:creationId xmlns:a16="http://schemas.microsoft.com/office/drawing/2014/main" id="{2FB7341C-197C-3402-A8C7-2DE630540CAE}"/>
              </a:ext>
            </a:extLst>
          </p:cNvPr>
          <p:cNvSpPr/>
          <p:nvPr/>
        </p:nvSpPr>
        <p:spPr>
          <a:xfrm>
            <a:off x="321733" y="2026356"/>
            <a:ext cx="1676400" cy="1495777"/>
          </a:xfrm>
          <a:custGeom>
            <a:avLst/>
            <a:gdLst/>
            <a:ahLst/>
            <a:cxnLst/>
            <a:rect l="l" t="t" r="r" b="b"/>
            <a:pathLst>
              <a:path w="1676400" h="1495777" extrusionOk="0">
                <a:moveTo>
                  <a:pt x="0" y="747889"/>
                </a:moveTo>
                <a:cubicBezTo>
                  <a:pt x="-82155" y="238232"/>
                  <a:pt x="498081" y="-44588"/>
                  <a:pt x="838200" y="0"/>
                </a:cubicBezTo>
                <a:cubicBezTo>
                  <a:pt x="1274103" y="15182"/>
                  <a:pt x="1790874" y="300682"/>
                  <a:pt x="1676400" y="747889"/>
                </a:cubicBezTo>
                <a:cubicBezTo>
                  <a:pt x="1634074" y="1076549"/>
                  <a:pt x="1296064" y="1511527"/>
                  <a:pt x="838200" y="1495778"/>
                </a:cubicBezTo>
                <a:cubicBezTo>
                  <a:pt x="437782" y="1409548"/>
                  <a:pt x="69759" y="1155196"/>
                  <a:pt x="0" y="747889"/>
                </a:cubicBez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0" name="Google Shape;1470;p106">
            <a:extLst>
              <a:ext uri="{FF2B5EF4-FFF2-40B4-BE49-F238E27FC236}">
                <a16:creationId xmlns:a16="http://schemas.microsoft.com/office/drawing/2014/main" id="{7310215B-4AC4-9469-0395-03805C84A71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74321" y="1431581"/>
            <a:ext cx="6536379" cy="4716563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4394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6">
          <a:extLst>
            <a:ext uri="{FF2B5EF4-FFF2-40B4-BE49-F238E27FC236}">
              <a16:creationId xmlns:a16="http://schemas.microsoft.com/office/drawing/2014/main" id="{F9B09240-A6C6-FE01-B4A3-0D1325028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p106">
            <a:extLst>
              <a:ext uri="{FF2B5EF4-FFF2-40B4-BE49-F238E27FC236}">
                <a16:creationId xmlns:a16="http://schemas.microsoft.com/office/drawing/2014/main" id="{08B3EAD9-BB0F-7402-7ED3-D5DFBB7828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43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4000" b="1" dirty="0"/>
              <a:t>Retrieve data from ChEMBL</a:t>
            </a:r>
            <a:br>
              <a:rPr lang="sl-SI" sz="4000" b="1" dirty="0"/>
            </a:br>
            <a:r>
              <a:rPr lang="en-US" sz="4000" b="1" dirty="0"/>
              <a:t>Let’s do QSAR</a:t>
            </a:r>
            <a:br>
              <a:rPr lang="sl-SI" sz="4000" dirty="0"/>
            </a:br>
            <a:endParaRPr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101D62-930D-906C-B3CD-EA9978D51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6" y="1235389"/>
            <a:ext cx="12192000" cy="543825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2637464-06B4-DAD9-F2DF-337C40E871A3}"/>
              </a:ext>
            </a:extLst>
          </p:cNvPr>
          <p:cNvSpPr/>
          <p:nvPr/>
        </p:nvSpPr>
        <p:spPr>
          <a:xfrm>
            <a:off x="8776139" y="4842005"/>
            <a:ext cx="2401614" cy="188461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66096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6">
          <a:extLst>
            <a:ext uri="{FF2B5EF4-FFF2-40B4-BE49-F238E27FC236}">
              <a16:creationId xmlns:a16="http://schemas.microsoft.com/office/drawing/2014/main" id="{C804B8AE-F6A7-65D2-B0CC-EF4D95F3A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p106">
            <a:extLst>
              <a:ext uri="{FF2B5EF4-FFF2-40B4-BE49-F238E27FC236}">
                <a16:creationId xmlns:a16="http://schemas.microsoft.com/office/drawing/2014/main" id="{4AF44055-D440-2D83-4587-A39C0CC912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431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4000" b="1" dirty="0"/>
              <a:t>Retrieve data from ChEMBL</a:t>
            </a:r>
            <a:br>
              <a:rPr lang="sl-SI" sz="4000" b="1" dirty="0"/>
            </a:br>
            <a:r>
              <a:rPr lang="en-US" sz="4000" b="1" dirty="0"/>
              <a:t>Let’s do QSAR</a:t>
            </a:r>
            <a:br>
              <a:rPr lang="sl-SI" sz="4000" dirty="0"/>
            </a:br>
            <a:endParaRPr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5C2963-042B-8201-13DB-BA409E3F4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88396"/>
            <a:ext cx="12192000" cy="5438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530EE2-C9A7-E7E4-A762-81FBB750E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37504"/>
            <a:ext cx="12192000" cy="53496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717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1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sl-SI" b="1"/>
              <a:t>Retrieve data from ChEMBL</a:t>
            </a:r>
            <a:br>
              <a:rPr lang="sl-SI" sz="6000" b="1"/>
            </a:br>
            <a:r>
              <a:rPr lang="sl-SI" sz="2800" b="1"/>
              <a:t>How to do hierarcihal clustering?</a:t>
            </a:r>
            <a:endParaRPr sz="2800"/>
          </a:p>
        </p:txBody>
      </p:sp>
      <p:pic>
        <p:nvPicPr>
          <p:cNvPr id="1536" name="Google Shape;1536;p1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935872"/>
            <a:ext cx="12192000" cy="4283041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1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sl-SI" b="1"/>
              <a:t>Retrieve data from ChEMBL</a:t>
            </a:r>
            <a:br>
              <a:rPr lang="sl-SI" sz="6000" b="1"/>
            </a:br>
            <a:r>
              <a:rPr lang="sl-SI" sz="2800" b="1"/>
              <a:t>How to do hierarcihal clustering?</a:t>
            </a:r>
            <a:endParaRPr sz="2800"/>
          </a:p>
        </p:txBody>
      </p:sp>
      <p:pic>
        <p:nvPicPr>
          <p:cNvPr id="1543" name="Google Shape;1543;p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935872"/>
            <a:ext cx="12192000" cy="4283041"/>
          </a:xfrm>
          <a:prstGeom prst="rect">
            <a:avLst/>
          </a:prstGeom>
          <a:noFill/>
          <a:ln>
            <a:noFill/>
          </a:ln>
        </p:spPr>
      </p:pic>
      <p:sp>
        <p:nvSpPr>
          <p:cNvPr id="1544" name="Google Shape;1544;p113"/>
          <p:cNvSpPr/>
          <p:nvPr/>
        </p:nvSpPr>
        <p:spPr>
          <a:xfrm>
            <a:off x="9260378" y="2044700"/>
            <a:ext cx="2810971" cy="4081779"/>
          </a:xfrm>
          <a:custGeom>
            <a:avLst/>
            <a:gdLst/>
            <a:ahLst/>
            <a:cxnLst/>
            <a:rect l="l" t="t" r="r" b="b"/>
            <a:pathLst>
              <a:path w="2810971" h="4081779" extrusionOk="0">
                <a:moveTo>
                  <a:pt x="0" y="2040890"/>
                </a:moveTo>
                <a:cubicBezTo>
                  <a:pt x="-90771" y="806998"/>
                  <a:pt x="705312" y="-27613"/>
                  <a:pt x="1405486" y="0"/>
                </a:cubicBezTo>
                <a:cubicBezTo>
                  <a:pt x="2063941" y="66171"/>
                  <a:pt x="2904747" y="885755"/>
                  <a:pt x="2810972" y="2040890"/>
                </a:cubicBezTo>
                <a:cubicBezTo>
                  <a:pt x="2771033" y="3088414"/>
                  <a:pt x="2125050" y="4258097"/>
                  <a:pt x="1405486" y="4081780"/>
                </a:cubicBezTo>
                <a:cubicBezTo>
                  <a:pt x="645811" y="4058945"/>
                  <a:pt x="98432" y="3159942"/>
                  <a:pt x="0" y="2040890"/>
                </a:cubicBez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5" name="Google Shape;1545;p1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0651" y="2495616"/>
            <a:ext cx="5435523" cy="3764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6" name="Google Shape;1546;p1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27222" y="1811395"/>
            <a:ext cx="3162108" cy="5046605"/>
          </a:xfrm>
          <a:prstGeom prst="rect">
            <a:avLst/>
          </a:prstGeom>
          <a:noFill/>
          <a:ln>
            <a:noFill/>
          </a:ln>
        </p:spPr>
      </p:pic>
      <p:sp>
        <p:nvSpPr>
          <p:cNvPr id="1547" name="Google Shape;1547;p113"/>
          <p:cNvSpPr/>
          <p:nvPr/>
        </p:nvSpPr>
        <p:spPr>
          <a:xfrm>
            <a:off x="3572540" y="3108960"/>
            <a:ext cx="1805795" cy="565265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8" name="Google Shape;1548;p113"/>
          <p:cNvSpPr/>
          <p:nvPr/>
        </p:nvSpPr>
        <p:spPr>
          <a:xfrm>
            <a:off x="5438553" y="3253563"/>
            <a:ext cx="388669" cy="350874"/>
          </a:xfrm>
          <a:prstGeom prst="rightArrow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1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sl-SI" sz="4000" b="1"/>
              <a:t>Create  QSAR Model</a:t>
            </a:r>
            <a:br>
              <a:rPr lang="sl-SI" sz="6000" b="1"/>
            </a:br>
            <a:r>
              <a:rPr lang="sl-SI" sz="2700" b="1"/>
              <a:t>Boiling Points of alcohols</a:t>
            </a:r>
            <a:endParaRPr sz="4000"/>
          </a:p>
        </p:txBody>
      </p:sp>
      <p:pic>
        <p:nvPicPr>
          <p:cNvPr id="1554" name="Google Shape;1554;p1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10924" y="1636204"/>
            <a:ext cx="8784512" cy="4330933"/>
          </a:xfrm>
          <a:prstGeom prst="rect">
            <a:avLst/>
          </a:prstGeom>
          <a:noFill/>
          <a:ln>
            <a:noFill/>
          </a:ln>
        </p:spPr>
      </p:pic>
      <p:sp>
        <p:nvSpPr>
          <p:cNvPr id="1555" name="Google Shape;1555;p114"/>
          <p:cNvSpPr txBox="1"/>
          <p:nvPr/>
        </p:nvSpPr>
        <p:spPr>
          <a:xfrm>
            <a:off x="257175" y="1891104"/>
            <a:ext cx="1834384" cy="3754874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SMILES;TV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CO;64.7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OCC;78.3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CCCO;97.2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CC(C)O;82.3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OCCCC;117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CC(O)CC;99.6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CC(C)CO;107.9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CC(C)(C)O;82.4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CCCCCO;137.8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CC(O)CCC;119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CCC(O)CC;115.3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OCC(C)CC;128.7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CC(C)CCO;131.2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CC(C)(O)CC;102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CC(C)C(C)O;111.5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CC(C)(C)CO;113.1</a:t>
            </a:r>
            <a:endParaRPr dirty="0"/>
          </a:p>
        </p:txBody>
      </p:sp>
      <p:pic>
        <p:nvPicPr>
          <p:cNvPr id="1556" name="Google Shape;1556;p1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68145" y="4516230"/>
            <a:ext cx="3245409" cy="2259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7" name="Google Shape;1557;p1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81076" y="190491"/>
            <a:ext cx="1612945" cy="3140998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01752"/>
            <a:ext cx="10972800" cy="822960"/>
          </a:xfrm>
        </p:spPr>
        <p:txBody>
          <a:bodyPr wrap="square">
            <a:normAutofit fontScale="90000"/>
          </a:bodyPr>
          <a:lstStyle/>
          <a:p>
            <a:pPr algn="l"/>
            <a:r>
              <a:rPr sz="3000" b="1" dirty="0">
                <a:solidFill>
                  <a:srgbClr val="181818"/>
                </a:solidFill>
                <a:latin typeface="Arial"/>
              </a:rPr>
              <a:t>Where visual workflows are strongest and where code still wins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1825625"/>
            <a:ext cx="5379720" cy="4259898"/>
          </a:xfrm>
        </p:spPr>
        <p:txBody>
          <a:bodyPr/>
          <a:lstStyle/>
          <a:p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6172200" y="1825625"/>
            <a:ext cx="5181600" cy="4259898"/>
          </a:xfrm>
        </p:spPr>
        <p:txBody>
          <a:bodyPr/>
          <a:lstStyle/>
          <a:p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9646920" y="137160"/>
            <a:ext cx="1920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28024"/>
                </a:solidFill>
                <a:latin typeface="Arial"/>
              </a:rPr>
              <a:t>BALANCE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234440"/>
            <a:ext cx="960120" cy="45720"/>
          </a:xfrm>
          <a:prstGeom prst="rect">
            <a:avLst/>
          </a:prstGeom>
          <a:solidFill>
            <a:srgbClr val="F280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4569" y="1403495"/>
            <a:ext cx="50749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 dirty="0">
                <a:solidFill>
                  <a:srgbClr val="F28024"/>
                </a:solidFill>
                <a:latin typeface="Arial"/>
              </a:rPr>
              <a:t>Orange + </a:t>
            </a:r>
            <a:r>
              <a:rPr sz="1800" b="1" dirty="0" err="1">
                <a:solidFill>
                  <a:srgbClr val="F28024"/>
                </a:solidFill>
                <a:latin typeface="Arial"/>
              </a:rPr>
              <a:t>ChemInfWidgets</a:t>
            </a:r>
            <a:r>
              <a:rPr sz="1800" b="1" dirty="0">
                <a:solidFill>
                  <a:srgbClr val="F28024"/>
                </a:solidFill>
                <a:latin typeface="Arial"/>
              </a:rPr>
              <a:t> is strongest for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" y="2029968"/>
            <a:ext cx="5029200" cy="841248"/>
          </a:xfrm>
          <a:prstGeom prst="roundRect">
            <a:avLst/>
          </a:prstGeom>
          <a:solidFill>
            <a:srgbClr val="FFF3EA"/>
          </a:solidFill>
          <a:ln w="17780">
            <a:solidFill>
              <a:srgbClr val="F280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176272"/>
            <a:ext cx="4626864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81818"/>
                </a:solidFill>
                <a:latin typeface="Arial"/>
              </a:rPr>
              <a:t>Rapid prototyping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480961"/>
            <a:ext cx="4626864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Try alternative curation, descriptors and models quickly.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" y="3017520"/>
            <a:ext cx="5029200" cy="841248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0" y="3163824"/>
            <a:ext cx="4626864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81818"/>
                </a:solidFill>
                <a:latin typeface="Arial"/>
              </a:rPr>
              <a:t>Interactive interpretation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513348"/>
            <a:ext cx="4626864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Select points and immediately inspect structures.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" y="4005072"/>
            <a:ext cx="5029200" cy="841248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05840" y="4133088"/>
            <a:ext cx="4626864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181818"/>
                </a:solidFill>
                <a:latin typeface="Arial"/>
              </a:rPr>
              <a:t>Teaching &amp; communication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2537" y="4417279"/>
            <a:ext cx="4937055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The analysis pipeline is visible to students and collaborators.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" y="4992624"/>
            <a:ext cx="5029200" cy="841248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05840" y="5138928"/>
            <a:ext cx="4626864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81818"/>
                </a:solidFill>
                <a:latin typeface="Arial"/>
              </a:rPr>
              <a:t>Mixed workflows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5586984"/>
            <a:ext cx="4626864" cy="1280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80" b="0" dirty="0">
                <a:solidFill>
                  <a:srgbClr val="666666"/>
                </a:solidFill>
                <a:latin typeface="Arial"/>
              </a:rPr>
              <a:t>Chemistry widgets connect directly to generic ML and visualization.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2323" y="1357884"/>
            <a:ext cx="489204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 dirty="0">
                <a:solidFill>
                  <a:srgbClr val="181818"/>
                </a:solidFill>
                <a:latin typeface="Arial"/>
              </a:rPr>
              <a:t>Code-first / HPC workflows are stronger for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82512" y="2029968"/>
            <a:ext cx="4892040" cy="841248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83680" y="2176272"/>
            <a:ext cx="4489703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81818"/>
                </a:solidFill>
                <a:latin typeface="Arial"/>
              </a:rPr>
              <a:t>Production scale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23304" y="2453890"/>
            <a:ext cx="477012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Very large datasets, batch pipelines and cluster execution</a:t>
            </a:r>
            <a:r>
              <a:rPr sz="1080" b="0" dirty="0">
                <a:solidFill>
                  <a:srgbClr val="666666"/>
                </a:solidFill>
                <a:latin typeface="Arial"/>
              </a:rPr>
              <a:t>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82512" y="3017520"/>
            <a:ext cx="4892040" cy="841248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83680" y="3163824"/>
            <a:ext cx="4489703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81818"/>
                </a:solidFill>
                <a:latin typeface="Arial"/>
              </a:rPr>
              <a:t>Bespoke algorithms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0" y="3456455"/>
            <a:ext cx="4489703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Research code that needs full low-level control</a:t>
            </a:r>
            <a:r>
              <a:rPr sz="1080" b="0" dirty="0">
                <a:solidFill>
                  <a:srgbClr val="666666"/>
                </a:solidFill>
                <a:latin typeface="Arial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82512" y="4005072"/>
            <a:ext cx="4892040" cy="841248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83680" y="4151376"/>
            <a:ext cx="4489703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81818"/>
                </a:solidFill>
                <a:latin typeface="Arial"/>
              </a:rPr>
              <a:t>Automation / CI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69612" y="4454777"/>
            <a:ext cx="4489703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Headless, scheduled and software-tested workflows.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82512" y="4992624"/>
            <a:ext cx="4892040" cy="841248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83680" y="5097528"/>
            <a:ext cx="4489703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181818"/>
                </a:solidFill>
                <a:latin typeface="Arial"/>
              </a:rPr>
              <a:t>Exact software environments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03492" y="5377737"/>
            <a:ext cx="4489703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Packaging, version pinning and long-term computational provenance</a:t>
            </a:r>
            <a:r>
              <a:rPr sz="1080" b="0" dirty="0">
                <a:solidFill>
                  <a:srgbClr val="666666"/>
                </a:solidFill>
                <a:latin typeface="Arial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6800" y="6252652"/>
            <a:ext cx="100584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dirty="0">
                <a:solidFill>
                  <a:srgbClr val="181818"/>
                </a:solidFill>
                <a:latin typeface="Arial"/>
              </a:rPr>
              <a:t>The goal is not “visual instead of code” — it is to use the right layer for the right stage of the analysis.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01752"/>
            <a:ext cx="10972800" cy="822960"/>
          </a:xfrm>
        </p:spPr>
        <p:txBody>
          <a:bodyPr wrap="square"/>
          <a:lstStyle/>
          <a:p>
            <a:pPr algn="l"/>
            <a:r>
              <a:rPr sz="3000" b="1">
                <a:solidFill>
                  <a:srgbClr val="181818"/>
                </a:solidFill>
                <a:latin typeface="Arial"/>
              </a:rPr>
              <a:t>Development directions for ChemInfWidgets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46920" y="137160"/>
            <a:ext cx="1920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28024"/>
                </a:solidFill>
                <a:latin typeface="Arial"/>
              </a:rPr>
              <a:t>NEXT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234440"/>
            <a:ext cx="960120" cy="45720"/>
          </a:xfrm>
          <a:prstGeom prst="rect">
            <a:avLst/>
          </a:prstGeom>
          <a:solidFill>
            <a:srgbClr val="F280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77240" y="1691640"/>
            <a:ext cx="2971800" cy="1572768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8408" y="1837944"/>
            <a:ext cx="2569464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81818"/>
                </a:solidFill>
                <a:latin typeface="Arial"/>
              </a:rPr>
              <a:t>Curation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2286000"/>
            <a:ext cx="2569464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Richer structure-quality checks and transparent standardization recipes.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60520" y="1691640"/>
            <a:ext cx="2971800" cy="1572768"/>
          </a:xfrm>
          <a:prstGeom prst="roundRect">
            <a:avLst/>
          </a:prstGeom>
          <a:solidFill>
            <a:srgbClr val="FFF3EA"/>
          </a:solidFill>
          <a:ln w="17780">
            <a:solidFill>
              <a:srgbClr val="F280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361688" y="1837944"/>
            <a:ext cx="2569464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81818"/>
                </a:solidFill>
                <a:latin typeface="Arial"/>
              </a:rPr>
              <a:t>QSAR / 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61688" y="2217419"/>
            <a:ext cx="2569464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Stronger validation, applicability-domain analysis and FAIR model export.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543800" y="1691640"/>
            <a:ext cx="2971800" cy="1572768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44968" y="1837944"/>
            <a:ext cx="2569464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81818"/>
                </a:solidFill>
                <a:latin typeface="Arial"/>
              </a:rPr>
              <a:t>Data access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4968" y="2286000"/>
            <a:ext cx="2569464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More direct chemistry-database retrieval and reusable query workflows</a:t>
            </a:r>
            <a:r>
              <a:rPr sz="1200" b="0" dirty="0">
                <a:solidFill>
                  <a:srgbClr val="666666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3749039"/>
            <a:ext cx="2971800" cy="1572768"/>
          </a:xfrm>
          <a:prstGeom prst="roundRect">
            <a:avLst/>
          </a:prstGeom>
          <a:solidFill>
            <a:srgbClr val="FFF3EA"/>
          </a:solidFill>
          <a:ln w="17780">
            <a:solidFill>
              <a:srgbClr val="F280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78408" y="3895344"/>
            <a:ext cx="2569464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81818"/>
                </a:solidFill>
                <a:latin typeface="Arial"/>
              </a:rPr>
              <a:t>Docking / VS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8" y="4343400"/>
            <a:ext cx="2569464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Connect ligand preparation, docking and post-processing to Orange analysis.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0520" y="3749039"/>
            <a:ext cx="2971800" cy="1572768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361688" y="3895344"/>
            <a:ext cx="2569464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81818"/>
                </a:solidFill>
                <a:latin typeface="Arial"/>
              </a:rPr>
              <a:t>QM descriptors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61688" y="4343400"/>
            <a:ext cx="2569464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Bring calculated electronic-structure descriptors into the same table/workflow</a:t>
            </a:r>
            <a:r>
              <a:rPr sz="1200" b="0" dirty="0">
                <a:solidFill>
                  <a:srgbClr val="666666"/>
                </a:solidFill>
                <a:latin typeface="Arial"/>
              </a:rPr>
              <a:t>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43800" y="3749039"/>
            <a:ext cx="2971800" cy="1572768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44968" y="3895344"/>
            <a:ext cx="2569464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81818"/>
                </a:solidFill>
                <a:latin typeface="Arial"/>
              </a:rPr>
              <a:t>Web &amp; teaching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44968" y="4343400"/>
            <a:ext cx="2569464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0" dirty="0">
                <a:solidFill>
                  <a:srgbClr val="666666"/>
                </a:solidFill>
                <a:latin typeface="Arial"/>
              </a:rPr>
              <a:t>Browser-friendly workflows and ready-to-use educational activities</a:t>
            </a:r>
            <a:r>
              <a:rPr sz="1200" b="0" dirty="0">
                <a:solidFill>
                  <a:srgbClr val="666666"/>
                </a:solidFill>
                <a:latin typeface="Arial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5806440"/>
            <a:ext cx="1019556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dirty="0">
                <a:solidFill>
                  <a:srgbClr val="181818"/>
                </a:solidFill>
                <a:latin typeface="Arial"/>
              </a:rPr>
              <a:t>Community contribution is part of the design: domain widgets should be small, composable and inspectable.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01752"/>
            <a:ext cx="10972800" cy="822960"/>
          </a:xfrm>
        </p:spPr>
        <p:txBody>
          <a:bodyPr wrap="square"/>
          <a:lstStyle/>
          <a:p>
            <a:pPr algn="l"/>
            <a:r>
              <a:rPr sz="3000" b="1">
                <a:solidFill>
                  <a:srgbClr val="181818"/>
                </a:solidFill>
                <a:latin typeface="Arial"/>
              </a:rPr>
              <a:t>Take-home messages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46920" y="137160"/>
            <a:ext cx="1920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F28024"/>
                </a:solidFill>
                <a:latin typeface="Arial"/>
              </a:rPr>
              <a:t>CONCLUSIONS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234440"/>
            <a:ext cx="960120" cy="45720"/>
          </a:xfrm>
          <a:prstGeom prst="rect">
            <a:avLst/>
          </a:prstGeom>
          <a:solidFill>
            <a:srgbClr val="F280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22960" y="1673352"/>
            <a:ext cx="502920" cy="502920"/>
          </a:xfrm>
          <a:prstGeom prst="ellipse">
            <a:avLst/>
          </a:prstGeom>
          <a:solidFill>
            <a:srgbClr val="F280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dirty="0"/>
              <a:t>1</a:t>
            </a:r>
            <a:endParaRPr b="1" dirty="0"/>
          </a:p>
        </p:txBody>
      </p:sp>
      <p:sp>
        <p:nvSpPr>
          <p:cNvPr id="11" name="Oval 10"/>
          <p:cNvSpPr/>
          <p:nvPr/>
        </p:nvSpPr>
        <p:spPr>
          <a:xfrm>
            <a:off x="822960" y="2706624"/>
            <a:ext cx="502920" cy="502920"/>
          </a:xfrm>
          <a:prstGeom prst="ellipse">
            <a:avLst/>
          </a:prstGeom>
          <a:solidFill>
            <a:srgbClr val="F280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dirty="0"/>
              <a:t>2</a:t>
            </a:r>
            <a:endParaRPr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554480" y="2633472"/>
            <a:ext cx="7040880" cy="3816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181818"/>
                </a:solidFill>
                <a:latin typeface="Arial"/>
              </a:rPr>
              <a:t>Representation shapes the result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017520"/>
            <a:ext cx="7040880" cy="56630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dirty="0">
                <a:solidFill>
                  <a:srgbClr val="666666"/>
                </a:solidFill>
                <a:latin typeface="Arial"/>
              </a:rPr>
              <a:t>Fingerprints and descriptors define the similarities and patterns that ML can see.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739896"/>
            <a:ext cx="502920" cy="502920"/>
          </a:xfrm>
          <a:prstGeom prst="ellipse">
            <a:avLst/>
          </a:prstGeom>
          <a:solidFill>
            <a:srgbClr val="F280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dirty="0"/>
              <a:t>3</a:t>
            </a:r>
            <a:endParaRPr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554480" y="3666744"/>
            <a:ext cx="7040880" cy="3816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181818"/>
                </a:solidFill>
                <a:latin typeface="Arial"/>
              </a:rPr>
              <a:t>Visual workflows make assumptions visible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4050791"/>
            <a:ext cx="7040880" cy="56630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dirty="0">
                <a:solidFill>
                  <a:srgbClr val="666666"/>
                </a:solidFill>
                <a:latin typeface="Arial"/>
              </a:rPr>
              <a:t>Orange + </a:t>
            </a:r>
            <a:r>
              <a:rPr sz="1600" b="0" dirty="0" err="1">
                <a:solidFill>
                  <a:srgbClr val="666666"/>
                </a:solidFill>
                <a:latin typeface="Arial"/>
              </a:rPr>
              <a:t>ChemInfWidgets</a:t>
            </a:r>
            <a:r>
              <a:rPr sz="1600" b="0" dirty="0">
                <a:solidFill>
                  <a:srgbClr val="666666"/>
                </a:solidFill>
                <a:latin typeface="Arial"/>
              </a:rPr>
              <a:t> connects chemistry, exploration and modelling in an inspectable workflow.</a:t>
            </a:r>
          </a:p>
        </p:txBody>
      </p:sp>
      <p:sp>
        <p:nvSpPr>
          <p:cNvPr id="19" name="Oval 18"/>
          <p:cNvSpPr/>
          <p:nvPr/>
        </p:nvSpPr>
        <p:spPr>
          <a:xfrm>
            <a:off x="822960" y="4773168"/>
            <a:ext cx="502920" cy="502920"/>
          </a:xfrm>
          <a:prstGeom prst="ellipse">
            <a:avLst/>
          </a:prstGeom>
          <a:solidFill>
            <a:srgbClr val="F280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dirty="0"/>
              <a:t>4</a:t>
            </a:r>
            <a:endParaRPr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600200" y="4711974"/>
            <a:ext cx="7040880" cy="3816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181818"/>
                </a:solidFill>
                <a:latin typeface="Arial"/>
              </a:rPr>
              <a:t>Use visual and code</a:t>
            </a:r>
            <a:r>
              <a:rPr lang="sl-SI" sz="2000" b="1" dirty="0">
                <a:solidFill>
                  <a:srgbClr val="181818"/>
                </a:solidFill>
                <a:latin typeface="Arial"/>
              </a:rPr>
              <a:t> </a:t>
            </a:r>
            <a:r>
              <a:rPr sz="2000" b="1" dirty="0">
                <a:solidFill>
                  <a:srgbClr val="181818"/>
                </a:solidFill>
                <a:latin typeface="Arial"/>
              </a:rPr>
              <a:t>-</a:t>
            </a:r>
            <a:r>
              <a:rPr lang="sl-SI" sz="2000" b="1" dirty="0">
                <a:solidFill>
                  <a:srgbClr val="181818"/>
                </a:solidFill>
                <a:latin typeface="Arial"/>
              </a:rPr>
              <a:t> </a:t>
            </a:r>
            <a:r>
              <a:rPr sz="2000" b="1" dirty="0">
                <a:solidFill>
                  <a:srgbClr val="181818"/>
                </a:solidFill>
                <a:latin typeface="Arial"/>
              </a:rPr>
              <a:t>based tools together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5084064"/>
            <a:ext cx="5985803" cy="56630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dirty="0">
                <a:solidFill>
                  <a:srgbClr val="666666"/>
                </a:solidFill>
                <a:latin typeface="Arial"/>
              </a:rPr>
              <a:t>Visual programming accelerates exploration and teaching; code/HPC remains essential for scale and bespoke methods.</a:t>
            </a:r>
          </a:p>
        </p:txBody>
      </p:sp>
      <p:pic>
        <p:nvPicPr>
          <p:cNvPr id="23" name="Picture 22" descr="owcheminf_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1828800"/>
            <a:ext cx="1645920" cy="164592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23960" y="3611880"/>
            <a:ext cx="256032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181818"/>
                </a:solidFill>
                <a:latin typeface="Arial"/>
              </a:rPr>
              <a:t>ChemInfWidgets</a:t>
            </a:r>
            <a:br/>
            <a:r>
              <a:t>GitHub repository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0" y="4315968"/>
            <a:ext cx="301752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F28024"/>
                </a:solidFill>
                <a:latin typeface="Arial"/>
                <a:hlinkClick r:id="rId4"/>
              </a:rPr>
              <a:t>github.com/crtomirp/owcheminf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58200" y="5166360"/>
            <a:ext cx="3291840" cy="7315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800" b="1">
                <a:solidFill>
                  <a:srgbClr val="181818"/>
                </a:solidFill>
                <a:latin typeface="Arial"/>
              </a:rPr>
              <a:t>Thank you — questions and discussion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1CA076B-7309-985A-8D29-8DEC1969CA14}"/>
              </a:ext>
            </a:extLst>
          </p:cNvPr>
          <p:cNvSpPr txBox="1"/>
          <p:nvPr/>
        </p:nvSpPr>
        <p:spPr>
          <a:xfrm>
            <a:off x="1600200" y="1540201"/>
            <a:ext cx="60983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lang="sl-SI" sz="2000" b="1" dirty="0">
                <a:solidFill>
                  <a:srgbClr val="181818"/>
                </a:solidFill>
                <a:latin typeface="Arial"/>
              </a:rPr>
              <a:t>Data quality comes first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EF1F00-36DB-EBDA-AFB4-1CEAE90B07A7}"/>
              </a:ext>
            </a:extLst>
          </p:cNvPr>
          <p:cNvSpPr txBox="1"/>
          <p:nvPr/>
        </p:nvSpPr>
        <p:spPr>
          <a:xfrm>
            <a:off x="1600200" y="1953823"/>
            <a:ext cx="6098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lang="en-US" sz="1600" b="0" dirty="0">
                <a:solidFill>
                  <a:srgbClr val="666666"/>
                </a:solidFill>
                <a:latin typeface="Arial"/>
              </a:rPr>
              <a:t>Standardization and molecular identity are part of the analysis, not housekeeping.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59EDEDF-D97B-49E7-8102-1B5A0C9CC436}:3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E505844-7543-455B-A7A4-8EFE2120911B}:3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142E16A-D66E-4E42-8D96-F8EBF274F1C9}:32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7D651CD-2A9F-416D-9DD1-16017DAC3C59}:85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B2C77B7-A397-41AA-9C66-AB5F4D4B3B6B}:3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AD8B7CB-5174-43C3-8388-F5E67FEBCC29}:33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0E5B8F8-966D-4283-9708-E65331ADFEFB}:33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5021C54-F118-41BD-A407-76D83B2EEDCE}:33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844A8BE-D53F-445F-8E18-8B8369684C6D}:33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9539C0E-115C-4D1C-8E96-10A85B30F132}:33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524F3C6-B298-4EAA-9E99-8B59BC484A0B}:33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88F7882-81D7-4E95-9E11-B14059F5F45E}:34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9A646EB-E7C0-407D-8437-B9495DDD3B5C}:34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8A3E2AE-33A9-4896-8ED3-CF26A03C7771}:84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8F98333-FA96-4911-841C-FA44E04CDA08}:34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CD435ED-F036-4DF6-AF79-2169BC07C842}:34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EC0296C-EE33-4C86-9E2E-FB26308E1B1C}:34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D0A399B-8954-4FD4-B619-5C09813ACD7C}:34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20D3F42-9A7F-49F3-A3AD-46F81F0E6688}:35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3A6ED42-4ACD-46A4-B389-22EE48FEE103}:35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7EDA5E1-A79A-4742-B45D-DA338F18E95B}:86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E4BC444-56E5-4779-930D-079BFE1E43D6}:86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7AD7E10-20DB-45F0-829E-ED47FF18094E}:35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47C7FC3-35FC-405B-A802-6B7862447E2B}:86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9CBE4B5-39FC-4E60-9FFA-0F99210946BC}:85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5A8C9CB-9C0D-4C5A-A307-37353605A633}:36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A6B917F-36C2-4AA5-989D-64CEC07C9774}:87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7971706-D157-429E-97D2-67005CB652DE}:87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2EFE849-2C15-4EE9-99C3-507CE5355859}:87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A7B8601-190B-46CC-8228-2E5032A20441}:36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F718B92-F737-41DD-9C97-4FA42053911E}:36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0952476-3C91-4328-9DE2-CC312D7D073D}:369"/>
</p:tagLst>
</file>

<file path=ppt/theme/theme1.xml><?xml version="1.0" encoding="utf-8"?>
<a:theme xmlns:a="http://schemas.openxmlformats.org/drawingml/2006/main" name="Officeova tema">
  <a:themeElements>
    <a:clrScheme name="Pisarna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12684</TotalTime>
  <Words>2022</Words>
  <Application>Microsoft Office PowerPoint</Application>
  <PresentationFormat>Widescreen</PresentationFormat>
  <Paragraphs>266</Paragraphs>
  <Slides>36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Courier</vt:lpstr>
      <vt:lpstr>Arial</vt:lpstr>
      <vt:lpstr>Courier New</vt:lpstr>
      <vt:lpstr>Play</vt:lpstr>
      <vt:lpstr>Wingdings</vt:lpstr>
      <vt:lpstr>Officeova tema</vt:lpstr>
      <vt:lpstr>Package</vt:lpstr>
      <vt:lpstr> Orange ChemInfWidgets as a data mining tool for Chemoinformatics  Črtomir Podlipnik · Faculty of Chemistry and Chemical Technology, University of Ljubljana, Slovenia</vt:lpstr>
      <vt:lpstr>What is Orange ?</vt:lpstr>
      <vt:lpstr>What can I do with Orange?</vt:lpstr>
      <vt:lpstr>What can I do with Orange?</vt:lpstr>
      <vt:lpstr>What is Visual Programming?</vt:lpstr>
      <vt:lpstr>Where I can learn more about Orange?</vt:lpstr>
      <vt:lpstr>Orange Basic widgets</vt:lpstr>
      <vt:lpstr>Orange Extensions</vt:lpstr>
      <vt:lpstr>Chem-Inf-Widgets</vt:lpstr>
      <vt:lpstr>Some Examples</vt:lpstr>
      <vt:lpstr>Standardization of molecular structures</vt:lpstr>
      <vt:lpstr>How we can do standardisation with RDkit</vt:lpstr>
      <vt:lpstr>PowerPoint Presentation</vt:lpstr>
      <vt:lpstr>Example 1: Standardisation Task: normalisation Add Molecular Standardisation widget – and run „Normalisation“</vt:lpstr>
      <vt:lpstr>Example 1: Standardisation Task: normalization: Analyze results</vt:lpstr>
      <vt:lpstr>Example 1: Standardisation Task: reionization  (load file reionization.csv; select Reionizer option)</vt:lpstr>
      <vt:lpstr>Example 1: Standardisation Task  find parent fragment  (load file parent.csv; select LargestFragmentChooser option)</vt:lpstr>
      <vt:lpstr>Example 1: Standardisation Task duplicates (load file duplicates.csv; cleanup)</vt:lpstr>
      <vt:lpstr>Example 2: Drug Filter Widget </vt:lpstr>
      <vt:lpstr>Example 3: Mapping Compounds with MACCS Fingerpints </vt:lpstr>
      <vt:lpstr>Example 3: Mapping Compounds from eDrugs-3D MACCS Fingerpints </vt:lpstr>
      <vt:lpstr>Example 3: Mapping Compounds from eDrugs-3D MACCS Fingerpints </vt:lpstr>
      <vt:lpstr>Example 3: Mapping Compounds from eDrugs-3D MACCS Fingerpints </vt:lpstr>
      <vt:lpstr>Example 4: Mapping Compounds with Morgan fingerprints </vt:lpstr>
      <vt:lpstr>Example 4: Mapping Compounds from eDrugs-3D Morgan Fingerpints </vt:lpstr>
      <vt:lpstr>Example 5: Activity Cliffs </vt:lpstr>
      <vt:lpstr>Example 6: Retrieve data from ChEMBL Explore Inhibitors of Dihidrofolate Reductase (CHEMBL202) </vt:lpstr>
      <vt:lpstr>Example 6: Retrieve data from ChEMBL Explore Inhibitors of Dihidrofolate Reductase (CHEMBL202) </vt:lpstr>
      <vt:lpstr>Retrieve data from ChEMBL Let’s do QSAR </vt:lpstr>
      <vt:lpstr>Retrieve data from ChEMBL Let’s do QSAR </vt:lpstr>
      <vt:lpstr>Retrieve data from ChEMBL How to do hierarcihal clustering?</vt:lpstr>
      <vt:lpstr>Retrieve data from ChEMBL How to do hierarcihal clustering?</vt:lpstr>
      <vt:lpstr>Create  QSAR Model Boiling Points of alcohols</vt:lpstr>
      <vt:lpstr>Where visual workflows are strongest and where code still wins</vt:lpstr>
      <vt:lpstr>Development directions for ChemInfWidgets</vt:lpstr>
      <vt:lpstr>Take-home messages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Crtomir Podlipnik</dc:creator>
  <cp:lastModifiedBy>Crtomir Podlipnik</cp:lastModifiedBy>
  <cp:revision>26</cp:revision>
  <dcterms:created xsi:type="dcterms:W3CDTF">2025-03-26T18:04:53Z</dcterms:created>
  <dcterms:modified xsi:type="dcterms:W3CDTF">2026-09-06T19:14:50Z</dcterms:modified>
</cp:coreProperties>
</file>